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7" r:id="rId3"/>
    <p:sldMasterId id="2147483690" r:id="rId4"/>
    <p:sldMasterId id="2147483724" r:id="rId5"/>
  </p:sldMasterIdLst>
  <p:notesMasterIdLst>
    <p:notesMasterId r:id="rId51"/>
  </p:notesMasterIdLst>
  <p:sldIdLst>
    <p:sldId id="257" r:id="rId6"/>
    <p:sldId id="1485" r:id="rId7"/>
    <p:sldId id="323" r:id="rId8"/>
    <p:sldId id="1500" r:id="rId9"/>
    <p:sldId id="259" r:id="rId10"/>
    <p:sldId id="1486" r:id="rId11"/>
    <p:sldId id="333" r:id="rId12"/>
    <p:sldId id="1438" r:id="rId13"/>
    <p:sldId id="1497" r:id="rId14"/>
    <p:sldId id="1498" r:id="rId15"/>
    <p:sldId id="1439" r:id="rId16"/>
    <p:sldId id="1440" r:id="rId17"/>
    <p:sldId id="1487" r:id="rId18"/>
    <p:sldId id="263" r:id="rId19"/>
    <p:sldId id="264" r:id="rId20"/>
    <p:sldId id="1488" r:id="rId21"/>
    <p:sldId id="1489" r:id="rId22"/>
    <p:sldId id="1493" r:id="rId23"/>
    <p:sldId id="283" r:id="rId24"/>
    <p:sldId id="285" r:id="rId25"/>
    <p:sldId id="1490" r:id="rId26"/>
    <p:sldId id="1491" r:id="rId27"/>
    <p:sldId id="1492" r:id="rId28"/>
    <p:sldId id="1494" r:id="rId29"/>
    <p:sldId id="269" r:id="rId30"/>
    <p:sldId id="281" r:id="rId31"/>
    <p:sldId id="279" r:id="rId32"/>
    <p:sldId id="1495" r:id="rId33"/>
    <p:sldId id="1496" r:id="rId34"/>
    <p:sldId id="274" r:id="rId35"/>
    <p:sldId id="275" r:id="rId36"/>
    <p:sldId id="280" r:id="rId37"/>
    <p:sldId id="282" r:id="rId38"/>
    <p:sldId id="276" r:id="rId39"/>
    <p:sldId id="277" r:id="rId40"/>
    <p:sldId id="271" r:id="rId41"/>
    <p:sldId id="272" r:id="rId42"/>
    <p:sldId id="434" r:id="rId43"/>
    <p:sldId id="639" r:id="rId44"/>
    <p:sldId id="1482" r:id="rId45"/>
    <p:sldId id="1483" r:id="rId46"/>
    <p:sldId id="1484" r:id="rId47"/>
    <p:sldId id="613" r:id="rId48"/>
    <p:sldId id="330" r:id="rId49"/>
    <p:sldId id="1501" r:id="rId5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2" autoAdjust="0"/>
  </p:normalViewPr>
  <p:slideViewPr>
    <p:cSldViewPr showGuides="1">
      <p:cViewPr varScale="1">
        <p:scale>
          <a:sx n="83" d="100"/>
          <a:sy n="83" d="100"/>
        </p:scale>
        <p:origin x="686" y="67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6E852-7CE1-40E7-B906-EF5A5C69712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9E1595-3AC1-45E6-BF39-03C8385B4226}">
      <dgm:prSet custT="1"/>
      <dgm:spPr/>
      <dgm:t>
        <a:bodyPr/>
        <a:lstStyle/>
        <a:p>
          <a:pPr algn="just"/>
          <a:r>
            <a:rPr lang="ru-RU" sz="2000" b="1" i="0" dirty="0"/>
            <a:t>Операции с деньгами и (или) иным имуществом </a:t>
          </a:r>
          <a:r>
            <a:rPr lang="ru-RU" sz="2000" b="0" i="0" dirty="0"/>
            <a:t>- действия физических, юридических лиц и иностранных структур без образования юридического лица с деньгами и (или) иным имуществом независимо от формы и способа их осуществления, направленные на установление, изменение или прекращение связанных с ними гражданских прав и обязанностей</a:t>
          </a:r>
          <a:endParaRPr lang="en-US" sz="2000" dirty="0"/>
        </a:p>
      </dgm:t>
    </dgm:pt>
    <dgm:pt modelId="{019F1778-93F5-4A94-A8F1-86F57DD0714E}" type="parTrans" cxnId="{CCACEC14-37F6-4D38-81B5-A8815C8910FB}">
      <dgm:prSet/>
      <dgm:spPr/>
      <dgm:t>
        <a:bodyPr/>
        <a:lstStyle/>
        <a:p>
          <a:endParaRPr lang="en-US"/>
        </a:p>
      </dgm:t>
    </dgm:pt>
    <dgm:pt modelId="{FCAF0A19-D674-43D3-B766-7B6D073983CE}" type="sibTrans" cxnId="{CCACEC14-37F6-4D38-81B5-A8815C8910FB}">
      <dgm:prSet/>
      <dgm:spPr/>
      <dgm:t>
        <a:bodyPr/>
        <a:lstStyle/>
        <a:p>
          <a:endParaRPr lang="en-US"/>
        </a:p>
      </dgm:t>
    </dgm:pt>
    <dgm:pt modelId="{CACC886F-DF18-4F29-99F0-A75ACCCCAEE8}">
      <dgm:prSet custT="1"/>
      <dgm:spPr/>
      <dgm:t>
        <a:bodyPr/>
        <a:lstStyle/>
        <a:p>
          <a:pPr algn="just"/>
          <a:r>
            <a:rPr lang="ru-RU" sz="1800" b="1" i="0" dirty="0"/>
            <a:t>Подозрительная операция с деньгами и (или) иным имуществом </a:t>
          </a:r>
          <a:r>
            <a:rPr lang="ru-RU" sz="1800" b="0" i="0" dirty="0"/>
            <a:t>- операция клиента (включая </a:t>
          </a:r>
          <a:r>
            <a:rPr lang="ru-RU" sz="1800" b="0" i="0" u="sng" dirty="0"/>
            <a:t>попытку совершения такой операции, операцию, находящуюся в процессе совершения или уже совершенную операцию</a:t>
          </a:r>
          <a:r>
            <a:rPr lang="ru-RU" sz="1800" b="0" i="0" dirty="0"/>
            <a:t>), в отношении которой возникают подозрения о том, что деньги и (или) иное имущество, используемые для ее совершения, являются доходом от преступной деятельности, либо сама операция направлена на легализацию (отмывание) доходов, полученных преступным путем, или финансирование терроризма либо иную преступную деятельность</a:t>
          </a:r>
          <a:endParaRPr lang="en-US" sz="1800" dirty="0"/>
        </a:p>
      </dgm:t>
    </dgm:pt>
    <dgm:pt modelId="{229F5C76-DD51-4B9B-803A-2F1617593AC3}" type="parTrans" cxnId="{0A366E14-712C-4AAE-930D-0B8CC4FC3725}">
      <dgm:prSet/>
      <dgm:spPr/>
      <dgm:t>
        <a:bodyPr/>
        <a:lstStyle/>
        <a:p>
          <a:endParaRPr lang="en-US"/>
        </a:p>
      </dgm:t>
    </dgm:pt>
    <dgm:pt modelId="{430BC26A-1AF7-4B2D-9083-660DABEFE413}" type="sibTrans" cxnId="{0A366E14-712C-4AAE-930D-0B8CC4FC3725}">
      <dgm:prSet/>
      <dgm:spPr/>
      <dgm:t>
        <a:bodyPr/>
        <a:lstStyle/>
        <a:p>
          <a:endParaRPr lang="en-US"/>
        </a:p>
      </dgm:t>
    </dgm:pt>
    <dgm:pt modelId="{18BDF4A2-AEBE-4CCA-930A-BA4E1AC0541A}" type="pres">
      <dgm:prSet presAssocID="{A886E852-7CE1-40E7-B906-EF5A5C69712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222179-ADC0-43C9-9B3D-AA5F2CD5C4E7}" type="pres">
      <dgm:prSet presAssocID="{A886E852-7CE1-40E7-B906-EF5A5C697123}" presName="container" presStyleCnt="0">
        <dgm:presLayoutVars>
          <dgm:dir/>
          <dgm:resizeHandles val="exact"/>
        </dgm:presLayoutVars>
      </dgm:prSet>
      <dgm:spPr/>
    </dgm:pt>
    <dgm:pt modelId="{7C43AEE6-97DD-4496-9F66-C8DCD8D8A537}" type="pres">
      <dgm:prSet presAssocID="{699E1595-3AC1-45E6-BF39-03C8385B4226}" presName="compNode" presStyleCnt="0"/>
      <dgm:spPr/>
    </dgm:pt>
    <dgm:pt modelId="{92B1D161-D5B5-4673-B0CB-1E6A6F623160}" type="pres">
      <dgm:prSet presAssocID="{699E1595-3AC1-45E6-BF39-03C8385B4226}" presName="iconBgRect" presStyleLbl="bgShp" presStyleIdx="0" presStyleCnt="2"/>
      <dgm:spPr/>
    </dgm:pt>
    <dgm:pt modelId="{48C76BC1-E59F-40C2-8040-CE3D9A64D075}" type="pres">
      <dgm:prSet presAssocID="{699E1595-3AC1-45E6-BF39-03C8385B4226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DB8B9169-2D35-4523-A184-647CD36830CB}" type="pres">
      <dgm:prSet presAssocID="{699E1595-3AC1-45E6-BF39-03C8385B4226}" presName="spaceRect" presStyleCnt="0"/>
      <dgm:spPr/>
    </dgm:pt>
    <dgm:pt modelId="{594DDD04-D5A2-48F0-A122-75DE27F51940}" type="pres">
      <dgm:prSet presAssocID="{699E1595-3AC1-45E6-BF39-03C8385B4226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A5597AC-D592-4407-9CD2-8585FAD067C3}" type="pres">
      <dgm:prSet presAssocID="{FCAF0A19-D674-43D3-B766-7B6D073983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AC536D-4A92-4267-9FA2-465B791DE37B}" type="pres">
      <dgm:prSet presAssocID="{CACC886F-DF18-4F29-99F0-A75ACCCCAEE8}" presName="compNode" presStyleCnt="0"/>
      <dgm:spPr/>
    </dgm:pt>
    <dgm:pt modelId="{5B064B90-7D3E-42E2-8BF4-F4E7A1273629}" type="pres">
      <dgm:prSet presAssocID="{CACC886F-DF18-4F29-99F0-A75ACCCCAEE8}" presName="iconBgRect" presStyleLbl="bgShp" presStyleIdx="1" presStyleCnt="2"/>
      <dgm:spPr/>
    </dgm:pt>
    <dgm:pt modelId="{E2B51E02-4C40-471F-861B-39B0BF88704D}" type="pres">
      <dgm:prSet presAssocID="{CACC886F-DF18-4F29-99F0-A75ACCCCAEE8}" presName="iconRect" presStyleLbl="node1" presStyleIdx="1" presStyleCnt="2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62C8BE0-9BC5-438B-A03C-DF9C5FDFD9B2}" type="pres">
      <dgm:prSet presAssocID="{CACC886F-DF18-4F29-99F0-A75ACCCCAEE8}" presName="spaceRect" presStyleCnt="0"/>
      <dgm:spPr/>
    </dgm:pt>
    <dgm:pt modelId="{C0952875-5092-429C-84E4-2718250D3F05}" type="pres">
      <dgm:prSet presAssocID="{CACC886F-DF18-4F29-99F0-A75ACCCCAEE8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D73022-6FA0-4A29-A77D-1A0DC351FF45}" type="presOf" srcId="{CACC886F-DF18-4F29-99F0-A75ACCCCAEE8}" destId="{C0952875-5092-429C-84E4-2718250D3F05}" srcOrd="0" destOrd="0" presId="urn:microsoft.com/office/officeart/2018/2/layout/IconCircleList"/>
    <dgm:cxn modelId="{F79B6E9F-5294-4D77-A3A5-55B21406492D}" type="presOf" srcId="{699E1595-3AC1-45E6-BF39-03C8385B4226}" destId="{594DDD04-D5A2-48F0-A122-75DE27F51940}" srcOrd="0" destOrd="0" presId="urn:microsoft.com/office/officeart/2018/2/layout/IconCircleList"/>
    <dgm:cxn modelId="{61354ACE-0E10-4C7C-9848-2BAF3C625237}" type="presOf" srcId="{FCAF0A19-D674-43D3-B766-7B6D073983CE}" destId="{EA5597AC-D592-4407-9CD2-8585FAD067C3}" srcOrd="0" destOrd="0" presId="urn:microsoft.com/office/officeart/2018/2/layout/IconCircleList"/>
    <dgm:cxn modelId="{0A366E14-712C-4AAE-930D-0B8CC4FC3725}" srcId="{A886E852-7CE1-40E7-B906-EF5A5C697123}" destId="{CACC886F-DF18-4F29-99F0-A75ACCCCAEE8}" srcOrd="1" destOrd="0" parTransId="{229F5C76-DD51-4B9B-803A-2F1617593AC3}" sibTransId="{430BC26A-1AF7-4B2D-9083-660DABEFE413}"/>
    <dgm:cxn modelId="{CCACEC14-37F6-4D38-81B5-A8815C8910FB}" srcId="{A886E852-7CE1-40E7-B906-EF5A5C697123}" destId="{699E1595-3AC1-45E6-BF39-03C8385B4226}" srcOrd="0" destOrd="0" parTransId="{019F1778-93F5-4A94-A8F1-86F57DD0714E}" sibTransId="{FCAF0A19-D674-43D3-B766-7B6D073983CE}"/>
    <dgm:cxn modelId="{C7E88596-0817-4544-B3E2-BA92D7E1416D}" type="presOf" srcId="{A886E852-7CE1-40E7-B906-EF5A5C697123}" destId="{18BDF4A2-AEBE-4CCA-930A-BA4E1AC0541A}" srcOrd="0" destOrd="0" presId="urn:microsoft.com/office/officeart/2018/2/layout/IconCircleList"/>
    <dgm:cxn modelId="{09EF8B61-39F9-4D9B-83AB-8D8BC30F357E}" type="presParOf" srcId="{18BDF4A2-AEBE-4CCA-930A-BA4E1AC0541A}" destId="{74222179-ADC0-43C9-9B3D-AA5F2CD5C4E7}" srcOrd="0" destOrd="0" presId="urn:microsoft.com/office/officeart/2018/2/layout/IconCircleList"/>
    <dgm:cxn modelId="{7AB8FB34-CB05-4033-B471-4D4397C2BC05}" type="presParOf" srcId="{74222179-ADC0-43C9-9B3D-AA5F2CD5C4E7}" destId="{7C43AEE6-97DD-4496-9F66-C8DCD8D8A537}" srcOrd="0" destOrd="0" presId="urn:microsoft.com/office/officeart/2018/2/layout/IconCircleList"/>
    <dgm:cxn modelId="{3F823C4E-8981-4462-B57D-0C0BD7F3C8CD}" type="presParOf" srcId="{7C43AEE6-97DD-4496-9F66-C8DCD8D8A537}" destId="{92B1D161-D5B5-4673-B0CB-1E6A6F623160}" srcOrd="0" destOrd="0" presId="urn:microsoft.com/office/officeart/2018/2/layout/IconCircleList"/>
    <dgm:cxn modelId="{EE1C52A4-99DB-425F-895C-310F657FBB66}" type="presParOf" srcId="{7C43AEE6-97DD-4496-9F66-C8DCD8D8A537}" destId="{48C76BC1-E59F-40C2-8040-CE3D9A64D075}" srcOrd="1" destOrd="0" presId="urn:microsoft.com/office/officeart/2018/2/layout/IconCircleList"/>
    <dgm:cxn modelId="{2127C354-9192-41B8-A91E-FEADE762FE1B}" type="presParOf" srcId="{7C43AEE6-97DD-4496-9F66-C8DCD8D8A537}" destId="{DB8B9169-2D35-4523-A184-647CD36830CB}" srcOrd="2" destOrd="0" presId="urn:microsoft.com/office/officeart/2018/2/layout/IconCircleList"/>
    <dgm:cxn modelId="{3CE189ED-8722-4259-8D9D-C6753F905658}" type="presParOf" srcId="{7C43AEE6-97DD-4496-9F66-C8DCD8D8A537}" destId="{594DDD04-D5A2-48F0-A122-75DE27F51940}" srcOrd="3" destOrd="0" presId="urn:microsoft.com/office/officeart/2018/2/layout/IconCircleList"/>
    <dgm:cxn modelId="{8BFD9F11-CF54-436E-9285-D151B0E556B3}" type="presParOf" srcId="{74222179-ADC0-43C9-9B3D-AA5F2CD5C4E7}" destId="{EA5597AC-D592-4407-9CD2-8585FAD067C3}" srcOrd="1" destOrd="0" presId="urn:microsoft.com/office/officeart/2018/2/layout/IconCircleList"/>
    <dgm:cxn modelId="{3181C905-EB7B-49E4-8E35-FBAED535C347}" type="presParOf" srcId="{74222179-ADC0-43C9-9B3D-AA5F2CD5C4E7}" destId="{FAAC536D-4A92-4267-9FA2-465B791DE37B}" srcOrd="2" destOrd="0" presId="urn:microsoft.com/office/officeart/2018/2/layout/IconCircleList"/>
    <dgm:cxn modelId="{2E1E0FC3-A75B-4998-BCB0-B09014789439}" type="presParOf" srcId="{FAAC536D-4A92-4267-9FA2-465B791DE37B}" destId="{5B064B90-7D3E-42E2-8BF4-F4E7A1273629}" srcOrd="0" destOrd="0" presId="urn:microsoft.com/office/officeart/2018/2/layout/IconCircleList"/>
    <dgm:cxn modelId="{3759FDC8-6625-45E6-A04C-BB85E6779787}" type="presParOf" srcId="{FAAC536D-4A92-4267-9FA2-465B791DE37B}" destId="{E2B51E02-4C40-471F-861B-39B0BF88704D}" srcOrd="1" destOrd="0" presId="urn:microsoft.com/office/officeart/2018/2/layout/IconCircleList"/>
    <dgm:cxn modelId="{B21C1078-D369-47A7-AA88-31D47CC417DB}" type="presParOf" srcId="{FAAC536D-4A92-4267-9FA2-465B791DE37B}" destId="{F62C8BE0-9BC5-438B-A03C-DF9C5FDFD9B2}" srcOrd="2" destOrd="0" presId="urn:microsoft.com/office/officeart/2018/2/layout/IconCircleList"/>
    <dgm:cxn modelId="{C974A3F4-F858-4CCF-B827-DCB56FCE20AD}" type="presParOf" srcId="{FAAC536D-4A92-4267-9FA2-465B791DE37B}" destId="{C0952875-5092-429C-84E4-2718250D3F0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8B6F1C-762D-4B76-9589-3F9FB8A01A4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E8172E8D-2041-4BF2-B4D4-A66639001E44}">
      <dgm:prSet phldrT="[Текст]"/>
      <dgm:spPr/>
      <dgm:t>
        <a:bodyPr/>
        <a:lstStyle/>
        <a:p>
          <a:r>
            <a:rPr lang="ru-RU" dirty="0"/>
            <a:t>Операции с организациями и лицами из Перечня в течение одного рабочего дня с момента их размещения,</a:t>
          </a:r>
          <a:endParaRPr lang="x-none" dirty="0"/>
        </a:p>
      </dgm:t>
    </dgm:pt>
    <dgm:pt modelId="{6F657970-8DAB-4B23-9D6A-6EFBADF9C7D7}" type="parTrans" cxnId="{AC864214-7E05-4481-90BF-713F02D3E626}">
      <dgm:prSet/>
      <dgm:spPr/>
      <dgm:t>
        <a:bodyPr/>
        <a:lstStyle/>
        <a:p>
          <a:endParaRPr lang="x-none"/>
        </a:p>
      </dgm:t>
    </dgm:pt>
    <dgm:pt modelId="{4423F197-D240-46DC-89BC-76D547F8FC22}" type="sibTrans" cxnId="{AC864214-7E05-4481-90BF-713F02D3E626}">
      <dgm:prSet/>
      <dgm:spPr/>
      <dgm:t>
        <a:bodyPr/>
        <a:lstStyle/>
        <a:p>
          <a:endParaRPr lang="x-none"/>
        </a:p>
      </dgm:t>
    </dgm:pt>
    <dgm:pt modelId="{343FEE3B-2082-470C-9301-932F799E61D5}">
      <dgm:prSet phldrT="[Текст]"/>
      <dgm:spPr/>
      <dgm:t>
        <a:bodyPr/>
        <a:lstStyle/>
        <a:p>
          <a:r>
            <a:rPr lang="ru-RU" dirty="0"/>
            <a:t>Подозрительные операции</a:t>
          </a:r>
          <a:endParaRPr lang="x-none" dirty="0"/>
        </a:p>
      </dgm:t>
    </dgm:pt>
    <dgm:pt modelId="{7D5FF518-9DF1-4D65-A7D3-90012BC10A84}" type="parTrans" cxnId="{A42FF964-7C16-4489-9770-02D2C0ECEE17}">
      <dgm:prSet/>
      <dgm:spPr/>
      <dgm:t>
        <a:bodyPr/>
        <a:lstStyle/>
        <a:p>
          <a:endParaRPr lang="x-none"/>
        </a:p>
      </dgm:t>
    </dgm:pt>
    <dgm:pt modelId="{06367755-B8AF-4D67-ADFD-AF8D396AB88F}" type="sibTrans" cxnId="{A42FF964-7C16-4489-9770-02D2C0ECEE17}">
      <dgm:prSet/>
      <dgm:spPr/>
      <dgm:t>
        <a:bodyPr/>
        <a:lstStyle/>
        <a:p>
          <a:endParaRPr lang="x-none"/>
        </a:p>
      </dgm:t>
    </dgm:pt>
    <dgm:pt modelId="{492FC3E9-5D9E-4FC7-9DDC-66B73B1C6AFD}">
      <dgm:prSet phldrT="[Текст]"/>
      <dgm:spPr/>
      <dgm:t>
        <a:bodyPr/>
        <a:lstStyle/>
        <a:p>
          <a:r>
            <a:rPr lang="ru-RU" dirty="0"/>
            <a:t>Операции свыше пороговых значений</a:t>
          </a:r>
          <a:endParaRPr lang="x-none" dirty="0"/>
        </a:p>
      </dgm:t>
    </dgm:pt>
    <dgm:pt modelId="{18AA869F-4B5A-4AE4-B7C4-A74AD8D66409}" type="parTrans" cxnId="{C0F980E0-E86A-4DCD-AF45-D8267C31B6B3}">
      <dgm:prSet/>
      <dgm:spPr/>
      <dgm:t>
        <a:bodyPr/>
        <a:lstStyle/>
        <a:p>
          <a:endParaRPr lang="x-none"/>
        </a:p>
      </dgm:t>
    </dgm:pt>
    <dgm:pt modelId="{C4E2FE22-AD44-4617-B0C0-98B7FD57CAEE}" type="sibTrans" cxnId="{C0F980E0-E86A-4DCD-AF45-D8267C31B6B3}">
      <dgm:prSet/>
      <dgm:spPr/>
      <dgm:t>
        <a:bodyPr/>
        <a:lstStyle/>
        <a:p>
          <a:endParaRPr lang="x-none"/>
        </a:p>
      </dgm:t>
    </dgm:pt>
    <dgm:pt modelId="{8878B452-1129-48C9-BFED-3FB913E047E8}" type="pres">
      <dgm:prSet presAssocID="{C38B6F1C-762D-4B76-9589-3F9FB8A01A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7D253-5090-4CE6-8F7D-77D86325CDA4}" type="pres">
      <dgm:prSet presAssocID="{E8172E8D-2041-4BF2-B4D4-A66639001E44}" presName="compNode" presStyleCnt="0"/>
      <dgm:spPr/>
    </dgm:pt>
    <dgm:pt modelId="{BB4BA086-DA24-4F56-BADE-263C55658E65}" type="pres">
      <dgm:prSet presAssocID="{E8172E8D-2041-4BF2-B4D4-A66639001E44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453D670-3B47-4307-BDFD-11345BCF8490}" type="pres">
      <dgm:prSet presAssocID="{E8172E8D-2041-4BF2-B4D4-A66639001E4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7567C-17E4-467D-BAA5-076DEC592DA0}" type="pres">
      <dgm:prSet presAssocID="{4423F197-D240-46DC-89BC-76D547F8FC2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54BF25-244C-41FA-B58B-2DD67AD40623}" type="pres">
      <dgm:prSet presAssocID="{492FC3E9-5D9E-4FC7-9DDC-66B73B1C6AFD}" presName="compNode" presStyleCnt="0"/>
      <dgm:spPr/>
    </dgm:pt>
    <dgm:pt modelId="{44BD994B-728A-4C06-B550-800A940F2285}" type="pres">
      <dgm:prSet presAssocID="{492FC3E9-5D9E-4FC7-9DDC-66B73B1C6AFD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290D2E5-30D8-4EE5-9E65-13DC9A504130}" type="pres">
      <dgm:prSet presAssocID="{492FC3E9-5D9E-4FC7-9DDC-66B73B1C6AFD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ACD74-1FAE-497C-940D-4C845ECF8422}" type="pres">
      <dgm:prSet presAssocID="{C4E2FE22-AD44-4617-B0C0-98B7FD57CA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E1ECBD5-3788-4CE7-8821-6247EE5F3CC4}" type="pres">
      <dgm:prSet presAssocID="{343FEE3B-2082-470C-9301-932F799E61D5}" presName="compNode" presStyleCnt="0"/>
      <dgm:spPr/>
    </dgm:pt>
    <dgm:pt modelId="{DCA98A9B-44EE-4F4F-B49B-CEE9CA8D891A}" type="pres">
      <dgm:prSet presAssocID="{343FEE3B-2082-470C-9301-932F799E61D5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806D61F-E6C7-4D3F-A753-C05B2563B335}" type="pres">
      <dgm:prSet presAssocID="{343FEE3B-2082-470C-9301-932F799E61D5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42B83-5D44-48F7-B903-94EFB413F73C}" type="presOf" srcId="{4423F197-D240-46DC-89BC-76D547F8FC22}" destId="{0D67567C-17E4-467D-BAA5-076DEC592DA0}" srcOrd="0" destOrd="0" presId="urn:microsoft.com/office/officeart/2005/8/layout/pList1"/>
    <dgm:cxn modelId="{834015C7-B244-49E3-98CD-3AFC3BE48A06}" type="presOf" srcId="{E8172E8D-2041-4BF2-B4D4-A66639001E44}" destId="{0453D670-3B47-4307-BDFD-11345BCF8490}" srcOrd="0" destOrd="0" presId="urn:microsoft.com/office/officeart/2005/8/layout/pList1"/>
    <dgm:cxn modelId="{ADD28734-3018-467E-8D26-E55D6A7BA3CF}" type="presOf" srcId="{343FEE3B-2082-470C-9301-932F799E61D5}" destId="{8806D61F-E6C7-4D3F-A753-C05B2563B335}" srcOrd="0" destOrd="0" presId="urn:microsoft.com/office/officeart/2005/8/layout/pList1"/>
    <dgm:cxn modelId="{6E1DBFAB-CB65-4E58-9495-A28D2165B253}" type="presOf" srcId="{C4E2FE22-AD44-4617-B0C0-98B7FD57CAEE}" destId="{2E6ACD74-1FAE-497C-940D-4C845ECF8422}" srcOrd="0" destOrd="0" presId="urn:microsoft.com/office/officeart/2005/8/layout/pList1"/>
    <dgm:cxn modelId="{332621FB-9089-4B7C-8B80-5ECE885383D2}" type="presOf" srcId="{492FC3E9-5D9E-4FC7-9DDC-66B73B1C6AFD}" destId="{9290D2E5-30D8-4EE5-9E65-13DC9A504130}" srcOrd="0" destOrd="0" presId="urn:microsoft.com/office/officeart/2005/8/layout/pList1"/>
    <dgm:cxn modelId="{A42FF964-7C16-4489-9770-02D2C0ECEE17}" srcId="{C38B6F1C-762D-4B76-9589-3F9FB8A01A43}" destId="{343FEE3B-2082-470C-9301-932F799E61D5}" srcOrd="2" destOrd="0" parTransId="{7D5FF518-9DF1-4D65-A7D3-90012BC10A84}" sibTransId="{06367755-B8AF-4D67-ADFD-AF8D396AB88F}"/>
    <dgm:cxn modelId="{C0F980E0-E86A-4DCD-AF45-D8267C31B6B3}" srcId="{C38B6F1C-762D-4B76-9589-3F9FB8A01A43}" destId="{492FC3E9-5D9E-4FC7-9DDC-66B73B1C6AFD}" srcOrd="1" destOrd="0" parTransId="{18AA869F-4B5A-4AE4-B7C4-A74AD8D66409}" sibTransId="{C4E2FE22-AD44-4617-B0C0-98B7FD57CAEE}"/>
    <dgm:cxn modelId="{29D2F0B0-AA63-4547-BD47-A6B7CD75C19E}" type="presOf" srcId="{C38B6F1C-762D-4B76-9589-3F9FB8A01A43}" destId="{8878B452-1129-48C9-BFED-3FB913E047E8}" srcOrd="0" destOrd="0" presId="urn:microsoft.com/office/officeart/2005/8/layout/pList1"/>
    <dgm:cxn modelId="{AC864214-7E05-4481-90BF-713F02D3E626}" srcId="{C38B6F1C-762D-4B76-9589-3F9FB8A01A43}" destId="{E8172E8D-2041-4BF2-B4D4-A66639001E44}" srcOrd="0" destOrd="0" parTransId="{6F657970-8DAB-4B23-9D6A-6EFBADF9C7D7}" sibTransId="{4423F197-D240-46DC-89BC-76D547F8FC22}"/>
    <dgm:cxn modelId="{1EE13530-A241-4F48-8F8F-8E8FD89159C8}" type="presParOf" srcId="{8878B452-1129-48C9-BFED-3FB913E047E8}" destId="{2607D253-5090-4CE6-8F7D-77D86325CDA4}" srcOrd="0" destOrd="0" presId="urn:microsoft.com/office/officeart/2005/8/layout/pList1"/>
    <dgm:cxn modelId="{08B7B267-2892-4A88-8726-149895729719}" type="presParOf" srcId="{2607D253-5090-4CE6-8F7D-77D86325CDA4}" destId="{BB4BA086-DA24-4F56-BADE-263C55658E65}" srcOrd="0" destOrd="0" presId="urn:microsoft.com/office/officeart/2005/8/layout/pList1"/>
    <dgm:cxn modelId="{3BEFDA18-CA63-4D07-92A8-3477A6AD0ED9}" type="presParOf" srcId="{2607D253-5090-4CE6-8F7D-77D86325CDA4}" destId="{0453D670-3B47-4307-BDFD-11345BCF8490}" srcOrd="1" destOrd="0" presId="urn:microsoft.com/office/officeart/2005/8/layout/pList1"/>
    <dgm:cxn modelId="{542AC0A7-3C34-4E6E-9AD3-1C0E3302E062}" type="presParOf" srcId="{8878B452-1129-48C9-BFED-3FB913E047E8}" destId="{0D67567C-17E4-467D-BAA5-076DEC592DA0}" srcOrd="1" destOrd="0" presId="urn:microsoft.com/office/officeart/2005/8/layout/pList1"/>
    <dgm:cxn modelId="{CEE01362-955F-46DD-AFF7-095321E9C7DC}" type="presParOf" srcId="{8878B452-1129-48C9-BFED-3FB913E047E8}" destId="{FC54BF25-244C-41FA-B58B-2DD67AD40623}" srcOrd="2" destOrd="0" presId="urn:microsoft.com/office/officeart/2005/8/layout/pList1"/>
    <dgm:cxn modelId="{153FA51B-AF3A-4491-A704-EDD8837F4040}" type="presParOf" srcId="{FC54BF25-244C-41FA-B58B-2DD67AD40623}" destId="{44BD994B-728A-4C06-B550-800A940F2285}" srcOrd="0" destOrd="0" presId="urn:microsoft.com/office/officeart/2005/8/layout/pList1"/>
    <dgm:cxn modelId="{78778304-6D28-4A6F-B0CA-C4C084B0B0A9}" type="presParOf" srcId="{FC54BF25-244C-41FA-B58B-2DD67AD40623}" destId="{9290D2E5-30D8-4EE5-9E65-13DC9A504130}" srcOrd="1" destOrd="0" presId="urn:microsoft.com/office/officeart/2005/8/layout/pList1"/>
    <dgm:cxn modelId="{14BC5799-DE89-4603-A9A0-094788349F83}" type="presParOf" srcId="{8878B452-1129-48C9-BFED-3FB913E047E8}" destId="{2E6ACD74-1FAE-497C-940D-4C845ECF8422}" srcOrd="3" destOrd="0" presId="urn:microsoft.com/office/officeart/2005/8/layout/pList1"/>
    <dgm:cxn modelId="{22ED3892-C96D-43E8-BCD9-843E8C48CB1D}" type="presParOf" srcId="{8878B452-1129-48C9-BFED-3FB913E047E8}" destId="{9E1ECBD5-3788-4CE7-8821-6247EE5F3CC4}" srcOrd="4" destOrd="0" presId="urn:microsoft.com/office/officeart/2005/8/layout/pList1"/>
    <dgm:cxn modelId="{58E9F6A5-1538-47CA-8935-6D750D0E3A0B}" type="presParOf" srcId="{9E1ECBD5-3788-4CE7-8821-6247EE5F3CC4}" destId="{DCA98A9B-44EE-4F4F-B49B-CEE9CA8D891A}" srcOrd="0" destOrd="0" presId="urn:microsoft.com/office/officeart/2005/8/layout/pList1"/>
    <dgm:cxn modelId="{0ED2B6A6-42D9-425C-BE78-847962D3236A}" type="presParOf" srcId="{9E1ECBD5-3788-4CE7-8821-6247EE5F3CC4}" destId="{8806D61F-E6C7-4D3F-A753-C05B2563B33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407468-16F3-40EA-9305-606A47318B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377C9C-815A-43DB-A411-28C7E678019C}">
      <dgm:prSet/>
      <dgm:spPr/>
      <dgm:t>
        <a:bodyPr/>
        <a:lstStyle/>
        <a:p>
          <a:pPr rtl="0"/>
          <a:r>
            <a:rPr lang="ru-RU" b="1" dirty="0"/>
            <a:t>Идентификация </a:t>
          </a:r>
          <a:endParaRPr lang="ru-RU" dirty="0"/>
        </a:p>
      </dgm:t>
    </dgm:pt>
    <dgm:pt modelId="{3CDBB0B9-9D65-4637-B290-C5B8DA2AFFB6}" type="parTrans" cxnId="{E717DBE4-BA27-4C69-833C-1BD1E21622A4}">
      <dgm:prSet/>
      <dgm:spPr/>
      <dgm:t>
        <a:bodyPr/>
        <a:lstStyle/>
        <a:p>
          <a:endParaRPr lang="ru-RU"/>
        </a:p>
      </dgm:t>
    </dgm:pt>
    <dgm:pt modelId="{402B4BA2-65E9-4EB5-9883-E6F997ED151E}" type="sibTrans" cxnId="{E717DBE4-BA27-4C69-833C-1BD1E21622A4}">
      <dgm:prSet/>
      <dgm:spPr/>
      <dgm:t>
        <a:bodyPr/>
        <a:lstStyle/>
        <a:p>
          <a:endParaRPr lang="ru-RU"/>
        </a:p>
      </dgm:t>
    </dgm:pt>
    <dgm:pt modelId="{D8004E4B-F44E-4F8C-8DD2-F8D9028308DF}">
      <dgm:prSet/>
      <dgm:spPr/>
      <dgm:t>
        <a:bodyPr/>
        <a:lstStyle/>
        <a:p>
          <a:pPr rtl="0"/>
          <a:r>
            <a:rPr lang="ru-RU" b="1" dirty="0"/>
            <a:t>клиентов </a:t>
          </a:r>
        </a:p>
      </dgm:t>
    </dgm:pt>
    <dgm:pt modelId="{810C1245-6BBB-4E3E-93C9-52F9CE300484}" type="parTrans" cxnId="{8FE2FAC1-0510-4006-9731-1BB6A441519A}">
      <dgm:prSet/>
      <dgm:spPr/>
      <dgm:t>
        <a:bodyPr/>
        <a:lstStyle/>
        <a:p>
          <a:endParaRPr lang="ru-RU"/>
        </a:p>
      </dgm:t>
    </dgm:pt>
    <dgm:pt modelId="{143E9415-64CB-4059-8E99-430AE3271691}" type="sibTrans" cxnId="{8FE2FAC1-0510-4006-9731-1BB6A441519A}">
      <dgm:prSet/>
      <dgm:spPr/>
      <dgm:t>
        <a:bodyPr/>
        <a:lstStyle/>
        <a:p>
          <a:endParaRPr lang="ru-RU"/>
        </a:p>
      </dgm:t>
    </dgm:pt>
    <dgm:pt modelId="{3CA0E20D-0F18-4BA0-ACD8-0E091C5F5CB2}" type="pres">
      <dgm:prSet presAssocID="{2E407468-16F3-40EA-9305-606A47318BC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BCCD3E-87F5-4343-B5D6-330D8BD4E690}" type="pres">
      <dgm:prSet presAssocID="{2E407468-16F3-40EA-9305-606A47318BC5}" presName="arrow" presStyleLbl="bgShp" presStyleIdx="0" presStyleCnt="1"/>
      <dgm:spPr/>
    </dgm:pt>
    <dgm:pt modelId="{6A969E61-742D-4038-B360-3F77E6D11474}" type="pres">
      <dgm:prSet presAssocID="{2E407468-16F3-40EA-9305-606A47318BC5}" presName="linearProcess" presStyleCnt="0"/>
      <dgm:spPr/>
    </dgm:pt>
    <dgm:pt modelId="{8E0A7477-3B2A-4366-940B-C876525F1B3B}" type="pres">
      <dgm:prSet presAssocID="{C7377C9C-815A-43DB-A411-28C7E678019C}" presName="textNode" presStyleLbl="node1" presStyleIdx="0" presStyleCnt="2" custScaleX="119052" custLinFactX="3488" custLinFactNeighborX="100000" custLinFactNeighborY="1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68D4C-11D6-476D-9CCA-5A8FD896B4C4}" type="pres">
      <dgm:prSet presAssocID="{402B4BA2-65E9-4EB5-9883-E6F997ED151E}" presName="sibTrans" presStyleCnt="0"/>
      <dgm:spPr/>
    </dgm:pt>
    <dgm:pt modelId="{8B185C05-0728-4F86-BC9F-4C36F138E689}" type="pres">
      <dgm:prSet presAssocID="{D8004E4B-F44E-4F8C-8DD2-F8D9028308DF}" presName="textNode" presStyleLbl="node1" presStyleIdx="1" presStyleCnt="2" custScaleX="86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A2B41-C632-45C5-BD21-C5BFA036F4CD}" type="presOf" srcId="{D8004E4B-F44E-4F8C-8DD2-F8D9028308DF}" destId="{8B185C05-0728-4F86-BC9F-4C36F138E689}" srcOrd="0" destOrd="0" presId="urn:microsoft.com/office/officeart/2005/8/layout/hProcess9"/>
    <dgm:cxn modelId="{E717DBE4-BA27-4C69-833C-1BD1E21622A4}" srcId="{2E407468-16F3-40EA-9305-606A47318BC5}" destId="{C7377C9C-815A-43DB-A411-28C7E678019C}" srcOrd="0" destOrd="0" parTransId="{3CDBB0B9-9D65-4637-B290-C5B8DA2AFFB6}" sibTransId="{402B4BA2-65E9-4EB5-9883-E6F997ED151E}"/>
    <dgm:cxn modelId="{4E072CBE-B1DF-469C-8332-359ACCA2027A}" type="presOf" srcId="{2E407468-16F3-40EA-9305-606A47318BC5}" destId="{3CA0E20D-0F18-4BA0-ACD8-0E091C5F5CB2}" srcOrd="0" destOrd="0" presId="urn:microsoft.com/office/officeart/2005/8/layout/hProcess9"/>
    <dgm:cxn modelId="{8FE2FAC1-0510-4006-9731-1BB6A441519A}" srcId="{2E407468-16F3-40EA-9305-606A47318BC5}" destId="{D8004E4B-F44E-4F8C-8DD2-F8D9028308DF}" srcOrd="1" destOrd="0" parTransId="{810C1245-6BBB-4E3E-93C9-52F9CE300484}" sibTransId="{143E9415-64CB-4059-8E99-430AE3271691}"/>
    <dgm:cxn modelId="{2130D33D-2EBD-4D32-922E-F2C94B2231C6}" type="presOf" srcId="{C7377C9C-815A-43DB-A411-28C7E678019C}" destId="{8E0A7477-3B2A-4366-940B-C876525F1B3B}" srcOrd="0" destOrd="0" presId="urn:microsoft.com/office/officeart/2005/8/layout/hProcess9"/>
    <dgm:cxn modelId="{BB1726CB-9203-4FD0-A611-4159D4B4320B}" type="presParOf" srcId="{3CA0E20D-0F18-4BA0-ACD8-0E091C5F5CB2}" destId="{1DBCCD3E-87F5-4343-B5D6-330D8BD4E690}" srcOrd="0" destOrd="0" presId="urn:microsoft.com/office/officeart/2005/8/layout/hProcess9"/>
    <dgm:cxn modelId="{BE0FDC7C-6C7E-4C20-AED1-EECFD6EC6564}" type="presParOf" srcId="{3CA0E20D-0F18-4BA0-ACD8-0E091C5F5CB2}" destId="{6A969E61-742D-4038-B360-3F77E6D11474}" srcOrd="1" destOrd="0" presId="urn:microsoft.com/office/officeart/2005/8/layout/hProcess9"/>
    <dgm:cxn modelId="{9D1C125A-CB8D-49AC-8853-2D70994DB483}" type="presParOf" srcId="{6A969E61-742D-4038-B360-3F77E6D11474}" destId="{8E0A7477-3B2A-4366-940B-C876525F1B3B}" srcOrd="0" destOrd="0" presId="urn:microsoft.com/office/officeart/2005/8/layout/hProcess9"/>
    <dgm:cxn modelId="{CFBDF530-237A-474C-9B5B-BE60BC1C218D}" type="presParOf" srcId="{6A969E61-742D-4038-B360-3F77E6D11474}" destId="{02368D4C-11D6-476D-9CCA-5A8FD896B4C4}" srcOrd="1" destOrd="0" presId="urn:microsoft.com/office/officeart/2005/8/layout/hProcess9"/>
    <dgm:cxn modelId="{28B0FA42-5993-4546-B330-201B5CCFA4D8}" type="presParOf" srcId="{6A969E61-742D-4038-B360-3F77E6D11474}" destId="{8B185C05-0728-4F86-BC9F-4C36F138E68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64546A-AEB0-4344-BDB3-CD41F52920F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F69B318-002D-44AE-B077-7B7019250CE5}">
      <dgm:prSet/>
      <dgm:spPr/>
      <dgm:t>
        <a:bodyPr/>
        <a:lstStyle/>
        <a:p>
          <a:pPr rtl="0"/>
          <a:r>
            <a:rPr lang="ru-RU" b="1" dirty="0"/>
            <a:t>Мониторинг и изучение операций</a:t>
          </a:r>
        </a:p>
      </dgm:t>
    </dgm:pt>
    <dgm:pt modelId="{BF534438-4EBD-4DB5-9331-B60E78BE78CE}" type="parTrans" cxnId="{4E4A3ED0-5B23-45FA-B2BC-6C89FAC5DFAB}">
      <dgm:prSet/>
      <dgm:spPr/>
      <dgm:t>
        <a:bodyPr/>
        <a:lstStyle/>
        <a:p>
          <a:endParaRPr lang="ru-RU"/>
        </a:p>
      </dgm:t>
    </dgm:pt>
    <dgm:pt modelId="{0DD407EC-D1EC-4E53-AF6A-8FDC5021636E}" type="sibTrans" cxnId="{4E4A3ED0-5B23-45FA-B2BC-6C89FAC5DFAB}">
      <dgm:prSet/>
      <dgm:spPr/>
      <dgm:t>
        <a:bodyPr/>
        <a:lstStyle/>
        <a:p>
          <a:endParaRPr lang="ru-RU"/>
        </a:p>
      </dgm:t>
    </dgm:pt>
    <dgm:pt modelId="{0CBE121E-80EA-4638-B477-101803AB2818}" type="pres">
      <dgm:prSet presAssocID="{9A64546A-AEB0-4344-BDB3-CD41F52920F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ACF6BF-764D-4597-A452-BB37A0572FB1}" type="pres">
      <dgm:prSet presAssocID="{9A64546A-AEB0-4344-BDB3-CD41F52920FE}" presName="arrow" presStyleLbl="bgShp" presStyleIdx="0" presStyleCnt="1"/>
      <dgm:spPr/>
    </dgm:pt>
    <dgm:pt modelId="{44A76154-76B5-418D-9768-80F755673C27}" type="pres">
      <dgm:prSet presAssocID="{9A64546A-AEB0-4344-BDB3-CD41F52920FE}" presName="linearProcess" presStyleCnt="0"/>
      <dgm:spPr/>
    </dgm:pt>
    <dgm:pt modelId="{9D6B3149-670F-4099-A684-4CCF7BE86C34}" type="pres">
      <dgm:prSet presAssocID="{6F69B318-002D-44AE-B077-7B7019250CE5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2D662C-C49C-4DE8-93AC-B4E1BE221502}" type="presOf" srcId="{9A64546A-AEB0-4344-BDB3-CD41F52920FE}" destId="{0CBE121E-80EA-4638-B477-101803AB2818}" srcOrd="0" destOrd="0" presId="urn:microsoft.com/office/officeart/2005/8/layout/hProcess9"/>
    <dgm:cxn modelId="{4E4A3ED0-5B23-45FA-B2BC-6C89FAC5DFAB}" srcId="{9A64546A-AEB0-4344-BDB3-CD41F52920FE}" destId="{6F69B318-002D-44AE-B077-7B7019250CE5}" srcOrd="0" destOrd="0" parTransId="{BF534438-4EBD-4DB5-9331-B60E78BE78CE}" sibTransId="{0DD407EC-D1EC-4E53-AF6A-8FDC5021636E}"/>
    <dgm:cxn modelId="{445D03A5-DF5B-4CCD-9AD4-41D9039D35FB}" type="presOf" srcId="{6F69B318-002D-44AE-B077-7B7019250CE5}" destId="{9D6B3149-670F-4099-A684-4CCF7BE86C34}" srcOrd="0" destOrd="0" presId="urn:microsoft.com/office/officeart/2005/8/layout/hProcess9"/>
    <dgm:cxn modelId="{6BE69015-304D-4D80-B53F-ABAE2C2F90C1}" type="presParOf" srcId="{0CBE121E-80EA-4638-B477-101803AB2818}" destId="{32ACF6BF-764D-4597-A452-BB37A0572FB1}" srcOrd="0" destOrd="0" presId="urn:microsoft.com/office/officeart/2005/8/layout/hProcess9"/>
    <dgm:cxn modelId="{4A03FBAB-7FF1-428B-A1FB-5483CB510217}" type="presParOf" srcId="{0CBE121E-80EA-4638-B477-101803AB2818}" destId="{44A76154-76B5-418D-9768-80F755673C27}" srcOrd="1" destOrd="0" presId="urn:microsoft.com/office/officeart/2005/8/layout/hProcess9"/>
    <dgm:cxn modelId="{2335B075-FDA4-4E51-860E-6A1C73E71612}" type="presParOf" srcId="{44A76154-76B5-418D-9768-80F755673C27}" destId="{9D6B3149-670F-4099-A684-4CCF7BE86C3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B753D3-D7CF-4A03-B60F-1EF1B1784D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A96768E-F4E9-4FDB-BA14-9906E65B7A64}">
      <dgm:prSet/>
      <dgm:spPr/>
      <dgm:t>
        <a:bodyPr/>
        <a:lstStyle/>
        <a:p>
          <a:pPr rtl="0"/>
          <a:r>
            <a:rPr lang="ru-RU" b="1" dirty="0"/>
            <a:t>Управление рисками ОД/ФТ</a:t>
          </a:r>
        </a:p>
      </dgm:t>
    </dgm:pt>
    <dgm:pt modelId="{9F50F92F-DE55-408B-9031-2FF6D231E22F}" type="parTrans" cxnId="{AE9E78CA-C041-42A3-ACC3-04CCA494C294}">
      <dgm:prSet/>
      <dgm:spPr/>
      <dgm:t>
        <a:bodyPr/>
        <a:lstStyle/>
        <a:p>
          <a:endParaRPr lang="ru-RU"/>
        </a:p>
      </dgm:t>
    </dgm:pt>
    <dgm:pt modelId="{CD1FF1A4-7FBA-4D4C-89D7-486EF6AB5536}" type="sibTrans" cxnId="{AE9E78CA-C041-42A3-ACC3-04CCA494C294}">
      <dgm:prSet/>
      <dgm:spPr/>
      <dgm:t>
        <a:bodyPr/>
        <a:lstStyle/>
        <a:p>
          <a:endParaRPr lang="ru-RU"/>
        </a:p>
      </dgm:t>
    </dgm:pt>
    <dgm:pt modelId="{191555AC-443A-4899-A112-4B3A797661D2}" type="pres">
      <dgm:prSet presAssocID="{17B753D3-D7CF-4A03-B60F-1EF1B1784D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10F18-AABD-4DC0-9D3C-1CF5D4778FFB}" type="pres">
      <dgm:prSet presAssocID="{17B753D3-D7CF-4A03-B60F-1EF1B1784D0C}" presName="arrow" presStyleLbl="bgShp" presStyleIdx="0" presStyleCnt="1"/>
      <dgm:spPr/>
    </dgm:pt>
    <dgm:pt modelId="{1C2BE28C-5102-44DD-975F-0585FD6175DC}" type="pres">
      <dgm:prSet presAssocID="{17B753D3-D7CF-4A03-B60F-1EF1B1784D0C}" presName="linearProcess" presStyleCnt="0"/>
      <dgm:spPr/>
    </dgm:pt>
    <dgm:pt modelId="{C88E351B-B5A1-467E-B07C-6A6EEC21B7C4}" type="pres">
      <dgm:prSet presAssocID="{BA96768E-F4E9-4FDB-BA14-9906E65B7A6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E0C13-4CD0-474C-8926-DF90FCBA3BD0}" type="presOf" srcId="{17B753D3-D7CF-4A03-B60F-1EF1B1784D0C}" destId="{191555AC-443A-4899-A112-4B3A797661D2}" srcOrd="0" destOrd="0" presId="urn:microsoft.com/office/officeart/2005/8/layout/hProcess9"/>
    <dgm:cxn modelId="{AE9E78CA-C041-42A3-ACC3-04CCA494C294}" srcId="{17B753D3-D7CF-4A03-B60F-1EF1B1784D0C}" destId="{BA96768E-F4E9-4FDB-BA14-9906E65B7A64}" srcOrd="0" destOrd="0" parTransId="{9F50F92F-DE55-408B-9031-2FF6D231E22F}" sibTransId="{CD1FF1A4-7FBA-4D4C-89D7-486EF6AB5536}"/>
    <dgm:cxn modelId="{B6F14962-7094-43B2-A2A7-FEA2C863D840}" type="presOf" srcId="{BA96768E-F4E9-4FDB-BA14-9906E65B7A64}" destId="{C88E351B-B5A1-467E-B07C-6A6EEC21B7C4}" srcOrd="0" destOrd="0" presId="urn:microsoft.com/office/officeart/2005/8/layout/hProcess9"/>
    <dgm:cxn modelId="{98F3B76C-7D9D-4EDC-883A-90A974EEBFD7}" type="presParOf" srcId="{191555AC-443A-4899-A112-4B3A797661D2}" destId="{6CC10F18-AABD-4DC0-9D3C-1CF5D4778FFB}" srcOrd="0" destOrd="0" presId="urn:microsoft.com/office/officeart/2005/8/layout/hProcess9"/>
    <dgm:cxn modelId="{0A7B780D-4D4B-4656-B115-E3E1C1FCB06B}" type="presParOf" srcId="{191555AC-443A-4899-A112-4B3A797661D2}" destId="{1C2BE28C-5102-44DD-975F-0585FD6175DC}" srcOrd="1" destOrd="0" presId="urn:microsoft.com/office/officeart/2005/8/layout/hProcess9"/>
    <dgm:cxn modelId="{35F17445-FA46-4AD2-B5E5-97BA61DA00EE}" type="presParOf" srcId="{1C2BE28C-5102-44DD-975F-0585FD6175DC}" destId="{C88E351B-B5A1-467E-B07C-6A6EEC21B7C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99F60A-F3A8-47B2-A4CF-EB9BF9BC4C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E749E6-1AE2-4D36-8954-BDEA2D8501C0}">
      <dgm:prSet/>
      <dgm:spPr/>
      <dgm:t>
        <a:bodyPr/>
        <a:lstStyle/>
        <a:p>
          <a:pPr rtl="0"/>
          <a:r>
            <a:rPr lang="ru-RU" b="1" dirty="0"/>
            <a:t>Подготовка и обучение </a:t>
          </a:r>
        </a:p>
      </dgm:t>
    </dgm:pt>
    <dgm:pt modelId="{B52E1256-142C-48B1-BEEC-1BD2D09B5ECB}" type="parTrans" cxnId="{E38B3804-3A78-40E3-8E8A-7E6776F470FB}">
      <dgm:prSet/>
      <dgm:spPr/>
      <dgm:t>
        <a:bodyPr/>
        <a:lstStyle/>
        <a:p>
          <a:endParaRPr lang="ru-RU"/>
        </a:p>
      </dgm:t>
    </dgm:pt>
    <dgm:pt modelId="{FCC16484-9726-4EEB-9F56-EEDB02D56402}" type="sibTrans" cxnId="{E38B3804-3A78-40E3-8E8A-7E6776F470FB}">
      <dgm:prSet/>
      <dgm:spPr/>
      <dgm:t>
        <a:bodyPr/>
        <a:lstStyle/>
        <a:p>
          <a:endParaRPr lang="ru-RU"/>
        </a:p>
      </dgm:t>
    </dgm:pt>
    <dgm:pt modelId="{4A179AD7-F493-4BA5-BFF3-94EF4ABCA5E5}" type="pres">
      <dgm:prSet presAssocID="{C199F60A-F3A8-47B2-A4CF-EB9BF9BC4CE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15687-8866-4B86-9208-675556256174}" type="pres">
      <dgm:prSet presAssocID="{C199F60A-F3A8-47B2-A4CF-EB9BF9BC4CEB}" presName="arrow" presStyleLbl="bgShp" presStyleIdx="0" presStyleCnt="1"/>
      <dgm:spPr/>
    </dgm:pt>
    <dgm:pt modelId="{44497668-A271-4DEC-A3C2-775705E867F7}" type="pres">
      <dgm:prSet presAssocID="{C199F60A-F3A8-47B2-A4CF-EB9BF9BC4CEB}" presName="linearProcess" presStyleCnt="0"/>
      <dgm:spPr/>
    </dgm:pt>
    <dgm:pt modelId="{CCDF4467-B141-4EEE-9FC2-13DBCE0222A5}" type="pres">
      <dgm:prSet presAssocID="{80E749E6-1AE2-4D36-8954-BDEA2D8501C0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62761-51FC-4B49-B3AB-C2D43EECE1EE}" type="presOf" srcId="{C199F60A-F3A8-47B2-A4CF-EB9BF9BC4CEB}" destId="{4A179AD7-F493-4BA5-BFF3-94EF4ABCA5E5}" srcOrd="0" destOrd="0" presId="urn:microsoft.com/office/officeart/2005/8/layout/hProcess9"/>
    <dgm:cxn modelId="{E38B3804-3A78-40E3-8E8A-7E6776F470FB}" srcId="{C199F60A-F3A8-47B2-A4CF-EB9BF9BC4CEB}" destId="{80E749E6-1AE2-4D36-8954-BDEA2D8501C0}" srcOrd="0" destOrd="0" parTransId="{B52E1256-142C-48B1-BEEC-1BD2D09B5ECB}" sibTransId="{FCC16484-9726-4EEB-9F56-EEDB02D56402}"/>
    <dgm:cxn modelId="{02D3FB4B-1B1A-4FB7-8ACE-A0F617BD2BF3}" type="presOf" srcId="{80E749E6-1AE2-4D36-8954-BDEA2D8501C0}" destId="{CCDF4467-B141-4EEE-9FC2-13DBCE0222A5}" srcOrd="0" destOrd="0" presId="urn:microsoft.com/office/officeart/2005/8/layout/hProcess9"/>
    <dgm:cxn modelId="{27C6B565-F91B-4627-B6D4-53A3046604A6}" type="presParOf" srcId="{4A179AD7-F493-4BA5-BFF3-94EF4ABCA5E5}" destId="{52415687-8866-4B86-9208-675556256174}" srcOrd="0" destOrd="0" presId="urn:microsoft.com/office/officeart/2005/8/layout/hProcess9"/>
    <dgm:cxn modelId="{63834729-CA57-46AD-8DD7-FF2C713151ED}" type="presParOf" srcId="{4A179AD7-F493-4BA5-BFF3-94EF4ABCA5E5}" destId="{44497668-A271-4DEC-A3C2-775705E867F7}" srcOrd="1" destOrd="0" presId="urn:microsoft.com/office/officeart/2005/8/layout/hProcess9"/>
    <dgm:cxn modelId="{F28B50BB-CA88-46C3-88E8-E2C9909C0E26}" type="presParOf" srcId="{44497668-A271-4DEC-A3C2-775705E867F7}" destId="{CCDF4467-B141-4EEE-9FC2-13DBCE0222A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4CDD7B-2483-492F-BAA1-6A1987C716F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4972D2A-E43C-4365-81FA-0E50C302CE03}">
      <dgm:prSet/>
      <dgm:spPr/>
      <dgm:t>
        <a:bodyPr/>
        <a:lstStyle/>
        <a:p>
          <a:pPr rtl="0"/>
          <a:r>
            <a:rPr lang="ru-RU" b="1" dirty="0"/>
            <a:t>Конфиденциальность</a:t>
          </a:r>
        </a:p>
      </dgm:t>
    </dgm:pt>
    <dgm:pt modelId="{47A5756D-84F5-4FA1-80E3-05BB493BDDBA}" type="parTrans" cxnId="{32E25E22-6B5D-436C-B6CC-3C65210F7FB0}">
      <dgm:prSet/>
      <dgm:spPr/>
      <dgm:t>
        <a:bodyPr/>
        <a:lstStyle/>
        <a:p>
          <a:endParaRPr lang="ru-RU"/>
        </a:p>
      </dgm:t>
    </dgm:pt>
    <dgm:pt modelId="{6AD85FFB-DF16-46E6-8E22-ADA588EA18B2}" type="sibTrans" cxnId="{32E25E22-6B5D-436C-B6CC-3C65210F7FB0}">
      <dgm:prSet/>
      <dgm:spPr/>
      <dgm:t>
        <a:bodyPr/>
        <a:lstStyle/>
        <a:p>
          <a:endParaRPr lang="ru-RU"/>
        </a:p>
      </dgm:t>
    </dgm:pt>
    <dgm:pt modelId="{30DD2E13-767B-4C6A-BDCF-5D9314675D04}" type="pres">
      <dgm:prSet presAssocID="{5D4CDD7B-2483-492F-BAA1-6A1987C716F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8A09F1-C0F4-4C4B-B878-E51CF5E6D90A}" type="pres">
      <dgm:prSet presAssocID="{5D4CDD7B-2483-492F-BAA1-6A1987C716F8}" presName="arrow" presStyleLbl="bgShp" presStyleIdx="0" presStyleCnt="1"/>
      <dgm:spPr/>
    </dgm:pt>
    <dgm:pt modelId="{880062AC-F2A8-4546-A567-E7EDCF508F22}" type="pres">
      <dgm:prSet presAssocID="{5D4CDD7B-2483-492F-BAA1-6A1987C716F8}" presName="linearProcess" presStyleCnt="0"/>
      <dgm:spPr/>
    </dgm:pt>
    <dgm:pt modelId="{213A4D5C-2D2A-4269-8E44-DEA6CDA466D0}" type="pres">
      <dgm:prSet presAssocID="{74972D2A-E43C-4365-81FA-0E50C302CE03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8DA3D-AB3F-495D-81E6-8ABA5373521F}" type="presOf" srcId="{74972D2A-E43C-4365-81FA-0E50C302CE03}" destId="{213A4D5C-2D2A-4269-8E44-DEA6CDA466D0}" srcOrd="0" destOrd="0" presId="urn:microsoft.com/office/officeart/2005/8/layout/hProcess9"/>
    <dgm:cxn modelId="{32E25E22-6B5D-436C-B6CC-3C65210F7FB0}" srcId="{5D4CDD7B-2483-492F-BAA1-6A1987C716F8}" destId="{74972D2A-E43C-4365-81FA-0E50C302CE03}" srcOrd="0" destOrd="0" parTransId="{47A5756D-84F5-4FA1-80E3-05BB493BDDBA}" sibTransId="{6AD85FFB-DF16-46E6-8E22-ADA588EA18B2}"/>
    <dgm:cxn modelId="{FBCED3F7-C158-4515-9E32-8EF2EB350E64}" type="presOf" srcId="{5D4CDD7B-2483-492F-BAA1-6A1987C716F8}" destId="{30DD2E13-767B-4C6A-BDCF-5D9314675D04}" srcOrd="0" destOrd="0" presId="urn:microsoft.com/office/officeart/2005/8/layout/hProcess9"/>
    <dgm:cxn modelId="{300B961E-4B3C-4895-9D26-F197212DEC0E}" type="presParOf" srcId="{30DD2E13-767B-4C6A-BDCF-5D9314675D04}" destId="{818A09F1-C0F4-4C4B-B878-E51CF5E6D90A}" srcOrd="0" destOrd="0" presId="urn:microsoft.com/office/officeart/2005/8/layout/hProcess9"/>
    <dgm:cxn modelId="{0CF959ED-2A13-4A3E-8030-B2100B8E6F17}" type="presParOf" srcId="{30DD2E13-767B-4C6A-BDCF-5D9314675D04}" destId="{880062AC-F2A8-4546-A567-E7EDCF508F22}" srcOrd="1" destOrd="0" presId="urn:microsoft.com/office/officeart/2005/8/layout/hProcess9"/>
    <dgm:cxn modelId="{E0645378-7B07-4040-BA94-C2C0DCBE2A76}" type="presParOf" srcId="{880062AC-F2A8-4546-A567-E7EDCF508F22}" destId="{213A4D5C-2D2A-4269-8E44-DEA6CDA466D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4F9934-8C3C-4B27-B65B-FAC039AEC8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B8302DC-8D91-4007-BA2F-C22C17E00CA4}">
      <dgm:prSet/>
      <dgm:spPr/>
      <dgm:t>
        <a:bodyPr/>
        <a:lstStyle/>
        <a:p>
          <a:pPr rtl="0"/>
          <a:r>
            <a:rPr lang="ru-RU" b="1" dirty="0"/>
            <a:t>Хранение информации</a:t>
          </a:r>
        </a:p>
      </dgm:t>
    </dgm:pt>
    <dgm:pt modelId="{20AA7C01-0671-4A31-97DA-957CE84DB075}" type="parTrans" cxnId="{3FE57D41-27C0-4F52-980A-B9CA4E6580D6}">
      <dgm:prSet/>
      <dgm:spPr/>
      <dgm:t>
        <a:bodyPr/>
        <a:lstStyle/>
        <a:p>
          <a:endParaRPr lang="ru-RU"/>
        </a:p>
      </dgm:t>
    </dgm:pt>
    <dgm:pt modelId="{E201E224-BEF5-4F30-9C92-E3B941E0B0B8}" type="sibTrans" cxnId="{3FE57D41-27C0-4F52-980A-B9CA4E6580D6}">
      <dgm:prSet/>
      <dgm:spPr/>
      <dgm:t>
        <a:bodyPr/>
        <a:lstStyle/>
        <a:p>
          <a:endParaRPr lang="ru-RU"/>
        </a:p>
      </dgm:t>
    </dgm:pt>
    <dgm:pt modelId="{DD906439-E0D5-4F4D-83C4-5650E2B4EA3B}" type="pres">
      <dgm:prSet presAssocID="{DF4F9934-8C3C-4B27-B65B-FAC039AEC81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9F4AD-7BBD-4F1F-82FD-9353673C4BB9}" type="pres">
      <dgm:prSet presAssocID="{DF4F9934-8C3C-4B27-B65B-FAC039AEC813}" presName="arrow" presStyleLbl="bgShp" presStyleIdx="0" presStyleCnt="1"/>
      <dgm:spPr/>
    </dgm:pt>
    <dgm:pt modelId="{91A5F47E-60A9-4CFE-9E18-66CF4700420C}" type="pres">
      <dgm:prSet presAssocID="{DF4F9934-8C3C-4B27-B65B-FAC039AEC813}" presName="linearProcess" presStyleCnt="0"/>
      <dgm:spPr/>
    </dgm:pt>
    <dgm:pt modelId="{186EB74B-D263-4B03-A5F8-A7F18D5E9686}" type="pres">
      <dgm:prSet presAssocID="{DB8302DC-8D91-4007-BA2F-C22C17E00CA4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57D41-27C0-4F52-980A-B9CA4E6580D6}" srcId="{DF4F9934-8C3C-4B27-B65B-FAC039AEC813}" destId="{DB8302DC-8D91-4007-BA2F-C22C17E00CA4}" srcOrd="0" destOrd="0" parTransId="{20AA7C01-0671-4A31-97DA-957CE84DB075}" sibTransId="{E201E224-BEF5-4F30-9C92-E3B941E0B0B8}"/>
    <dgm:cxn modelId="{613A7A0C-8890-46BB-961D-646E3232885D}" type="presOf" srcId="{DF4F9934-8C3C-4B27-B65B-FAC039AEC813}" destId="{DD906439-E0D5-4F4D-83C4-5650E2B4EA3B}" srcOrd="0" destOrd="0" presId="urn:microsoft.com/office/officeart/2005/8/layout/hProcess9"/>
    <dgm:cxn modelId="{7F50EDAB-9DCE-46F0-886C-9D5721768B89}" type="presOf" srcId="{DB8302DC-8D91-4007-BA2F-C22C17E00CA4}" destId="{186EB74B-D263-4B03-A5F8-A7F18D5E9686}" srcOrd="0" destOrd="0" presId="urn:microsoft.com/office/officeart/2005/8/layout/hProcess9"/>
    <dgm:cxn modelId="{87104AB7-7478-41EB-AA88-7472ED6BA69D}" type="presParOf" srcId="{DD906439-E0D5-4F4D-83C4-5650E2B4EA3B}" destId="{11A9F4AD-7BBD-4F1F-82FD-9353673C4BB9}" srcOrd="0" destOrd="0" presId="urn:microsoft.com/office/officeart/2005/8/layout/hProcess9"/>
    <dgm:cxn modelId="{2E9ADA8F-5660-4DB4-AE58-5DB5A3CE14B6}" type="presParOf" srcId="{DD906439-E0D5-4F4D-83C4-5650E2B4EA3B}" destId="{91A5F47E-60A9-4CFE-9E18-66CF4700420C}" srcOrd="1" destOrd="0" presId="urn:microsoft.com/office/officeart/2005/8/layout/hProcess9"/>
    <dgm:cxn modelId="{0A679953-8DA8-4A08-87D2-7AFDADD6F573}" type="presParOf" srcId="{91A5F47E-60A9-4CFE-9E18-66CF4700420C}" destId="{186EB74B-D263-4B03-A5F8-A7F18D5E968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567AC0-3556-44ED-A3DA-8C850335E31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476AA7-E0BD-44C3-B98D-A2F4F9054574}">
      <dgm:prSet/>
      <dgm:spPr/>
      <dgm:t>
        <a:bodyPr/>
        <a:lstStyle/>
        <a:p>
          <a:pPr rtl="0"/>
          <a:r>
            <a:rPr lang="ru-RU" b="1" dirty="0"/>
            <a:t>Организация внутреннего контроля в целях ПОД/ФТ</a:t>
          </a:r>
          <a:endParaRPr lang="ru-RU" dirty="0"/>
        </a:p>
      </dgm:t>
    </dgm:pt>
    <dgm:pt modelId="{38B47E97-651C-4DE3-9B28-F8EA5EA19987}" type="parTrans" cxnId="{36EB4071-1221-4859-800A-A22FC0BBC2D4}">
      <dgm:prSet/>
      <dgm:spPr/>
      <dgm:t>
        <a:bodyPr/>
        <a:lstStyle/>
        <a:p>
          <a:endParaRPr lang="ru-RU"/>
        </a:p>
      </dgm:t>
    </dgm:pt>
    <dgm:pt modelId="{12085DF2-3445-45E7-91AB-9762FBC5A70B}" type="sibTrans" cxnId="{36EB4071-1221-4859-800A-A22FC0BBC2D4}">
      <dgm:prSet/>
      <dgm:spPr/>
      <dgm:t>
        <a:bodyPr/>
        <a:lstStyle/>
        <a:p>
          <a:endParaRPr lang="ru-RU"/>
        </a:p>
      </dgm:t>
    </dgm:pt>
    <dgm:pt modelId="{F1778703-E143-41E4-8C48-56F2BBDC95C6}">
      <dgm:prSet/>
      <dgm:spPr/>
      <dgm:t>
        <a:bodyPr/>
        <a:lstStyle/>
        <a:p>
          <a:pPr rtl="0"/>
          <a:r>
            <a:rPr lang="ru-RU" b="1" dirty="0"/>
            <a:t>(ответственное должностное лицо/подразделение по ПОД/ФТ, организация процедур)  </a:t>
          </a:r>
        </a:p>
      </dgm:t>
    </dgm:pt>
    <dgm:pt modelId="{10BB2E96-E69B-4DED-A091-A50F1451711F}" type="parTrans" cxnId="{691178AD-C4DA-493D-A5D4-9591FC252F45}">
      <dgm:prSet/>
      <dgm:spPr/>
      <dgm:t>
        <a:bodyPr/>
        <a:lstStyle/>
        <a:p>
          <a:endParaRPr lang="ru-RU"/>
        </a:p>
      </dgm:t>
    </dgm:pt>
    <dgm:pt modelId="{BE196D2C-4BCB-4C82-8B5B-5F4E3FAA63DC}" type="sibTrans" cxnId="{691178AD-C4DA-493D-A5D4-9591FC252F45}">
      <dgm:prSet/>
      <dgm:spPr/>
      <dgm:t>
        <a:bodyPr/>
        <a:lstStyle/>
        <a:p>
          <a:endParaRPr lang="ru-RU"/>
        </a:p>
      </dgm:t>
    </dgm:pt>
    <dgm:pt modelId="{577B40C0-C345-415A-A087-E2AEBFB3124D}" type="pres">
      <dgm:prSet presAssocID="{15567AC0-3556-44ED-A3DA-8C850335E3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BA7AA-4072-4062-B192-25C01EA9A8DD}" type="pres">
      <dgm:prSet presAssocID="{2A476AA7-E0BD-44C3-B98D-A2F4F9054574}" presName="circle1" presStyleLbl="node1" presStyleIdx="0" presStyleCnt="2"/>
      <dgm:spPr/>
    </dgm:pt>
    <dgm:pt modelId="{8D2A5FA6-4F61-4D21-85D6-DE02B6DE09A9}" type="pres">
      <dgm:prSet presAssocID="{2A476AA7-E0BD-44C3-B98D-A2F4F9054574}" presName="space" presStyleCnt="0"/>
      <dgm:spPr/>
    </dgm:pt>
    <dgm:pt modelId="{73976EBB-9668-4D8E-B227-44A6C6B21F15}" type="pres">
      <dgm:prSet presAssocID="{2A476AA7-E0BD-44C3-B98D-A2F4F9054574}" presName="rect1" presStyleLbl="alignAcc1" presStyleIdx="0" presStyleCnt="2"/>
      <dgm:spPr/>
      <dgm:t>
        <a:bodyPr/>
        <a:lstStyle/>
        <a:p>
          <a:endParaRPr lang="ru-RU"/>
        </a:p>
      </dgm:t>
    </dgm:pt>
    <dgm:pt modelId="{BB758B3F-630E-4B89-856A-4D8A95BC0110}" type="pres">
      <dgm:prSet presAssocID="{F1778703-E143-41E4-8C48-56F2BBDC95C6}" presName="vertSpace2" presStyleLbl="node1" presStyleIdx="0" presStyleCnt="2"/>
      <dgm:spPr/>
    </dgm:pt>
    <dgm:pt modelId="{0653EF12-C939-4D26-A210-570C40B2B79D}" type="pres">
      <dgm:prSet presAssocID="{F1778703-E143-41E4-8C48-56F2BBDC95C6}" presName="circle2" presStyleLbl="node1" presStyleIdx="1" presStyleCnt="2"/>
      <dgm:spPr/>
    </dgm:pt>
    <dgm:pt modelId="{00365ADD-508A-43C8-AF1B-918C24704F8F}" type="pres">
      <dgm:prSet presAssocID="{F1778703-E143-41E4-8C48-56F2BBDC95C6}" presName="rect2" presStyleLbl="alignAcc1" presStyleIdx="1" presStyleCnt="2"/>
      <dgm:spPr/>
      <dgm:t>
        <a:bodyPr/>
        <a:lstStyle/>
        <a:p>
          <a:endParaRPr lang="ru-RU"/>
        </a:p>
      </dgm:t>
    </dgm:pt>
    <dgm:pt modelId="{9224D65D-C982-4D25-BA9D-53B2AAAAD42A}" type="pres">
      <dgm:prSet presAssocID="{2A476AA7-E0BD-44C3-B98D-A2F4F905457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FD5B4-17DC-417D-A2CF-60CCB9E3048E}" type="pres">
      <dgm:prSet presAssocID="{F1778703-E143-41E4-8C48-56F2BBDC95C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FAFB7-2988-4844-9828-675640AFBB87}" type="presOf" srcId="{2A476AA7-E0BD-44C3-B98D-A2F4F9054574}" destId="{9224D65D-C982-4D25-BA9D-53B2AAAAD42A}" srcOrd="1" destOrd="0" presId="urn:microsoft.com/office/officeart/2005/8/layout/target3"/>
    <dgm:cxn modelId="{691178AD-C4DA-493D-A5D4-9591FC252F45}" srcId="{15567AC0-3556-44ED-A3DA-8C850335E310}" destId="{F1778703-E143-41E4-8C48-56F2BBDC95C6}" srcOrd="1" destOrd="0" parTransId="{10BB2E96-E69B-4DED-A091-A50F1451711F}" sibTransId="{BE196D2C-4BCB-4C82-8B5B-5F4E3FAA63DC}"/>
    <dgm:cxn modelId="{F0FD6A78-A177-43BE-ABC9-2B658F938189}" type="presOf" srcId="{15567AC0-3556-44ED-A3DA-8C850335E310}" destId="{577B40C0-C345-415A-A087-E2AEBFB3124D}" srcOrd="0" destOrd="0" presId="urn:microsoft.com/office/officeart/2005/8/layout/target3"/>
    <dgm:cxn modelId="{4A3A74BC-5FE0-4B3E-B77D-8EA1D4EB8F1F}" type="presOf" srcId="{F1778703-E143-41E4-8C48-56F2BBDC95C6}" destId="{00365ADD-508A-43C8-AF1B-918C24704F8F}" srcOrd="0" destOrd="0" presId="urn:microsoft.com/office/officeart/2005/8/layout/target3"/>
    <dgm:cxn modelId="{36EB4071-1221-4859-800A-A22FC0BBC2D4}" srcId="{15567AC0-3556-44ED-A3DA-8C850335E310}" destId="{2A476AA7-E0BD-44C3-B98D-A2F4F9054574}" srcOrd="0" destOrd="0" parTransId="{38B47E97-651C-4DE3-9B28-F8EA5EA19987}" sibTransId="{12085DF2-3445-45E7-91AB-9762FBC5A70B}"/>
    <dgm:cxn modelId="{65AFD2F4-E6EC-48F6-95A0-ABDFACE6C412}" type="presOf" srcId="{2A476AA7-E0BD-44C3-B98D-A2F4F9054574}" destId="{73976EBB-9668-4D8E-B227-44A6C6B21F15}" srcOrd="0" destOrd="0" presId="urn:microsoft.com/office/officeart/2005/8/layout/target3"/>
    <dgm:cxn modelId="{DE1D2371-552C-4330-BA88-5EB3E8E45ABC}" type="presOf" srcId="{F1778703-E143-41E4-8C48-56F2BBDC95C6}" destId="{EF9FD5B4-17DC-417D-A2CF-60CCB9E3048E}" srcOrd="1" destOrd="0" presId="urn:microsoft.com/office/officeart/2005/8/layout/target3"/>
    <dgm:cxn modelId="{476B07BF-A87E-4925-8A33-F80AF2BF34BA}" type="presParOf" srcId="{577B40C0-C345-415A-A087-E2AEBFB3124D}" destId="{D67BA7AA-4072-4062-B192-25C01EA9A8DD}" srcOrd="0" destOrd="0" presId="urn:microsoft.com/office/officeart/2005/8/layout/target3"/>
    <dgm:cxn modelId="{4E4A18A3-004C-41DA-8F3F-67EB4FE39211}" type="presParOf" srcId="{577B40C0-C345-415A-A087-E2AEBFB3124D}" destId="{8D2A5FA6-4F61-4D21-85D6-DE02B6DE09A9}" srcOrd="1" destOrd="0" presId="urn:microsoft.com/office/officeart/2005/8/layout/target3"/>
    <dgm:cxn modelId="{1825AE0C-A2D4-4674-85BE-442E33739944}" type="presParOf" srcId="{577B40C0-C345-415A-A087-E2AEBFB3124D}" destId="{73976EBB-9668-4D8E-B227-44A6C6B21F15}" srcOrd="2" destOrd="0" presId="urn:microsoft.com/office/officeart/2005/8/layout/target3"/>
    <dgm:cxn modelId="{5CB3BE67-048B-4C09-868A-BCCA32A76F8E}" type="presParOf" srcId="{577B40C0-C345-415A-A087-E2AEBFB3124D}" destId="{BB758B3F-630E-4B89-856A-4D8A95BC0110}" srcOrd="3" destOrd="0" presId="urn:microsoft.com/office/officeart/2005/8/layout/target3"/>
    <dgm:cxn modelId="{2616324D-3663-47E5-85D6-2ED422E43E63}" type="presParOf" srcId="{577B40C0-C345-415A-A087-E2AEBFB3124D}" destId="{0653EF12-C939-4D26-A210-570C40B2B79D}" srcOrd="4" destOrd="0" presId="urn:microsoft.com/office/officeart/2005/8/layout/target3"/>
    <dgm:cxn modelId="{11472DF4-1399-4AFB-80CE-201D8F39B2E7}" type="presParOf" srcId="{577B40C0-C345-415A-A087-E2AEBFB3124D}" destId="{00365ADD-508A-43C8-AF1B-918C24704F8F}" srcOrd="5" destOrd="0" presId="urn:microsoft.com/office/officeart/2005/8/layout/target3"/>
    <dgm:cxn modelId="{52F64249-D17D-44A4-96B4-0E01E8320B3B}" type="presParOf" srcId="{577B40C0-C345-415A-A087-E2AEBFB3124D}" destId="{9224D65D-C982-4D25-BA9D-53B2AAAAD42A}" srcOrd="6" destOrd="0" presId="urn:microsoft.com/office/officeart/2005/8/layout/target3"/>
    <dgm:cxn modelId="{EED316CB-3E0B-4E96-95CE-E9DC4097FE70}" type="presParOf" srcId="{577B40C0-C345-415A-A087-E2AEBFB3124D}" destId="{EF9FD5B4-17DC-417D-A2CF-60CCB9E3048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48856E-55E2-451F-8894-66E64B1CB97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F9F437-4C0B-49D1-8EAD-6CB3BE17BDC4}">
      <dgm:prSet phldrT="[Текст]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! </a:t>
          </a:r>
        </a:p>
      </dgm:t>
    </dgm:pt>
    <dgm:pt modelId="{DFB1EC2C-7D4B-40C7-A808-ED9CF784EA87}" type="parTrans" cxnId="{4303BC91-5E76-4551-8CC6-196BC8401169}">
      <dgm:prSet/>
      <dgm:spPr/>
      <dgm:t>
        <a:bodyPr/>
        <a:lstStyle/>
        <a:p>
          <a:endParaRPr lang="ru-RU"/>
        </a:p>
      </dgm:t>
    </dgm:pt>
    <dgm:pt modelId="{ECB3DBD1-3DEB-46BE-A4CF-245726C4E066}" type="sibTrans" cxnId="{4303BC91-5E76-4551-8CC6-196BC8401169}">
      <dgm:prSet/>
      <dgm:spPr/>
      <dgm:t>
        <a:bodyPr/>
        <a:lstStyle/>
        <a:p>
          <a:endParaRPr lang="ru-RU"/>
        </a:p>
      </dgm:t>
    </dgm:pt>
    <dgm:pt modelId="{D7A38BB6-6D04-4F0C-B1B4-84B1E7DC0982}">
      <dgm:prSet phldrT="[Текст]"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/>
            <a:t>Субъекты финансового мониторинга и их работники </a:t>
          </a:r>
          <a:r>
            <a:rPr lang="ru-RU" b="1" dirty="0"/>
            <a:t>не вправе извещать клиенто</a:t>
          </a:r>
          <a:r>
            <a:rPr lang="ru-RU" dirty="0"/>
            <a:t>в и иных лиц о предоставлении в уполномоченный орган информации, сведений и документов о таких клиентах и о совершаемых ими операциях в соответствии с Законом о ПОД/ФТ.</a:t>
          </a:r>
        </a:p>
      </dgm:t>
    </dgm:pt>
    <dgm:pt modelId="{A5018062-6465-4C61-818F-607F5E252AC1}" type="parTrans" cxnId="{C705F2DA-F1FB-4C0E-9EE4-C2E5E7071CC1}">
      <dgm:prSet/>
      <dgm:spPr/>
      <dgm:t>
        <a:bodyPr/>
        <a:lstStyle/>
        <a:p>
          <a:endParaRPr lang="ru-RU"/>
        </a:p>
      </dgm:t>
    </dgm:pt>
    <dgm:pt modelId="{020D6243-A5AB-4D88-8020-17FCA049BC85}" type="sibTrans" cxnId="{C705F2DA-F1FB-4C0E-9EE4-C2E5E7071CC1}">
      <dgm:prSet/>
      <dgm:spPr/>
      <dgm:t>
        <a:bodyPr/>
        <a:lstStyle/>
        <a:p>
          <a:endParaRPr lang="ru-RU"/>
        </a:p>
      </dgm:t>
    </dgm:pt>
    <dgm:pt modelId="{1B0F4153-EA51-4F97-8937-DA2A911135D4}">
      <dgm:prSet phldrT="[Текст]"/>
      <dgm:spPr>
        <a:solidFill>
          <a:srgbClr val="92D050"/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! </a:t>
          </a:r>
        </a:p>
      </dgm:t>
    </dgm:pt>
    <dgm:pt modelId="{C5D2FFC6-CD38-48C4-A4E6-1BE471F85DE7}" type="parTrans" cxnId="{99C6443A-66D3-4651-AE6D-2D0477CE1A61}">
      <dgm:prSet/>
      <dgm:spPr/>
      <dgm:t>
        <a:bodyPr/>
        <a:lstStyle/>
        <a:p>
          <a:endParaRPr lang="ru-RU"/>
        </a:p>
      </dgm:t>
    </dgm:pt>
    <dgm:pt modelId="{0EAC62AB-8B66-4F2E-94E0-FE8AFFE0077D}" type="sibTrans" cxnId="{99C6443A-66D3-4651-AE6D-2D0477CE1A61}">
      <dgm:prSet/>
      <dgm:spPr/>
      <dgm:t>
        <a:bodyPr/>
        <a:lstStyle/>
        <a:p>
          <a:endParaRPr lang="ru-RU"/>
        </a:p>
      </dgm:t>
    </dgm:pt>
    <dgm:pt modelId="{003A81EA-E7C9-4F4A-9FBD-EF954085B7D9}">
      <dgm:prSet/>
      <dgm:spPr>
        <a:noFill/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/>
            <a:t>Предоставление в уполномоченный орган информации, сведений и документов субъектами финансового мониторинга в целях и порядке, предусмотренных Законом о ПОД/ФТ, </a:t>
          </a:r>
          <a:r>
            <a:rPr lang="ru-RU" b="1" dirty="0"/>
            <a:t>не является разглашением служебной, коммерческой, банковской или иной охраняемой законом тайны</a:t>
          </a:r>
          <a:r>
            <a:rPr lang="ru-RU" dirty="0"/>
            <a:t>.</a:t>
          </a:r>
        </a:p>
      </dgm:t>
    </dgm:pt>
    <dgm:pt modelId="{24658005-B94B-48D7-95DD-BDDB7F0A599B}" type="parTrans" cxnId="{2097BB21-5CDC-465F-9DDD-28A02A810F98}">
      <dgm:prSet/>
      <dgm:spPr/>
      <dgm:t>
        <a:bodyPr/>
        <a:lstStyle/>
        <a:p>
          <a:endParaRPr lang="ru-RU"/>
        </a:p>
      </dgm:t>
    </dgm:pt>
    <dgm:pt modelId="{69B13213-0C3A-41CF-9C49-631B07EA4658}" type="sibTrans" cxnId="{2097BB21-5CDC-465F-9DDD-28A02A810F98}">
      <dgm:prSet/>
      <dgm:spPr/>
      <dgm:t>
        <a:bodyPr/>
        <a:lstStyle/>
        <a:p>
          <a:endParaRPr lang="ru-RU"/>
        </a:p>
      </dgm:t>
    </dgm:pt>
    <dgm:pt modelId="{26D9C62A-8466-401B-9CF3-DE0E2F649DCD}" type="pres">
      <dgm:prSet presAssocID="{A448856E-55E2-451F-8894-66E64B1CB9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280C0-B58A-4665-B4E3-8F2D59B282C1}" type="pres">
      <dgm:prSet presAssocID="{FAF9F437-4C0B-49D1-8EAD-6CB3BE17BDC4}" presName="composite" presStyleCnt="0"/>
      <dgm:spPr/>
    </dgm:pt>
    <dgm:pt modelId="{2032E6FE-891C-4364-9DB3-37003EE31AF0}" type="pres">
      <dgm:prSet presAssocID="{FAF9F437-4C0B-49D1-8EAD-6CB3BE17BDC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0F774-AEDE-4EEE-AE77-0711567C94B0}" type="pres">
      <dgm:prSet presAssocID="{FAF9F437-4C0B-49D1-8EAD-6CB3BE17BDC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0385A-58C7-46E3-A854-F9817652D77A}" type="pres">
      <dgm:prSet presAssocID="{ECB3DBD1-3DEB-46BE-A4CF-245726C4E066}" presName="sp" presStyleCnt="0"/>
      <dgm:spPr/>
    </dgm:pt>
    <dgm:pt modelId="{D7B272CD-5C89-4D0D-9ACC-8D1668A48C4C}" type="pres">
      <dgm:prSet presAssocID="{1B0F4153-EA51-4F97-8937-DA2A911135D4}" presName="composite" presStyleCnt="0"/>
      <dgm:spPr/>
    </dgm:pt>
    <dgm:pt modelId="{47EA8741-5C97-4243-81CD-E40F4736B21E}" type="pres">
      <dgm:prSet presAssocID="{1B0F4153-EA51-4F97-8937-DA2A911135D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17724-0103-4B9C-9D3C-55874B0E293A}" type="pres">
      <dgm:prSet presAssocID="{1B0F4153-EA51-4F97-8937-DA2A911135D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D184D-39C1-4D6A-A0A8-9AE3F503E26E}" type="presOf" srcId="{D7A38BB6-6D04-4F0C-B1B4-84B1E7DC0982}" destId="{0D70F774-AEDE-4EEE-AE77-0711567C94B0}" srcOrd="0" destOrd="0" presId="urn:microsoft.com/office/officeart/2005/8/layout/chevron2"/>
    <dgm:cxn modelId="{36410100-41DA-48D4-A43E-AF27108F0FC3}" type="presOf" srcId="{1B0F4153-EA51-4F97-8937-DA2A911135D4}" destId="{47EA8741-5C97-4243-81CD-E40F4736B21E}" srcOrd="0" destOrd="0" presId="urn:microsoft.com/office/officeart/2005/8/layout/chevron2"/>
    <dgm:cxn modelId="{2097BB21-5CDC-465F-9DDD-28A02A810F98}" srcId="{1B0F4153-EA51-4F97-8937-DA2A911135D4}" destId="{003A81EA-E7C9-4F4A-9FBD-EF954085B7D9}" srcOrd="0" destOrd="0" parTransId="{24658005-B94B-48D7-95DD-BDDB7F0A599B}" sibTransId="{69B13213-0C3A-41CF-9C49-631B07EA4658}"/>
    <dgm:cxn modelId="{C705F2DA-F1FB-4C0E-9EE4-C2E5E7071CC1}" srcId="{FAF9F437-4C0B-49D1-8EAD-6CB3BE17BDC4}" destId="{D7A38BB6-6D04-4F0C-B1B4-84B1E7DC0982}" srcOrd="0" destOrd="0" parTransId="{A5018062-6465-4C61-818F-607F5E252AC1}" sibTransId="{020D6243-A5AB-4D88-8020-17FCA049BC85}"/>
    <dgm:cxn modelId="{4303BC91-5E76-4551-8CC6-196BC8401169}" srcId="{A448856E-55E2-451F-8894-66E64B1CB971}" destId="{FAF9F437-4C0B-49D1-8EAD-6CB3BE17BDC4}" srcOrd="0" destOrd="0" parTransId="{DFB1EC2C-7D4B-40C7-A808-ED9CF784EA87}" sibTransId="{ECB3DBD1-3DEB-46BE-A4CF-245726C4E066}"/>
    <dgm:cxn modelId="{5B56F532-CFF4-40BE-B620-637817AD7824}" type="presOf" srcId="{FAF9F437-4C0B-49D1-8EAD-6CB3BE17BDC4}" destId="{2032E6FE-891C-4364-9DB3-37003EE31AF0}" srcOrd="0" destOrd="0" presId="urn:microsoft.com/office/officeart/2005/8/layout/chevron2"/>
    <dgm:cxn modelId="{99C6443A-66D3-4651-AE6D-2D0477CE1A61}" srcId="{A448856E-55E2-451F-8894-66E64B1CB971}" destId="{1B0F4153-EA51-4F97-8937-DA2A911135D4}" srcOrd="1" destOrd="0" parTransId="{C5D2FFC6-CD38-48C4-A4E6-1BE471F85DE7}" sibTransId="{0EAC62AB-8B66-4F2E-94E0-FE8AFFE0077D}"/>
    <dgm:cxn modelId="{FA4B7ED3-9D67-4967-A810-42257C1AC5E3}" type="presOf" srcId="{003A81EA-E7C9-4F4A-9FBD-EF954085B7D9}" destId="{95E17724-0103-4B9C-9D3C-55874B0E293A}" srcOrd="0" destOrd="0" presId="urn:microsoft.com/office/officeart/2005/8/layout/chevron2"/>
    <dgm:cxn modelId="{8A8C8311-028E-48BC-A7A1-D2ABD42437C4}" type="presOf" srcId="{A448856E-55E2-451F-8894-66E64B1CB971}" destId="{26D9C62A-8466-401B-9CF3-DE0E2F649DCD}" srcOrd="0" destOrd="0" presId="urn:microsoft.com/office/officeart/2005/8/layout/chevron2"/>
    <dgm:cxn modelId="{4095C39F-76A3-4CF4-8EBB-6494CB75AAD7}" type="presParOf" srcId="{26D9C62A-8466-401B-9CF3-DE0E2F649DCD}" destId="{65F280C0-B58A-4665-B4E3-8F2D59B282C1}" srcOrd="0" destOrd="0" presId="urn:microsoft.com/office/officeart/2005/8/layout/chevron2"/>
    <dgm:cxn modelId="{C52F22A4-E14B-470A-9A1C-C2B5638FDACA}" type="presParOf" srcId="{65F280C0-B58A-4665-B4E3-8F2D59B282C1}" destId="{2032E6FE-891C-4364-9DB3-37003EE31AF0}" srcOrd="0" destOrd="0" presId="urn:microsoft.com/office/officeart/2005/8/layout/chevron2"/>
    <dgm:cxn modelId="{8E9BD348-3380-44FE-80F2-9103DB965E9E}" type="presParOf" srcId="{65F280C0-B58A-4665-B4E3-8F2D59B282C1}" destId="{0D70F774-AEDE-4EEE-AE77-0711567C94B0}" srcOrd="1" destOrd="0" presId="urn:microsoft.com/office/officeart/2005/8/layout/chevron2"/>
    <dgm:cxn modelId="{088B3293-0080-4068-92CC-A732FD1CB4FB}" type="presParOf" srcId="{26D9C62A-8466-401B-9CF3-DE0E2F649DCD}" destId="{6750385A-58C7-46E3-A854-F9817652D77A}" srcOrd="1" destOrd="0" presId="urn:microsoft.com/office/officeart/2005/8/layout/chevron2"/>
    <dgm:cxn modelId="{171EE04A-6CF1-487E-B4EC-BB9825A6B976}" type="presParOf" srcId="{26D9C62A-8466-401B-9CF3-DE0E2F649DCD}" destId="{D7B272CD-5C89-4D0D-9ACC-8D1668A48C4C}" srcOrd="2" destOrd="0" presId="urn:microsoft.com/office/officeart/2005/8/layout/chevron2"/>
    <dgm:cxn modelId="{E07E4A1A-F367-4C78-A278-F1FEC5AE5F42}" type="presParOf" srcId="{D7B272CD-5C89-4D0D-9ACC-8D1668A48C4C}" destId="{47EA8741-5C97-4243-81CD-E40F4736B21E}" srcOrd="0" destOrd="0" presId="urn:microsoft.com/office/officeart/2005/8/layout/chevron2"/>
    <dgm:cxn modelId="{193737C1-CD35-41AE-A04E-3E9D0E154313}" type="presParOf" srcId="{D7B272CD-5C89-4D0D-9ACC-8D1668A48C4C}" destId="{95E17724-0103-4B9C-9D3C-55874B0E29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9907E7-0BC2-498A-8D17-C4CBBD3F88BD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CB3CC84-31AA-4666-B027-A699B3E3BAF2}">
      <dgm:prSet phldrT="[Текст]"/>
      <dgm:spPr/>
      <dgm:t>
        <a:bodyPr/>
        <a:lstStyle/>
        <a:p>
          <a:r>
            <a:rPr lang="ru-RU" dirty="0"/>
            <a:t>Вводный семинар</a:t>
          </a:r>
        </a:p>
      </dgm:t>
    </dgm:pt>
    <dgm:pt modelId="{128738A7-0B3E-438D-8646-F58BC76FE015}" type="parTrans" cxnId="{FD871D82-EBE4-4B9F-9B6E-ABBFFA5DFFAF}">
      <dgm:prSet/>
      <dgm:spPr/>
      <dgm:t>
        <a:bodyPr/>
        <a:lstStyle/>
        <a:p>
          <a:endParaRPr lang="ru-RU"/>
        </a:p>
      </dgm:t>
    </dgm:pt>
    <dgm:pt modelId="{FF266D60-3AD7-4303-BCE6-8F4E3E630538}" type="sibTrans" cxnId="{FD871D82-EBE4-4B9F-9B6E-ABBFFA5DFFAF}">
      <dgm:prSet/>
      <dgm:spPr/>
      <dgm:t>
        <a:bodyPr/>
        <a:lstStyle/>
        <a:p>
          <a:endParaRPr lang="ru-RU"/>
        </a:p>
      </dgm:t>
    </dgm:pt>
    <dgm:pt modelId="{2837FF74-4677-4749-AA9C-1CCB13B71583}">
      <dgm:prSet phldrT="[Текст]"/>
      <dgm:spPr/>
      <dgm:t>
        <a:bodyPr/>
        <a:lstStyle/>
        <a:p>
          <a:r>
            <a:rPr lang="ru-RU" dirty="0"/>
            <a:t>Основной семинар</a:t>
          </a:r>
        </a:p>
      </dgm:t>
    </dgm:pt>
    <dgm:pt modelId="{E3AC7B42-0CF9-4640-A878-889512AEC759}" type="parTrans" cxnId="{94DA9F33-18CA-4A1D-A984-0FBF58FB478B}">
      <dgm:prSet/>
      <dgm:spPr/>
      <dgm:t>
        <a:bodyPr/>
        <a:lstStyle/>
        <a:p>
          <a:endParaRPr lang="ru-RU"/>
        </a:p>
      </dgm:t>
    </dgm:pt>
    <dgm:pt modelId="{23A789E8-7E94-442D-A5D1-7C9FC5B43430}" type="sibTrans" cxnId="{94DA9F33-18CA-4A1D-A984-0FBF58FB478B}">
      <dgm:prSet/>
      <dgm:spPr/>
      <dgm:t>
        <a:bodyPr/>
        <a:lstStyle/>
        <a:p>
          <a:endParaRPr lang="ru-RU"/>
        </a:p>
      </dgm:t>
    </dgm:pt>
    <dgm:pt modelId="{1C8FBAEA-230D-454E-97D7-1ED4A4C5C149}">
      <dgm:prSet phldrT="[Текст]"/>
      <dgm:spPr/>
      <dgm:t>
        <a:bodyPr/>
        <a:lstStyle/>
        <a:p>
          <a:r>
            <a:rPr lang="ru-RU" dirty="0"/>
            <a:t>Обучение внутри компании</a:t>
          </a:r>
        </a:p>
      </dgm:t>
    </dgm:pt>
    <dgm:pt modelId="{82171804-DED8-4503-AAD1-39350A36B302}" type="parTrans" cxnId="{5B388139-EE26-4939-A35F-053D5ED58A36}">
      <dgm:prSet/>
      <dgm:spPr/>
      <dgm:t>
        <a:bodyPr/>
        <a:lstStyle/>
        <a:p>
          <a:endParaRPr lang="ru-RU"/>
        </a:p>
      </dgm:t>
    </dgm:pt>
    <dgm:pt modelId="{53CCE7BD-521C-43E0-A067-9F4541AF57CE}" type="sibTrans" cxnId="{5B388139-EE26-4939-A35F-053D5ED58A36}">
      <dgm:prSet/>
      <dgm:spPr/>
      <dgm:t>
        <a:bodyPr/>
        <a:lstStyle/>
        <a:p>
          <a:endParaRPr lang="ru-RU"/>
        </a:p>
      </dgm:t>
    </dgm:pt>
    <dgm:pt modelId="{97064F3B-C3D9-4BAF-883C-9670237875FA}">
      <dgm:prSet phldrT="[Текст]"/>
      <dgm:spPr/>
      <dgm:t>
        <a:bodyPr/>
        <a:lstStyle/>
        <a:p>
          <a:r>
            <a:rPr lang="ru-RU" dirty="0"/>
            <a:t>Семинар повышения уровня знаний</a:t>
          </a:r>
        </a:p>
      </dgm:t>
    </dgm:pt>
    <dgm:pt modelId="{09C0E3F9-5608-4932-85C3-A2FDA24EA956}" type="parTrans" cxnId="{07008E8F-E326-4C5B-B1A0-008C9AB86734}">
      <dgm:prSet/>
      <dgm:spPr/>
      <dgm:t>
        <a:bodyPr/>
        <a:lstStyle/>
        <a:p>
          <a:endParaRPr lang="ru-RU"/>
        </a:p>
      </dgm:t>
    </dgm:pt>
    <dgm:pt modelId="{251E590B-5AC8-49DA-AEF1-83228651C60A}" type="sibTrans" cxnId="{07008E8F-E326-4C5B-B1A0-008C9AB86734}">
      <dgm:prSet/>
      <dgm:spPr/>
      <dgm:t>
        <a:bodyPr/>
        <a:lstStyle/>
        <a:p>
          <a:endParaRPr lang="ru-RU"/>
        </a:p>
      </dgm:t>
    </dgm:pt>
    <dgm:pt modelId="{2FB0F237-4EDF-490A-B61E-CA373917D663}" type="pres">
      <dgm:prSet presAssocID="{259907E7-0BC2-498A-8D17-C4CBBD3F88B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EA7F1-9610-4245-AAF3-73352EE20289}" type="pres">
      <dgm:prSet presAssocID="{259907E7-0BC2-498A-8D17-C4CBBD3F88BD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493-8D66-43DD-96B8-6544819FB875}" type="pres">
      <dgm:prSet presAssocID="{259907E7-0BC2-498A-8D17-C4CBBD3F88B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7AF35-6F66-4968-93E6-1B52BC44A63C}" type="pres">
      <dgm:prSet presAssocID="{259907E7-0BC2-498A-8D17-C4CBBD3F88B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25B5-B42E-4ACD-921D-E0B387218A8D}" type="pres">
      <dgm:prSet presAssocID="{259907E7-0BC2-498A-8D17-C4CBBD3F88B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B14844-C5EC-4B17-A6E5-2AB840AB455B}" type="presOf" srcId="{1C8FBAEA-230D-454E-97D7-1ED4A4C5C149}" destId="{8067AF35-6F66-4968-93E6-1B52BC44A63C}" srcOrd="0" destOrd="0" presId="urn:microsoft.com/office/officeart/2005/8/layout/pyramid4"/>
    <dgm:cxn modelId="{07008E8F-E326-4C5B-B1A0-008C9AB86734}" srcId="{259907E7-0BC2-498A-8D17-C4CBBD3F88BD}" destId="{97064F3B-C3D9-4BAF-883C-9670237875FA}" srcOrd="3" destOrd="0" parTransId="{09C0E3F9-5608-4932-85C3-A2FDA24EA956}" sibTransId="{251E590B-5AC8-49DA-AEF1-83228651C60A}"/>
    <dgm:cxn modelId="{94DA9F33-18CA-4A1D-A984-0FBF58FB478B}" srcId="{259907E7-0BC2-498A-8D17-C4CBBD3F88BD}" destId="{2837FF74-4677-4749-AA9C-1CCB13B71583}" srcOrd="1" destOrd="0" parTransId="{E3AC7B42-0CF9-4640-A878-889512AEC759}" sibTransId="{23A789E8-7E94-442D-A5D1-7C9FC5B43430}"/>
    <dgm:cxn modelId="{FD871D82-EBE4-4B9F-9B6E-ABBFFA5DFFAF}" srcId="{259907E7-0BC2-498A-8D17-C4CBBD3F88BD}" destId="{7CB3CC84-31AA-4666-B027-A699B3E3BAF2}" srcOrd="0" destOrd="0" parTransId="{128738A7-0B3E-438D-8646-F58BC76FE015}" sibTransId="{FF266D60-3AD7-4303-BCE6-8F4E3E630538}"/>
    <dgm:cxn modelId="{6896E987-D705-465C-B1EA-28411124CA34}" type="presOf" srcId="{2837FF74-4677-4749-AA9C-1CCB13B71583}" destId="{24670493-8D66-43DD-96B8-6544819FB875}" srcOrd="0" destOrd="0" presId="urn:microsoft.com/office/officeart/2005/8/layout/pyramid4"/>
    <dgm:cxn modelId="{C7DE92EA-A147-4E34-BABB-ED880170A136}" type="presOf" srcId="{7CB3CC84-31AA-4666-B027-A699B3E3BAF2}" destId="{792EA7F1-9610-4245-AAF3-73352EE20289}" srcOrd="0" destOrd="0" presId="urn:microsoft.com/office/officeart/2005/8/layout/pyramid4"/>
    <dgm:cxn modelId="{96358D8B-6F57-409B-B474-3818EE2951F0}" type="presOf" srcId="{97064F3B-C3D9-4BAF-883C-9670237875FA}" destId="{718425B5-B42E-4ACD-921D-E0B387218A8D}" srcOrd="0" destOrd="0" presId="urn:microsoft.com/office/officeart/2005/8/layout/pyramid4"/>
    <dgm:cxn modelId="{5B388139-EE26-4939-A35F-053D5ED58A36}" srcId="{259907E7-0BC2-498A-8D17-C4CBBD3F88BD}" destId="{1C8FBAEA-230D-454E-97D7-1ED4A4C5C149}" srcOrd="2" destOrd="0" parTransId="{82171804-DED8-4503-AAD1-39350A36B302}" sibTransId="{53CCE7BD-521C-43E0-A067-9F4541AF57CE}"/>
    <dgm:cxn modelId="{22EA2F54-3A8C-4354-83F1-77DE51F380FD}" type="presOf" srcId="{259907E7-0BC2-498A-8D17-C4CBBD3F88BD}" destId="{2FB0F237-4EDF-490A-B61E-CA373917D663}" srcOrd="0" destOrd="0" presId="urn:microsoft.com/office/officeart/2005/8/layout/pyramid4"/>
    <dgm:cxn modelId="{595CED4A-EEE4-419E-9B53-532DBD541759}" type="presParOf" srcId="{2FB0F237-4EDF-490A-B61E-CA373917D663}" destId="{792EA7F1-9610-4245-AAF3-73352EE20289}" srcOrd="0" destOrd="0" presId="urn:microsoft.com/office/officeart/2005/8/layout/pyramid4"/>
    <dgm:cxn modelId="{2B59F03E-8A0E-430D-BB10-7285188DF863}" type="presParOf" srcId="{2FB0F237-4EDF-490A-B61E-CA373917D663}" destId="{24670493-8D66-43DD-96B8-6544819FB875}" srcOrd="1" destOrd="0" presId="urn:microsoft.com/office/officeart/2005/8/layout/pyramid4"/>
    <dgm:cxn modelId="{C271628A-BA5A-4CDE-BF5A-6247C7FEEFB0}" type="presParOf" srcId="{2FB0F237-4EDF-490A-B61E-CA373917D663}" destId="{8067AF35-6F66-4968-93E6-1B52BC44A63C}" srcOrd="2" destOrd="0" presId="urn:microsoft.com/office/officeart/2005/8/layout/pyramid4"/>
    <dgm:cxn modelId="{FE7E20B8-809A-45A8-B29F-BAD329F7B7D5}" type="presParOf" srcId="{2FB0F237-4EDF-490A-B61E-CA373917D663}" destId="{718425B5-B42E-4ACD-921D-E0B387218A8D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D9749-974D-4349-AF55-7B55319488F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3A17A9-FB5C-4C3A-A761-E0B59DD9A86C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1) банки, филиалы банков - нерезидентов Республики Казахстан, организации, осуществляющие отдельные виды банковских операций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0069D-558C-4578-AB10-FFAE23FC3E06}" type="parTrans" cxnId="{08577B08-5D4A-481D-B2F1-F8D91B5315D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A6992-E5E4-444E-9888-A600CAE4344E}" type="sibTrans" cxnId="{08577B08-5D4A-481D-B2F1-F8D91B5315D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1AFD7-561C-4B17-84CC-07B33C408C6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2) б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иржи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1FC505-4C6B-4CC8-B831-1D9E8AA1B5F4}" type="parTrans" cxnId="{95CF3864-222B-493E-AFF4-E77687DC161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0EEE3B-EEB3-42F7-9799-D96B71C7C286}" type="sibTrans" cxnId="{95CF3864-222B-493E-AFF4-E77687DC161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1F743-524C-475F-9505-DF94D8821298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3) страховые (перестраховочные) организации, страховые брокеры, общества взаимного страхования, филиалы страховых (перестраховочных) организаций - нерезидентов Республики Казахстан, филиалы страховых брокеров - нерезидентов Республики Казахстан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80E02-08BC-4438-B6E8-F5CF0E6EA56E}" type="parTrans" cxnId="{210AC07B-36C3-4FE6-9EC1-0D180D8A6A1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BC1E7-2B44-4658-A7DA-CC33B8F14348}" type="sibTrans" cxnId="{210AC07B-36C3-4FE6-9EC1-0D180D8A6A1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73613-1D1A-4395-80FA-33B1A8CFF354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4) единый накопительный пенсионный фонд и добровольные накопительные пенсионные фонды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DC9D5-FCD2-4A67-8D99-2B8FCCE5A2F8}" type="parTrans" cxnId="{D312CCD4-A777-4888-B248-F80BC4D6017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995BD-3DE0-4A3B-9030-EE04A69B18AC}" type="sibTrans" cxnId="{D312CCD4-A777-4888-B248-F80BC4D6017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0A531-64C3-4743-9AD3-9E3F2AC940BA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5) профессиональные участники рынка ценных бумаг, центральный депозитарий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EE6E3-2439-4B5E-AA65-BD98C53347EE}" type="parTrans" cxnId="{D3617553-BD27-46B1-A4A9-D09892A1090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2A8E4-AC23-4219-BA79-CFEC6152DD43}" type="sibTrans" cxnId="{D3617553-BD27-46B1-A4A9-D09892A1090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5EC98-5C9B-40B6-85B4-C35F0EB24E9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6) нотариусы, осуществляющие нотариальные действия с деньгами и (или) иным имуществом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B4547-8A73-4964-A772-4A0EAFEB8339}" type="parTrans" cxnId="{D54811B3-4D17-4B00-9D78-06EE60F65D5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D43CE-ED1E-4352-BAD3-4F99B87D0447}" type="sibTrans" cxnId="{D54811B3-4D17-4B00-9D78-06EE60F65D5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814A7-730D-4B77-8E25-5E2F68C9D84D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7) </a:t>
          </a:r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адвокаты, </a:t>
          </a:r>
          <a:r>
            <a:rPr lang="ru-RU" b="1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консультанты и другие независимые специалисты по юридическим вопросам</a:t>
          </a:r>
          <a:r>
            <a:rPr lang="ru-RU" b="0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 - в случаях, когда они от имени или по поручению клиента участвуют в операциях с деньгами и (или) иным имуществом </a:t>
          </a:r>
          <a:endParaRPr lang="en-US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0AA58-0F06-4727-B23A-423199496983}" type="parTrans" cxnId="{618AE697-5FB8-4C46-8971-21D1BB993C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110BE-3278-4B34-BC4D-5692E6FF3830}" type="sibTrans" cxnId="{618AE697-5FB8-4C46-8971-21D1BB993CB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28362-3DC5-4A75-A417-1DA71012546A}" type="pres">
      <dgm:prSet presAssocID="{3FFD9749-974D-4349-AF55-7B55319488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19C1FC-3CAE-42D1-98D7-586BDE0F7CC3}" type="pres">
      <dgm:prSet presAssocID="{FE3A17A9-FB5C-4C3A-A761-E0B59DD9A86C}" presName="thickLine" presStyleLbl="alignNode1" presStyleIdx="0" presStyleCnt="7"/>
      <dgm:spPr/>
    </dgm:pt>
    <dgm:pt modelId="{3AEEDD63-C993-4397-9F0A-6EEDBBD3F366}" type="pres">
      <dgm:prSet presAssocID="{FE3A17A9-FB5C-4C3A-A761-E0B59DD9A86C}" presName="horz1" presStyleCnt="0"/>
      <dgm:spPr/>
    </dgm:pt>
    <dgm:pt modelId="{99F9AC53-89A9-4989-A324-67813C4E053C}" type="pres">
      <dgm:prSet presAssocID="{FE3A17A9-FB5C-4C3A-A761-E0B59DD9A86C}" presName="tx1" presStyleLbl="revTx" presStyleIdx="0" presStyleCnt="7"/>
      <dgm:spPr/>
      <dgm:t>
        <a:bodyPr/>
        <a:lstStyle/>
        <a:p>
          <a:endParaRPr lang="ru-RU"/>
        </a:p>
      </dgm:t>
    </dgm:pt>
    <dgm:pt modelId="{5A74A8B0-DC0D-4DEB-A636-5E7EF79E5EDE}" type="pres">
      <dgm:prSet presAssocID="{FE3A17A9-FB5C-4C3A-A761-E0B59DD9A86C}" presName="vert1" presStyleCnt="0"/>
      <dgm:spPr/>
    </dgm:pt>
    <dgm:pt modelId="{616B8C41-9DB4-440D-B4A5-4825600C5B3F}" type="pres">
      <dgm:prSet presAssocID="{2441AFD7-561C-4B17-84CC-07B33C408C6F}" presName="thickLine" presStyleLbl="alignNode1" presStyleIdx="1" presStyleCnt="7"/>
      <dgm:spPr/>
    </dgm:pt>
    <dgm:pt modelId="{0B47B787-CA06-4E99-96C7-1075AE4390D8}" type="pres">
      <dgm:prSet presAssocID="{2441AFD7-561C-4B17-84CC-07B33C408C6F}" presName="horz1" presStyleCnt="0"/>
      <dgm:spPr/>
    </dgm:pt>
    <dgm:pt modelId="{0DD4BD9D-246A-4ECA-B02D-26E8CDBD01FF}" type="pres">
      <dgm:prSet presAssocID="{2441AFD7-561C-4B17-84CC-07B33C408C6F}" presName="tx1" presStyleLbl="revTx" presStyleIdx="1" presStyleCnt="7"/>
      <dgm:spPr/>
      <dgm:t>
        <a:bodyPr/>
        <a:lstStyle/>
        <a:p>
          <a:endParaRPr lang="ru-RU"/>
        </a:p>
      </dgm:t>
    </dgm:pt>
    <dgm:pt modelId="{9CF0EDF3-97F0-4248-BC9A-E5340E38E513}" type="pres">
      <dgm:prSet presAssocID="{2441AFD7-561C-4B17-84CC-07B33C408C6F}" presName="vert1" presStyleCnt="0"/>
      <dgm:spPr/>
    </dgm:pt>
    <dgm:pt modelId="{30D5F38E-6037-4DE4-A457-A9DA244FB4B7}" type="pres">
      <dgm:prSet presAssocID="{DF21F743-524C-475F-9505-DF94D8821298}" presName="thickLine" presStyleLbl="alignNode1" presStyleIdx="2" presStyleCnt="7"/>
      <dgm:spPr/>
    </dgm:pt>
    <dgm:pt modelId="{C53D0E49-6807-4034-8A90-6E7D915C145B}" type="pres">
      <dgm:prSet presAssocID="{DF21F743-524C-475F-9505-DF94D8821298}" presName="horz1" presStyleCnt="0"/>
      <dgm:spPr/>
    </dgm:pt>
    <dgm:pt modelId="{47D40803-F0F4-4118-B8CF-ACAB4E544984}" type="pres">
      <dgm:prSet presAssocID="{DF21F743-524C-475F-9505-DF94D8821298}" presName="tx1" presStyleLbl="revTx" presStyleIdx="2" presStyleCnt="7"/>
      <dgm:spPr/>
      <dgm:t>
        <a:bodyPr/>
        <a:lstStyle/>
        <a:p>
          <a:endParaRPr lang="ru-RU"/>
        </a:p>
      </dgm:t>
    </dgm:pt>
    <dgm:pt modelId="{B6799868-D5D7-48C5-8D01-0738369196E3}" type="pres">
      <dgm:prSet presAssocID="{DF21F743-524C-475F-9505-DF94D8821298}" presName="vert1" presStyleCnt="0"/>
      <dgm:spPr/>
    </dgm:pt>
    <dgm:pt modelId="{285487D4-ED78-466F-89FB-25D1A6414E61}" type="pres">
      <dgm:prSet presAssocID="{48D73613-1D1A-4395-80FA-33B1A8CFF354}" presName="thickLine" presStyleLbl="alignNode1" presStyleIdx="3" presStyleCnt="7"/>
      <dgm:spPr/>
    </dgm:pt>
    <dgm:pt modelId="{25BAEC32-E457-4BB0-B661-5BCD6C48DA10}" type="pres">
      <dgm:prSet presAssocID="{48D73613-1D1A-4395-80FA-33B1A8CFF354}" presName="horz1" presStyleCnt="0"/>
      <dgm:spPr/>
    </dgm:pt>
    <dgm:pt modelId="{C58239E9-52AE-4605-AEF7-850F0439848B}" type="pres">
      <dgm:prSet presAssocID="{48D73613-1D1A-4395-80FA-33B1A8CFF354}" presName="tx1" presStyleLbl="revTx" presStyleIdx="3" presStyleCnt="7"/>
      <dgm:spPr/>
      <dgm:t>
        <a:bodyPr/>
        <a:lstStyle/>
        <a:p>
          <a:endParaRPr lang="ru-RU"/>
        </a:p>
      </dgm:t>
    </dgm:pt>
    <dgm:pt modelId="{D6246C31-68A7-4922-9E03-81CAF92999F0}" type="pres">
      <dgm:prSet presAssocID="{48D73613-1D1A-4395-80FA-33B1A8CFF354}" presName="vert1" presStyleCnt="0"/>
      <dgm:spPr/>
    </dgm:pt>
    <dgm:pt modelId="{6A6C9F9E-8547-4705-A034-AD7D7689433B}" type="pres">
      <dgm:prSet presAssocID="{BC80A531-64C3-4743-9AD3-9E3F2AC940BA}" presName="thickLine" presStyleLbl="alignNode1" presStyleIdx="4" presStyleCnt="7"/>
      <dgm:spPr/>
    </dgm:pt>
    <dgm:pt modelId="{5C2537BD-7DD0-4E5C-90ED-45499125DDA1}" type="pres">
      <dgm:prSet presAssocID="{BC80A531-64C3-4743-9AD3-9E3F2AC940BA}" presName="horz1" presStyleCnt="0"/>
      <dgm:spPr/>
    </dgm:pt>
    <dgm:pt modelId="{DD4BB2A7-89D3-4227-A4EF-CD7F547EFF22}" type="pres">
      <dgm:prSet presAssocID="{BC80A531-64C3-4743-9AD3-9E3F2AC940BA}" presName="tx1" presStyleLbl="revTx" presStyleIdx="4" presStyleCnt="7"/>
      <dgm:spPr/>
      <dgm:t>
        <a:bodyPr/>
        <a:lstStyle/>
        <a:p>
          <a:endParaRPr lang="ru-RU"/>
        </a:p>
      </dgm:t>
    </dgm:pt>
    <dgm:pt modelId="{E037E3ED-469A-4713-8462-B11CF075925C}" type="pres">
      <dgm:prSet presAssocID="{BC80A531-64C3-4743-9AD3-9E3F2AC940BA}" presName="vert1" presStyleCnt="0"/>
      <dgm:spPr/>
    </dgm:pt>
    <dgm:pt modelId="{D27429C1-A76E-4A00-AFC2-EAE1B73BF65D}" type="pres">
      <dgm:prSet presAssocID="{BD15EC98-5C9B-40B6-85B4-C35F0EB24E9D}" presName="thickLine" presStyleLbl="alignNode1" presStyleIdx="5" presStyleCnt="7"/>
      <dgm:spPr/>
    </dgm:pt>
    <dgm:pt modelId="{ED879CEE-B3CD-4206-8712-5909F6E4406B}" type="pres">
      <dgm:prSet presAssocID="{BD15EC98-5C9B-40B6-85B4-C35F0EB24E9D}" presName="horz1" presStyleCnt="0"/>
      <dgm:spPr/>
    </dgm:pt>
    <dgm:pt modelId="{60209E3F-952B-4DE5-87F3-A43B12FDB5F1}" type="pres">
      <dgm:prSet presAssocID="{BD15EC98-5C9B-40B6-85B4-C35F0EB24E9D}" presName="tx1" presStyleLbl="revTx" presStyleIdx="5" presStyleCnt="7"/>
      <dgm:spPr/>
      <dgm:t>
        <a:bodyPr/>
        <a:lstStyle/>
        <a:p>
          <a:endParaRPr lang="ru-RU"/>
        </a:p>
      </dgm:t>
    </dgm:pt>
    <dgm:pt modelId="{7E3EC198-4D1D-451B-BC8E-1424327518B1}" type="pres">
      <dgm:prSet presAssocID="{BD15EC98-5C9B-40B6-85B4-C35F0EB24E9D}" presName="vert1" presStyleCnt="0"/>
      <dgm:spPr/>
    </dgm:pt>
    <dgm:pt modelId="{71D55578-F45A-42E2-916D-FB3254390060}" type="pres">
      <dgm:prSet presAssocID="{28C814A7-730D-4B77-8E25-5E2F68C9D84D}" presName="thickLine" presStyleLbl="alignNode1" presStyleIdx="6" presStyleCnt="7"/>
      <dgm:spPr/>
    </dgm:pt>
    <dgm:pt modelId="{FA083FF1-432B-4107-9FFC-B95A3BA5CEF7}" type="pres">
      <dgm:prSet presAssocID="{28C814A7-730D-4B77-8E25-5E2F68C9D84D}" presName="horz1" presStyleCnt="0"/>
      <dgm:spPr/>
    </dgm:pt>
    <dgm:pt modelId="{5BA5B3F5-1B1D-4F37-A8C1-FC4E16AEF7FB}" type="pres">
      <dgm:prSet presAssocID="{28C814A7-730D-4B77-8E25-5E2F68C9D84D}" presName="tx1" presStyleLbl="revTx" presStyleIdx="6" presStyleCnt="7"/>
      <dgm:spPr/>
      <dgm:t>
        <a:bodyPr/>
        <a:lstStyle/>
        <a:p>
          <a:endParaRPr lang="ru-RU"/>
        </a:p>
      </dgm:t>
    </dgm:pt>
    <dgm:pt modelId="{A51C26CA-BB51-4ACD-B527-44A0225853B9}" type="pres">
      <dgm:prSet presAssocID="{28C814A7-730D-4B77-8E25-5E2F68C9D84D}" presName="vert1" presStyleCnt="0"/>
      <dgm:spPr/>
    </dgm:pt>
  </dgm:ptLst>
  <dgm:cxnLst>
    <dgm:cxn modelId="{FF53CEB8-DB34-4038-8F33-68F2EC114FDC}" type="presOf" srcId="{DF21F743-524C-475F-9505-DF94D8821298}" destId="{47D40803-F0F4-4118-B8CF-ACAB4E544984}" srcOrd="0" destOrd="0" presId="urn:microsoft.com/office/officeart/2008/layout/LinedList"/>
    <dgm:cxn modelId="{210AC07B-36C3-4FE6-9EC1-0D180D8A6A13}" srcId="{3FFD9749-974D-4349-AF55-7B55319488FD}" destId="{DF21F743-524C-475F-9505-DF94D8821298}" srcOrd="2" destOrd="0" parTransId="{99C80E02-08BC-4438-B6E8-F5CF0E6EA56E}" sibTransId="{E32BC1E7-2B44-4658-A7DA-CC33B8F14348}"/>
    <dgm:cxn modelId="{A94DCB52-8C6C-4FC0-B3EA-9BFE15FCADD3}" type="presOf" srcId="{3FFD9749-974D-4349-AF55-7B55319488FD}" destId="{11428362-3DC5-4A75-A417-1DA71012546A}" srcOrd="0" destOrd="0" presId="urn:microsoft.com/office/officeart/2008/layout/LinedList"/>
    <dgm:cxn modelId="{86F460B2-3AED-41DD-B7A8-846F14A2A16A}" type="presOf" srcId="{2441AFD7-561C-4B17-84CC-07B33C408C6F}" destId="{0DD4BD9D-246A-4ECA-B02D-26E8CDBD01FF}" srcOrd="0" destOrd="0" presId="urn:microsoft.com/office/officeart/2008/layout/LinedList"/>
    <dgm:cxn modelId="{D3617553-BD27-46B1-A4A9-D09892A10907}" srcId="{3FFD9749-974D-4349-AF55-7B55319488FD}" destId="{BC80A531-64C3-4743-9AD3-9E3F2AC940BA}" srcOrd="4" destOrd="0" parTransId="{CD5EE6E3-2439-4B5E-AA65-BD98C53347EE}" sibTransId="{6D12A8E4-AC23-4219-BA79-CFEC6152DD43}"/>
    <dgm:cxn modelId="{618AE697-5FB8-4C46-8971-21D1BB993CB3}" srcId="{3FFD9749-974D-4349-AF55-7B55319488FD}" destId="{28C814A7-730D-4B77-8E25-5E2F68C9D84D}" srcOrd="6" destOrd="0" parTransId="{21A0AA58-0F06-4727-B23A-423199496983}" sibTransId="{190110BE-3278-4B34-BC4D-5692E6FF3830}"/>
    <dgm:cxn modelId="{10AF011F-D581-4555-A550-1F896C22463A}" type="presOf" srcId="{48D73613-1D1A-4395-80FA-33B1A8CFF354}" destId="{C58239E9-52AE-4605-AEF7-850F0439848B}" srcOrd="0" destOrd="0" presId="urn:microsoft.com/office/officeart/2008/layout/LinedList"/>
    <dgm:cxn modelId="{FA1765E2-5EC4-4669-A8EF-06BBB4808426}" type="presOf" srcId="{FE3A17A9-FB5C-4C3A-A761-E0B59DD9A86C}" destId="{99F9AC53-89A9-4989-A324-67813C4E053C}" srcOrd="0" destOrd="0" presId="urn:microsoft.com/office/officeart/2008/layout/LinedList"/>
    <dgm:cxn modelId="{D312CCD4-A777-4888-B248-F80BC4D6017E}" srcId="{3FFD9749-974D-4349-AF55-7B55319488FD}" destId="{48D73613-1D1A-4395-80FA-33B1A8CFF354}" srcOrd="3" destOrd="0" parTransId="{E69DC9D5-FCD2-4A67-8D99-2B8FCCE5A2F8}" sibTransId="{8DF995BD-3DE0-4A3B-9030-EE04A69B18AC}"/>
    <dgm:cxn modelId="{95CF3864-222B-493E-AFF4-E77687DC1614}" srcId="{3FFD9749-974D-4349-AF55-7B55319488FD}" destId="{2441AFD7-561C-4B17-84CC-07B33C408C6F}" srcOrd="1" destOrd="0" parTransId="{A71FC505-4C6B-4CC8-B831-1D9E8AA1B5F4}" sibTransId="{4A0EEE3B-EEB3-42F7-9799-D96B71C7C286}"/>
    <dgm:cxn modelId="{08577B08-5D4A-481D-B2F1-F8D91B5315D5}" srcId="{3FFD9749-974D-4349-AF55-7B55319488FD}" destId="{FE3A17A9-FB5C-4C3A-A761-E0B59DD9A86C}" srcOrd="0" destOrd="0" parTransId="{3960069D-558C-4578-AB10-FFAE23FC3E06}" sibTransId="{EB2A6992-E5E4-444E-9888-A600CAE4344E}"/>
    <dgm:cxn modelId="{D54811B3-4D17-4B00-9D78-06EE60F65D54}" srcId="{3FFD9749-974D-4349-AF55-7B55319488FD}" destId="{BD15EC98-5C9B-40B6-85B4-C35F0EB24E9D}" srcOrd="5" destOrd="0" parTransId="{73FB4547-8A73-4964-A772-4A0EAFEB8339}" sibTransId="{424D43CE-ED1E-4352-BAD3-4F99B87D0447}"/>
    <dgm:cxn modelId="{66894047-68F5-49FF-AF9F-61DBEF500205}" type="presOf" srcId="{28C814A7-730D-4B77-8E25-5E2F68C9D84D}" destId="{5BA5B3F5-1B1D-4F37-A8C1-FC4E16AEF7FB}" srcOrd="0" destOrd="0" presId="urn:microsoft.com/office/officeart/2008/layout/LinedList"/>
    <dgm:cxn modelId="{54F9F1C6-1018-4D46-8A6B-10FBB74989F5}" type="presOf" srcId="{BD15EC98-5C9B-40B6-85B4-C35F0EB24E9D}" destId="{60209E3F-952B-4DE5-87F3-A43B12FDB5F1}" srcOrd="0" destOrd="0" presId="urn:microsoft.com/office/officeart/2008/layout/LinedList"/>
    <dgm:cxn modelId="{F315A911-91B4-4B6B-9087-1331DC92CF6F}" type="presOf" srcId="{BC80A531-64C3-4743-9AD3-9E3F2AC940BA}" destId="{DD4BB2A7-89D3-4227-A4EF-CD7F547EFF22}" srcOrd="0" destOrd="0" presId="urn:microsoft.com/office/officeart/2008/layout/LinedList"/>
    <dgm:cxn modelId="{C753357F-1274-40C5-B398-F9B6532E9EDA}" type="presParOf" srcId="{11428362-3DC5-4A75-A417-1DA71012546A}" destId="{4119C1FC-3CAE-42D1-98D7-586BDE0F7CC3}" srcOrd="0" destOrd="0" presId="urn:microsoft.com/office/officeart/2008/layout/LinedList"/>
    <dgm:cxn modelId="{4B83A401-F904-448A-B8A6-FB4C16A78BA5}" type="presParOf" srcId="{11428362-3DC5-4A75-A417-1DA71012546A}" destId="{3AEEDD63-C993-4397-9F0A-6EEDBBD3F366}" srcOrd="1" destOrd="0" presId="urn:microsoft.com/office/officeart/2008/layout/LinedList"/>
    <dgm:cxn modelId="{BA0A0482-67D4-4BC5-ACB5-77FCDEF25741}" type="presParOf" srcId="{3AEEDD63-C993-4397-9F0A-6EEDBBD3F366}" destId="{99F9AC53-89A9-4989-A324-67813C4E053C}" srcOrd="0" destOrd="0" presId="urn:microsoft.com/office/officeart/2008/layout/LinedList"/>
    <dgm:cxn modelId="{A6838896-4CD4-4409-A6FE-BE340185BB69}" type="presParOf" srcId="{3AEEDD63-C993-4397-9F0A-6EEDBBD3F366}" destId="{5A74A8B0-DC0D-4DEB-A636-5E7EF79E5EDE}" srcOrd="1" destOrd="0" presId="urn:microsoft.com/office/officeart/2008/layout/LinedList"/>
    <dgm:cxn modelId="{A64DB808-A693-4F9E-9F8C-80C364A632F6}" type="presParOf" srcId="{11428362-3DC5-4A75-A417-1DA71012546A}" destId="{616B8C41-9DB4-440D-B4A5-4825600C5B3F}" srcOrd="2" destOrd="0" presId="urn:microsoft.com/office/officeart/2008/layout/LinedList"/>
    <dgm:cxn modelId="{B0A5EF22-A6EE-49C3-9367-4E4D78A66A9C}" type="presParOf" srcId="{11428362-3DC5-4A75-A417-1DA71012546A}" destId="{0B47B787-CA06-4E99-96C7-1075AE4390D8}" srcOrd="3" destOrd="0" presId="urn:microsoft.com/office/officeart/2008/layout/LinedList"/>
    <dgm:cxn modelId="{49105D76-826E-4019-ADD7-C68A983DAF3C}" type="presParOf" srcId="{0B47B787-CA06-4E99-96C7-1075AE4390D8}" destId="{0DD4BD9D-246A-4ECA-B02D-26E8CDBD01FF}" srcOrd="0" destOrd="0" presId="urn:microsoft.com/office/officeart/2008/layout/LinedList"/>
    <dgm:cxn modelId="{CEAB69D3-AAAD-408E-85AF-00098BB533EE}" type="presParOf" srcId="{0B47B787-CA06-4E99-96C7-1075AE4390D8}" destId="{9CF0EDF3-97F0-4248-BC9A-E5340E38E513}" srcOrd="1" destOrd="0" presId="urn:microsoft.com/office/officeart/2008/layout/LinedList"/>
    <dgm:cxn modelId="{D42E46B8-7BCB-4E1D-9977-D87F3E3A4CC0}" type="presParOf" srcId="{11428362-3DC5-4A75-A417-1DA71012546A}" destId="{30D5F38E-6037-4DE4-A457-A9DA244FB4B7}" srcOrd="4" destOrd="0" presId="urn:microsoft.com/office/officeart/2008/layout/LinedList"/>
    <dgm:cxn modelId="{A4454721-357D-47F8-868C-52F4F8D5C0D2}" type="presParOf" srcId="{11428362-3DC5-4A75-A417-1DA71012546A}" destId="{C53D0E49-6807-4034-8A90-6E7D915C145B}" srcOrd="5" destOrd="0" presId="urn:microsoft.com/office/officeart/2008/layout/LinedList"/>
    <dgm:cxn modelId="{7B841433-39B9-4029-BA4B-B84E15571C12}" type="presParOf" srcId="{C53D0E49-6807-4034-8A90-6E7D915C145B}" destId="{47D40803-F0F4-4118-B8CF-ACAB4E544984}" srcOrd="0" destOrd="0" presId="urn:microsoft.com/office/officeart/2008/layout/LinedList"/>
    <dgm:cxn modelId="{D2946578-FC9A-4CCD-B05F-F35FBB6CB4DA}" type="presParOf" srcId="{C53D0E49-6807-4034-8A90-6E7D915C145B}" destId="{B6799868-D5D7-48C5-8D01-0738369196E3}" srcOrd="1" destOrd="0" presId="urn:microsoft.com/office/officeart/2008/layout/LinedList"/>
    <dgm:cxn modelId="{0F5FBE6F-C919-409A-91D0-2DD242FE10CE}" type="presParOf" srcId="{11428362-3DC5-4A75-A417-1DA71012546A}" destId="{285487D4-ED78-466F-89FB-25D1A6414E61}" srcOrd="6" destOrd="0" presId="urn:microsoft.com/office/officeart/2008/layout/LinedList"/>
    <dgm:cxn modelId="{073215A9-E453-42DA-870D-75C0AB8E6A95}" type="presParOf" srcId="{11428362-3DC5-4A75-A417-1DA71012546A}" destId="{25BAEC32-E457-4BB0-B661-5BCD6C48DA10}" srcOrd="7" destOrd="0" presId="urn:microsoft.com/office/officeart/2008/layout/LinedList"/>
    <dgm:cxn modelId="{AD3C2FE2-7EE7-4D1D-AB50-919D3A0FC006}" type="presParOf" srcId="{25BAEC32-E457-4BB0-B661-5BCD6C48DA10}" destId="{C58239E9-52AE-4605-AEF7-850F0439848B}" srcOrd="0" destOrd="0" presId="urn:microsoft.com/office/officeart/2008/layout/LinedList"/>
    <dgm:cxn modelId="{EA02E1E6-55D9-4649-9235-34079316EC21}" type="presParOf" srcId="{25BAEC32-E457-4BB0-B661-5BCD6C48DA10}" destId="{D6246C31-68A7-4922-9E03-81CAF92999F0}" srcOrd="1" destOrd="0" presId="urn:microsoft.com/office/officeart/2008/layout/LinedList"/>
    <dgm:cxn modelId="{37113BDD-B5E7-4411-BC7B-27D469F7FC25}" type="presParOf" srcId="{11428362-3DC5-4A75-A417-1DA71012546A}" destId="{6A6C9F9E-8547-4705-A034-AD7D7689433B}" srcOrd="8" destOrd="0" presId="urn:microsoft.com/office/officeart/2008/layout/LinedList"/>
    <dgm:cxn modelId="{62214D03-3085-4A4D-BDE9-408DDF1BE259}" type="presParOf" srcId="{11428362-3DC5-4A75-A417-1DA71012546A}" destId="{5C2537BD-7DD0-4E5C-90ED-45499125DDA1}" srcOrd="9" destOrd="0" presId="urn:microsoft.com/office/officeart/2008/layout/LinedList"/>
    <dgm:cxn modelId="{3521ECC6-89D8-44F6-9DDD-A74FCF086B0B}" type="presParOf" srcId="{5C2537BD-7DD0-4E5C-90ED-45499125DDA1}" destId="{DD4BB2A7-89D3-4227-A4EF-CD7F547EFF22}" srcOrd="0" destOrd="0" presId="urn:microsoft.com/office/officeart/2008/layout/LinedList"/>
    <dgm:cxn modelId="{8970A79A-454C-4D8F-9AB0-AAC7A30A0F3E}" type="presParOf" srcId="{5C2537BD-7DD0-4E5C-90ED-45499125DDA1}" destId="{E037E3ED-469A-4713-8462-B11CF075925C}" srcOrd="1" destOrd="0" presId="urn:microsoft.com/office/officeart/2008/layout/LinedList"/>
    <dgm:cxn modelId="{67D339AC-042E-487B-8E1C-A86ADAC3235F}" type="presParOf" srcId="{11428362-3DC5-4A75-A417-1DA71012546A}" destId="{D27429C1-A76E-4A00-AFC2-EAE1B73BF65D}" srcOrd="10" destOrd="0" presId="urn:microsoft.com/office/officeart/2008/layout/LinedList"/>
    <dgm:cxn modelId="{C1465C87-030F-4DD5-A9B5-74D689A31DCB}" type="presParOf" srcId="{11428362-3DC5-4A75-A417-1DA71012546A}" destId="{ED879CEE-B3CD-4206-8712-5909F6E4406B}" srcOrd="11" destOrd="0" presId="urn:microsoft.com/office/officeart/2008/layout/LinedList"/>
    <dgm:cxn modelId="{E21DA913-D813-40B9-B4F4-47AEE9D0F966}" type="presParOf" srcId="{ED879CEE-B3CD-4206-8712-5909F6E4406B}" destId="{60209E3F-952B-4DE5-87F3-A43B12FDB5F1}" srcOrd="0" destOrd="0" presId="urn:microsoft.com/office/officeart/2008/layout/LinedList"/>
    <dgm:cxn modelId="{5E082018-C53E-4AE4-917F-0B8DA60AF685}" type="presParOf" srcId="{ED879CEE-B3CD-4206-8712-5909F6E4406B}" destId="{7E3EC198-4D1D-451B-BC8E-1424327518B1}" srcOrd="1" destOrd="0" presId="urn:microsoft.com/office/officeart/2008/layout/LinedList"/>
    <dgm:cxn modelId="{DF1D29D3-86B4-4A01-98C8-65DFA9AA68F7}" type="presParOf" srcId="{11428362-3DC5-4A75-A417-1DA71012546A}" destId="{71D55578-F45A-42E2-916D-FB3254390060}" srcOrd="12" destOrd="0" presId="urn:microsoft.com/office/officeart/2008/layout/LinedList"/>
    <dgm:cxn modelId="{E683ABAC-FEF7-40F2-8802-42F0428FAB21}" type="presParOf" srcId="{11428362-3DC5-4A75-A417-1DA71012546A}" destId="{FA083FF1-432B-4107-9FFC-B95A3BA5CEF7}" srcOrd="13" destOrd="0" presId="urn:microsoft.com/office/officeart/2008/layout/LinedList"/>
    <dgm:cxn modelId="{C7597697-B79A-4DED-8636-218A8C961B98}" type="presParOf" srcId="{FA083FF1-432B-4107-9FFC-B95A3BA5CEF7}" destId="{5BA5B3F5-1B1D-4F37-A8C1-FC4E16AEF7FB}" srcOrd="0" destOrd="0" presId="urn:microsoft.com/office/officeart/2008/layout/LinedList"/>
    <dgm:cxn modelId="{6534C3A6-92AE-4E57-B545-0EF225A4940F}" type="presParOf" srcId="{FA083FF1-432B-4107-9FFC-B95A3BA5CEF7}" destId="{A51C26CA-BB51-4ACD-B527-44A0225853B9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0FD28-886B-4308-A30D-AB739F26314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0C998BC-4CC0-4FA3-BA27-829F94FD3121}">
      <dgm:prSet/>
      <dgm:spPr/>
      <dgm:t>
        <a:bodyPr/>
        <a:lstStyle/>
        <a:p>
          <a:r>
            <a:rPr lang="ru-RU" b="1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8) бухгалтерские организации и профессиональные бухгалтеры, осуществляющие предпринимательскую деятельность в сфере бухгалтерского учета, аудиторские организации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0F62C-9F8C-4E7D-BCEB-9C885035FB0D}" type="parTrans" cxnId="{C2399E3B-87B8-4B18-9E43-45E0CC4AFF0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02845-87ED-4A5A-AC45-CD5E08F1A26F}" type="sibTrans" cxnId="{C2399E3B-87B8-4B18-9E43-45E0CC4AFF0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B6BD11-4E02-4932-8C39-85B5344141BA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9) организаторы игорного бизнеса и лотерей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7DDE9-6A17-4C85-8B1D-5FFDDE9EF231}" type="parTrans" cxnId="{85B9457B-3F4E-4C38-A16D-FC4E1581DF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0FC93-C470-4B98-894A-04CF88BC5815}" type="sibTrans" cxnId="{85B9457B-3F4E-4C38-A16D-FC4E1581DF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5FF9A-5902-4E0A-B329-C251B6E4F087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10) операторы почты, оказывающие услуги по переводу денег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FD045-953B-41A1-A208-CC105448C6E5}" type="parTrans" cxnId="{CE54329A-359F-4A3A-BB78-F18AC6651F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0CF3A-E72C-44B5-B224-9346CFEA0849}" type="sibTrans" cxnId="{CE54329A-359F-4A3A-BB78-F18AC6651F3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E4BC5-7F01-4CCC-8138-D8F8D97F1637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11) организации, осуществляющие микрофинансовую деятельность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3509E-B01C-4A0A-8987-59961C9E2FF3}" type="parTrans" cxnId="{D597E32B-C364-4ADB-9D9A-BCFD84B74E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29C6D-90CF-47A7-BFE4-65A9AE7E0002}" type="sibTrans" cxnId="{D597E32B-C364-4ADB-9D9A-BCFD84B74E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06274-00FF-44FE-BD55-5BF3B608114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12) платежные организации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C8F23-4B6C-4C41-8E1C-D71B6143B677}" type="parTrans" cxnId="{CFE3442A-7D1E-4D4E-B611-C438117CD7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5087E-F729-4E0B-BF53-43190E7B403A}" type="sibTrans" cxnId="{CFE3442A-7D1E-4D4E-B611-C438117CD7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E5318-C929-40F7-9FBC-2A17D11297CF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13) индивидуальные предприниматели и юридические лица, осуществляющие лизинговую деятельность в качестве лизингодателя без лицензии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578A2-8A0A-49DE-BBE0-F13D102FF506}" type="parTrans" cxnId="{9646679C-31EB-4642-AB0A-54F2277F528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F0ED1-7CDC-4F54-9CD7-4DA434872961}" type="sibTrans" cxnId="{9646679C-31EB-4642-AB0A-54F2277F528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37CEE-3A9D-4FA7-8F9E-3E474B4667A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14) </a:t>
          </a:r>
          <a:r>
            <a:rPr lang="ru-RU" strike="sngStrike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b="0" i="0" strike="sngStrike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омбарды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исключены)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319449-2AB6-45E8-8D44-2B5E7B518441}" type="parTrans" cxnId="{6848946A-4877-4595-8698-87C684AC2F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537349-0618-4D9C-8C3B-1D97EFED5436}" type="sibTrans" cxnId="{6848946A-4877-4595-8698-87C684AC2FF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09BFC8-579D-4353-AB1A-08D6F139358A}" type="pres">
      <dgm:prSet presAssocID="{6520FD28-886B-4308-A30D-AB739F26314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E9D644-31C7-4DE5-B109-89B2EE4409C4}" type="pres">
      <dgm:prSet presAssocID="{10C998BC-4CC0-4FA3-BA27-829F94FD3121}" presName="thickLine" presStyleLbl="alignNode1" presStyleIdx="0" presStyleCnt="7"/>
      <dgm:spPr/>
    </dgm:pt>
    <dgm:pt modelId="{6D1CFF1C-BD54-4348-9DB5-9075171E3868}" type="pres">
      <dgm:prSet presAssocID="{10C998BC-4CC0-4FA3-BA27-829F94FD3121}" presName="horz1" presStyleCnt="0"/>
      <dgm:spPr/>
    </dgm:pt>
    <dgm:pt modelId="{BB54F7CD-6EBE-41B7-9FCB-E662B36DDF72}" type="pres">
      <dgm:prSet presAssocID="{10C998BC-4CC0-4FA3-BA27-829F94FD3121}" presName="tx1" presStyleLbl="revTx" presStyleIdx="0" presStyleCnt="7"/>
      <dgm:spPr/>
      <dgm:t>
        <a:bodyPr/>
        <a:lstStyle/>
        <a:p>
          <a:endParaRPr lang="ru-RU"/>
        </a:p>
      </dgm:t>
    </dgm:pt>
    <dgm:pt modelId="{7D0339B3-CCE6-41C4-802D-616DA0E43863}" type="pres">
      <dgm:prSet presAssocID="{10C998BC-4CC0-4FA3-BA27-829F94FD3121}" presName="vert1" presStyleCnt="0"/>
      <dgm:spPr/>
    </dgm:pt>
    <dgm:pt modelId="{49A8A987-2D90-451B-93C5-4A2283A913EF}" type="pres">
      <dgm:prSet presAssocID="{89B6BD11-4E02-4932-8C39-85B5344141BA}" presName="thickLine" presStyleLbl="alignNode1" presStyleIdx="1" presStyleCnt="7"/>
      <dgm:spPr/>
    </dgm:pt>
    <dgm:pt modelId="{59F69EBA-54C6-4223-B198-4B172B251571}" type="pres">
      <dgm:prSet presAssocID="{89B6BD11-4E02-4932-8C39-85B5344141BA}" presName="horz1" presStyleCnt="0"/>
      <dgm:spPr/>
    </dgm:pt>
    <dgm:pt modelId="{B0F88E58-F0BE-4D0C-B8CA-021F8AAA18AD}" type="pres">
      <dgm:prSet presAssocID="{89B6BD11-4E02-4932-8C39-85B5344141BA}" presName="tx1" presStyleLbl="revTx" presStyleIdx="1" presStyleCnt="7"/>
      <dgm:spPr/>
      <dgm:t>
        <a:bodyPr/>
        <a:lstStyle/>
        <a:p>
          <a:endParaRPr lang="ru-RU"/>
        </a:p>
      </dgm:t>
    </dgm:pt>
    <dgm:pt modelId="{BD307FA1-D1A6-4F8C-B924-E55E0B6FCC79}" type="pres">
      <dgm:prSet presAssocID="{89B6BD11-4E02-4932-8C39-85B5344141BA}" presName="vert1" presStyleCnt="0"/>
      <dgm:spPr/>
    </dgm:pt>
    <dgm:pt modelId="{54EBB1D7-30CD-41D7-A160-1D634793A3D7}" type="pres">
      <dgm:prSet presAssocID="{71A5FF9A-5902-4E0A-B329-C251B6E4F087}" presName="thickLine" presStyleLbl="alignNode1" presStyleIdx="2" presStyleCnt="7"/>
      <dgm:spPr/>
    </dgm:pt>
    <dgm:pt modelId="{88EE9018-86AF-4522-B7A2-FB9BF995D390}" type="pres">
      <dgm:prSet presAssocID="{71A5FF9A-5902-4E0A-B329-C251B6E4F087}" presName="horz1" presStyleCnt="0"/>
      <dgm:spPr/>
    </dgm:pt>
    <dgm:pt modelId="{74A9DCB5-2296-4C3C-95C5-674354B0532E}" type="pres">
      <dgm:prSet presAssocID="{71A5FF9A-5902-4E0A-B329-C251B6E4F087}" presName="tx1" presStyleLbl="revTx" presStyleIdx="2" presStyleCnt="7"/>
      <dgm:spPr/>
      <dgm:t>
        <a:bodyPr/>
        <a:lstStyle/>
        <a:p>
          <a:endParaRPr lang="ru-RU"/>
        </a:p>
      </dgm:t>
    </dgm:pt>
    <dgm:pt modelId="{7C2C7378-FDA0-4593-9E35-35D721159DCC}" type="pres">
      <dgm:prSet presAssocID="{71A5FF9A-5902-4E0A-B329-C251B6E4F087}" presName="vert1" presStyleCnt="0"/>
      <dgm:spPr/>
    </dgm:pt>
    <dgm:pt modelId="{FE93825B-0834-4505-B6D7-188A940B68B1}" type="pres">
      <dgm:prSet presAssocID="{5CDE4BC5-7F01-4CCC-8138-D8F8D97F1637}" presName="thickLine" presStyleLbl="alignNode1" presStyleIdx="3" presStyleCnt="7"/>
      <dgm:spPr/>
    </dgm:pt>
    <dgm:pt modelId="{6723F5AA-6B1F-44DB-AEA6-5A88BC9D80AB}" type="pres">
      <dgm:prSet presAssocID="{5CDE4BC5-7F01-4CCC-8138-D8F8D97F1637}" presName="horz1" presStyleCnt="0"/>
      <dgm:spPr/>
    </dgm:pt>
    <dgm:pt modelId="{E706E302-1F1A-43F2-AA0E-4D32CFFD5187}" type="pres">
      <dgm:prSet presAssocID="{5CDE4BC5-7F01-4CCC-8138-D8F8D97F1637}" presName="tx1" presStyleLbl="revTx" presStyleIdx="3" presStyleCnt="7"/>
      <dgm:spPr/>
      <dgm:t>
        <a:bodyPr/>
        <a:lstStyle/>
        <a:p>
          <a:endParaRPr lang="ru-RU"/>
        </a:p>
      </dgm:t>
    </dgm:pt>
    <dgm:pt modelId="{153E2C3F-3D5E-4AE0-8F65-A5A2454FAF1F}" type="pres">
      <dgm:prSet presAssocID="{5CDE4BC5-7F01-4CCC-8138-D8F8D97F1637}" presName="vert1" presStyleCnt="0"/>
      <dgm:spPr/>
    </dgm:pt>
    <dgm:pt modelId="{9A2FFE1C-4ED2-4E5F-B7FC-66D69D0BEB89}" type="pres">
      <dgm:prSet presAssocID="{19A06274-00FF-44FE-BD55-5BF3B6081143}" presName="thickLine" presStyleLbl="alignNode1" presStyleIdx="4" presStyleCnt="7"/>
      <dgm:spPr/>
    </dgm:pt>
    <dgm:pt modelId="{5ABD7066-2052-403C-BB39-A507EBB64E5F}" type="pres">
      <dgm:prSet presAssocID="{19A06274-00FF-44FE-BD55-5BF3B6081143}" presName="horz1" presStyleCnt="0"/>
      <dgm:spPr/>
    </dgm:pt>
    <dgm:pt modelId="{CFBD94F5-B24D-4C11-A6BC-A918DE67AFD0}" type="pres">
      <dgm:prSet presAssocID="{19A06274-00FF-44FE-BD55-5BF3B6081143}" presName="tx1" presStyleLbl="revTx" presStyleIdx="4" presStyleCnt="7"/>
      <dgm:spPr/>
      <dgm:t>
        <a:bodyPr/>
        <a:lstStyle/>
        <a:p>
          <a:endParaRPr lang="ru-RU"/>
        </a:p>
      </dgm:t>
    </dgm:pt>
    <dgm:pt modelId="{110C3683-4097-4A60-82B8-21947A3251A7}" type="pres">
      <dgm:prSet presAssocID="{19A06274-00FF-44FE-BD55-5BF3B6081143}" presName="vert1" presStyleCnt="0"/>
      <dgm:spPr/>
    </dgm:pt>
    <dgm:pt modelId="{6998CBD3-F28C-4C69-9D74-B0E3608AB364}" type="pres">
      <dgm:prSet presAssocID="{ECBE5318-C929-40F7-9FBC-2A17D11297CF}" presName="thickLine" presStyleLbl="alignNode1" presStyleIdx="5" presStyleCnt="7"/>
      <dgm:spPr/>
    </dgm:pt>
    <dgm:pt modelId="{029DC155-C451-4C1E-A50C-6B6D8982A946}" type="pres">
      <dgm:prSet presAssocID="{ECBE5318-C929-40F7-9FBC-2A17D11297CF}" presName="horz1" presStyleCnt="0"/>
      <dgm:spPr/>
    </dgm:pt>
    <dgm:pt modelId="{1900792F-23C3-4532-8E32-DFF5D84D29EF}" type="pres">
      <dgm:prSet presAssocID="{ECBE5318-C929-40F7-9FBC-2A17D11297CF}" presName="tx1" presStyleLbl="revTx" presStyleIdx="5" presStyleCnt="7"/>
      <dgm:spPr/>
      <dgm:t>
        <a:bodyPr/>
        <a:lstStyle/>
        <a:p>
          <a:endParaRPr lang="ru-RU"/>
        </a:p>
      </dgm:t>
    </dgm:pt>
    <dgm:pt modelId="{E3A41F37-BF5A-454C-A920-C951B25771E7}" type="pres">
      <dgm:prSet presAssocID="{ECBE5318-C929-40F7-9FBC-2A17D11297CF}" presName="vert1" presStyleCnt="0"/>
      <dgm:spPr/>
    </dgm:pt>
    <dgm:pt modelId="{A24DC0A2-34D1-4B95-B6DD-32585B413A76}" type="pres">
      <dgm:prSet presAssocID="{19937CEE-3A9D-4FA7-8F9E-3E474B4667A5}" presName="thickLine" presStyleLbl="alignNode1" presStyleIdx="6" presStyleCnt="7"/>
      <dgm:spPr/>
    </dgm:pt>
    <dgm:pt modelId="{04C05164-9E93-494A-A44A-91E84DF0D62E}" type="pres">
      <dgm:prSet presAssocID="{19937CEE-3A9D-4FA7-8F9E-3E474B4667A5}" presName="horz1" presStyleCnt="0"/>
      <dgm:spPr/>
    </dgm:pt>
    <dgm:pt modelId="{95EDA233-EA20-476F-BEB2-769EB40D4E60}" type="pres">
      <dgm:prSet presAssocID="{19937CEE-3A9D-4FA7-8F9E-3E474B4667A5}" presName="tx1" presStyleLbl="revTx" presStyleIdx="6" presStyleCnt="7"/>
      <dgm:spPr/>
      <dgm:t>
        <a:bodyPr/>
        <a:lstStyle/>
        <a:p>
          <a:endParaRPr lang="ru-RU"/>
        </a:p>
      </dgm:t>
    </dgm:pt>
    <dgm:pt modelId="{2FFDFA41-689A-48A6-A4E8-9C39D161BFE1}" type="pres">
      <dgm:prSet presAssocID="{19937CEE-3A9D-4FA7-8F9E-3E474B4667A5}" presName="vert1" presStyleCnt="0"/>
      <dgm:spPr/>
    </dgm:pt>
  </dgm:ptLst>
  <dgm:cxnLst>
    <dgm:cxn modelId="{9FA762C9-8C6F-4EEA-8D56-D6CEF23D1D99}" type="presOf" srcId="{71A5FF9A-5902-4E0A-B329-C251B6E4F087}" destId="{74A9DCB5-2296-4C3C-95C5-674354B0532E}" srcOrd="0" destOrd="0" presId="urn:microsoft.com/office/officeart/2008/layout/LinedList"/>
    <dgm:cxn modelId="{3DBFF9B7-9141-4570-BB7B-024DAB0D75B7}" type="presOf" srcId="{10C998BC-4CC0-4FA3-BA27-829F94FD3121}" destId="{BB54F7CD-6EBE-41B7-9FCB-E662B36DDF72}" srcOrd="0" destOrd="0" presId="urn:microsoft.com/office/officeart/2008/layout/LinedList"/>
    <dgm:cxn modelId="{85B9457B-3F4E-4C38-A16D-FC4E1581DFC0}" srcId="{6520FD28-886B-4308-A30D-AB739F26314D}" destId="{89B6BD11-4E02-4932-8C39-85B5344141BA}" srcOrd="1" destOrd="0" parTransId="{E357DDE9-6A17-4C85-8B1D-5FFDDE9EF231}" sibTransId="{1F60FC93-C470-4B98-894A-04CF88BC5815}"/>
    <dgm:cxn modelId="{24C3DCD5-5838-42B1-A7CB-6A1C8DE2E556}" type="presOf" srcId="{89B6BD11-4E02-4932-8C39-85B5344141BA}" destId="{B0F88E58-F0BE-4D0C-B8CA-021F8AAA18AD}" srcOrd="0" destOrd="0" presId="urn:microsoft.com/office/officeart/2008/layout/LinedList"/>
    <dgm:cxn modelId="{C2399E3B-87B8-4B18-9E43-45E0CC4AFF0B}" srcId="{6520FD28-886B-4308-A30D-AB739F26314D}" destId="{10C998BC-4CC0-4FA3-BA27-829F94FD3121}" srcOrd="0" destOrd="0" parTransId="{4990F62C-9F8C-4E7D-BCEB-9C885035FB0D}" sibTransId="{E8A02845-87ED-4A5A-AC45-CD5E08F1A26F}"/>
    <dgm:cxn modelId="{760F59FF-E6CE-42D0-88F1-7CFE0691AE1D}" type="presOf" srcId="{ECBE5318-C929-40F7-9FBC-2A17D11297CF}" destId="{1900792F-23C3-4532-8E32-DFF5D84D29EF}" srcOrd="0" destOrd="0" presId="urn:microsoft.com/office/officeart/2008/layout/LinedList"/>
    <dgm:cxn modelId="{CFE3442A-7D1E-4D4E-B611-C438117CD73F}" srcId="{6520FD28-886B-4308-A30D-AB739F26314D}" destId="{19A06274-00FF-44FE-BD55-5BF3B6081143}" srcOrd="4" destOrd="0" parTransId="{7D9C8F23-4B6C-4C41-8E1C-D71B6143B677}" sibTransId="{9B05087E-F729-4E0B-BF53-43190E7B403A}"/>
    <dgm:cxn modelId="{9646679C-31EB-4642-AB0A-54F2277F528D}" srcId="{6520FD28-886B-4308-A30D-AB739F26314D}" destId="{ECBE5318-C929-40F7-9FBC-2A17D11297CF}" srcOrd="5" destOrd="0" parTransId="{ECC578A2-8A0A-49DE-BBE0-F13D102FF506}" sibTransId="{E75F0ED1-7CDC-4F54-9CD7-4DA434872961}"/>
    <dgm:cxn modelId="{694FB912-FE06-4F90-A28F-0843DD705685}" type="presOf" srcId="{19937CEE-3A9D-4FA7-8F9E-3E474B4667A5}" destId="{95EDA233-EA20-476F-BEB2-769EB40D4E60}" srcOrd="0" destOrd="0" presId="urn:microsoft.com/office/officeart/2008/layout/LinedList"/>
    <dgm:cxn modelId="{6676A63C-E632-4AEA-B6DD-2F9014B7678E}" type="presOf" srcId="{19A06274-00FF-44FE-BD55-5BF3B6081143}" destId="{CFBD94F5-B24D-4C11-A6BC-A918DE67AFD0}" srcOrd="0" destOrd="0" presId="urn:microsoft.com/office/officeart/2008/layout/LinedList"/>
    <dgm:cxn modelId="{0FDAF240-D054-410C-9936-952052DF4CBE}" type="presOf" srcId="{5CDE4BC5-7F01-4CCC-8138-D8F8D97F1637}" destId="{E706E302-1F1A-43F2-AA0E-4D32CFFD5187}" srcOrd="0" destOrd="0" presId="urn:microsoft.com/office/officeart/2008/layout/LinedList"/>
    <dgm:cxn modelId="{CE54329A-359F-4A3A-BB78-F18AC6651F33}" srcId="{6520FD28-886B-4308-A30D-AB739F26314D}" destId="{71A5FF9A-5902-4E0A-B329-C251B6E4F087}" srcOrd="2" destOrd="0" parTransId="{525FD045-953B-41A1-A208-CC105448C6E5}" sibTransId="{CBD0CF3A-E72C-44B5-B224-9346CFEA0849}"/>
    <dgm:cxn modelId="{18CC13DC-59FF-4404-9A1B-2EDDB2FA1C02}" type="presOf" srcId="{6520FD28-886B-4308-A30D-AB739F26314D}" destId="{3F09BFC8-579D-4353-AB1A-08D6F139358A}" srcOrd="0" destOrd="0" presId="urn:microsoft.com/office/officeart/2008/layout/LinedList"/>
    <dgm:cxn modelId="{D597E32B-C364-4ADB-9D9A-BCFD84B74EE9}" srcId="{6520FD28-886B-4308-A30D-AB739F26314D}" destId="{5CDE4BC5-7F01-4CCC-8138-D8F8D97F1637}" srcOrd="3" destOrd="0" parTransId="{79E3509E-B01C-4A0A-8987-59961C9E2FF3}" sibTransId="{01029C6D-90CF-47A7-BFE4-65A9AE7E0002}"/>
    <dgm:cxn modelId="{6848946A-4877-4595-8698-87C684AC2FF2}" srcId="{6520FD28-886B-4308-A30D-AB739F26314D}" destId="{19937CEE-3A9D-4FA7-8F9E-3E474B4667A5}" srcOrd="6" destOrd="0" parTransId="{C2319449-2AB6-45E8-8D44-2B5E7B518441}" sibTransId="{65537349-0618-4D9C-8C3B-1D97EFED5436}"/>
    <dgm:cxn modelId="{791378A5-FE58-48AF-87A1-A0FF078736DB}" type="presParOf" srcId="{3F09BFC8-579D-4353-AB1A-08D6F139358A}" destId="{A2E9D644-31C7-4DE5-B109-89B2EE4409C4}" srcOrd="0" destOrd="0" presId="urn:microsoft.com/office/officeart/2008/layout/LinedList"/>
    <dgm:cxn modelId="{602DB3CC-7635-439B-8093-790B21D3F970}" type="presParOf" srcId="{3F09BFC8-579D-4353-AB1A-08D6F139358A}" destId="{6D1CFF1C-BD54-4348-9DB5-9075171E3868}" srcOrd="1" destOrd="0" presId="urn:microsoft.com/office/officeart/2008/layout/LinedList"/>
    <dgm:cxn modelId="{2305B95E-50FF-4971-8649-E93BAFFC688D}" type="presParOf" srcId="{6D1CFF1C-BD54-4348-9DB5-9075171E3868}" destId="{BB54F7CD-6EBE-41B7-9FCB-E662B36DDF72}" srcOrd="0" destOrd="0" presId="urn:microsoft.com/office/officeart/2008/layout/LinedList"/>
    <dgm:cxn modelId="{F5F63701-5970-43B7-B451-AB099F1B890A}" type="presParOf" srcId="{6D1CFF1C-BD54-4348-9DB5-9075171E3868}" destId="{7D0339B3-CCE6-41C4-802D-616DA0E43863}" srcOrd="1" destOrd="0" presId="urn:microsoft.com/office/officeart/2008/layout/LinedList"/>
    <dgm:cxn modelId="{53DE8884-934A-4D84-A302-377C70AD4B92}" type="presParOf" srcId="{3F09BFC8-579D-4353-AB1A-08D6F139358A}" destId="{49A8A987-2D90-451B-93C5-4A2283A913EF}" srcOrd="2" destOrd="0" presId="urn:microsoft.com/office/officeart/2008/layout/LinedList"/>
    <dgm:cxn modelId="{A2E2ACE3-F40E-4A5D-B379-15C510F04156}" type="presParOf" srcId="{3F09BFC8-579D-4353-AB1A-08D6F139358A}" destId="{59F69EBA-54C6-4223-B198-4B172B251571}" srcOrd="3" destOrd="0" presId="urn:microsoft.com/office/officeart/2008/layout/LinedList"/>
    <dgm:cxn modelId="{B3D8DE1C-2FF0-4F2E-ACCE-57C39E8528DD}" type="presParOf" srcId="{59F69EBA-54C6-4223-B198-4B172B251571}" destId="{B0F88E58-F0BE-4D0C-B8CA-021F8AAA18AD}" srcOrd="0" destOrd="0" presId="urn:microsoft.com/office/officeart/2008/layout/LinedList"/>
    <dgm:cxn modelId="{182EAD56-59E7-4EE0-9111-BE1B26574C52}" type="presParOf" srcId="{59F69EBA-54C6-4223-B198-4B172B251571}" destId="{BD307FA1-D1A6-4F8C-B924-E55E0B6FCC79}" srcOrd="1" destOrd="0" presId="urn:microsoft.com/office/officeart/2008/layout/LinedList"/>
    <dgm:cxn modelId="{03D7CD90-7866-4EB8-8224-0CDF72F92EAA}" type="presParOf" srcId="{3F09BFC8-579D-4353-AB1A-08D6F139358A}" destId="{54EBB1D7-30CD-41D7-A160-1D634793A3D7}" srcOrd="4" destOrd="0" presId="urn:microsoft.com/office/officeart/2008/layout/LinedList"/>
    <dgm:cxn modelId="{FE103501-E0F9-4292-BA9F-5DD7A5BE33E5}" type="presParOf" srcId="{3F09BFC8-579D-4353-AB1A-08D6F139358A}" destId="{88EE9018-86AF-4522-B7A2-FB9BF995D390}" srcOrd="5" destOrd="0" presId="urn:microsoft.com/office/officeart/2008/layout/LinedList"/>
    <dgm:cxn modelId="{37C4BF2A-2E13-4674-BFCA-58DCFAAC4D54}" type="presParOf" srcId="{88EE9018-86AF-4522-B7A2-FB9BF995D390}" destId="{74A9DCB5-2296-4C3C-95C5-674354B0532E}" srcOrd="0" destOrd="0" presId="urn:microsoft.com/office/officeart/2008/layout/LinedList"/>
    <dgm:cxn modelId="{1A5C67FD-6A67-4764-8D3B-6DD3F59E7589}" type="presParOf" srcId="{88EE9018-86AF-4522-B7A2-FB9BF995D390}" destId="{7C2C7378-FDA0-4593-9E35-35D721159DCC}" srcOrd="1" destOrd="0" presId="urn:microsoft.com/office/officeart/2008/layout/LinedList"/>
    <dgm:cxn modelId="{DF3BB58E-7AF0-4752-8F27-9542C812A607}" type="presParOf" srcId="{3F09BFC8-579D-4353-AB1A-08D6F139358A}" destId="{FE93825B-0834-4505-B6D7-188A940B68B1}" srcOrd="6" destOrd="0" presId="urn:microsoft.com/office/officeart/2008/layout/LinedList"/>
    <dgm:cxn modelId="{D5FFE197-A1AA-4D9B-8A2A-4A847E2072EC}" type="presParOf" srcId="{3F09BFC8-579D-4353-AB1A-08D6F139358A}" destId="{6723F5AA-6B1F-44DB-AEA6-5A88BC9D80AB}" srcOrd="7" destOrd="0" presId="urn:microsoft.com/office/officeart/2008/layout/LinedList"/>
    <dgm:cxn modelId="{BBADE94A-52D7-4397-87D7-D635762F313B}" type="presParOf" srcId="{6723F5AA-6B1F-44DB-AEA6-5A88BC9D80AB}" destId="{E706E302-1F1A-43F2-AA0E-4D32CFFD5187}" srcOrd="0" destOrd="0" presId="urn:microsoft.com/office/officeart/2008/layout/LinedList"/>
    <dgm:cxn modelId="{B634C6DA-02A2-4542-82F5-DD2D9BE75B5F}" type="presParOf" srcId="{6723F5AA-6B1F-44DB-AEA6-5A88BC9D80AB}" destId="{153E2C3F-3D5E-4AE0-8F65-A5A2454FAF1F}" srcOrd="1" destOrd="0" presId="urn:microsoft.com/office/officeart/2008/layout/LinedList"/>
    <dgm:cxn modelId="{473D22F7-D567-435F-A086-5937CD6E430B}" type="presParOf" srcId="{3F09BFC8-579D-4353-AB1A-08D6F139358A}" destId="{9A2FFE1C-4ED2-4E5F-B7FC-66D69D0BEB89}" srcOrd="8" destOrd="0" presId="urn:microsoft.com/office/officeart/2008/layout/LinedList"/>
    <dgm:cxn modelId="{046D71FE-8F20-475B-86B6-60BACF297975}" type="presParOf" srcId="{3F09BFC8-579D-4353-AB1A-08D6F139358A}" destId="{5ABD7066-2052-403C-BB39-A507EBB64E5F}" srcOrd="9" destOrd="0" presId="urn:microsoft.com/office/officeart/2008/layout/LinedList"/>
    <dgm:cxn modelId="{15E1DDDA-E46D-40F1-9B91-AD75E82A3375}" type="presParOf" srcId="{5ABD7066-2052-403C-BB39-A507EBB64E5F}" destId="{CFBD94F5-B24D-4C11-A6BC-A918DE67AFD0}" srcOrd="0" destOrd="0" presId="urn:microsoft.com/office/officeart/2008/layout/LinedList"/>
    <dgm:cxn modelId="{53F27B71-2608-4AEE-9188-E98AC9DA0392}" type="presParOf" srcId="{5ABD7066-2052-403C-BB39-A507EBB64E5F}" destId="{110C3683-4097-4A60-82B8-21947A3251A7}" srcOrd="1" destOrd="0" presId="urn:microsoft.com/office/officeart/2008/layout/LinedList"/>
    <dgm:cxn modelId="{ADCB810C-1B11-447C-873F-6C8584386869}" type="presParOf" srcId="{3F09BFC8-579D-4353-AB1A-08D6F139358A}" destId="{6998CBD3-F28C-4C69-9D74-B0E3608AB364}" srcOrd="10" destOrd="0" presId="urn:microsoft.com/office/officeart/2008/layout/LinedList"/>
    <dgm:cxn modelId="{003EA2B8-293E-4136-9FD4-71E57E98EF50}" type="presParOf" srcId="{3F09BFC8-579D-4353-AB1A-08D6F139358A}" destId="{029DC155-C451-4C1E-A50C-6B6D8982A946}" srcOrd="11" destOrd="0" presId="urn:microsoft.com/office/officeart/2008/layout/LinedList"/>
    <dgm:cxn modelId="{5D9FCF22-EAEF-470F-815B-B99CA44B6531}" type="presParOf" srcId="{029DC155-C451-4C1E-A50C-6B6D8982A946}" destId="{1900792F-23C3-4532-8E32-DFF5D84D29EF}" srcOrd="0" destOrd="0" presId="urn:microsoft.com/office/officeart/2008/layout/LinedList"/>
    <dgm:cxn modelId="{A9C6D036-F237-454E-8F83-5630DAFDD52C}" type="presParOf" srcId="{029DC155-C451-4C1E-A50C-6B6D8982A946}" destId="{E3A41F37-BF5A-454C-A920-C951B25771E7}" srcOrd="1" destOrd="0" presId="urn:microsoft.com/office/officeart/2008/layout/LinedList"/>
    <dgm:cxn modelId="{D9AF9C1E-2A71-42B9-A9DC-1568DC6862D5}" type="presParOf" srcId="{3F09BFC8-579D-4353-AB1A-08D6F139358A}" destId="{A24DC0A2-34D1-4B95-B6DD-32585B413A76}" srcOrd="12" destOrd="0" presId="urn:microsoft.com/office/officeart/2008/layout/LinedList"/>
    <dgm:cxn modelId="{7FB97D9F-61F1-43C6-94F7-06AA999DEC8C}" type="presParOf" srcId="{3F09BFC8-579D-4353-AB1A-08D6F139358A}" destId="{04C05164-9E93-494A-A44A-91E84DF0D62E}" srcOrd="13" destOrd="0" presId="urn:microsoft.com/office/officeart/2008/layout/LinedList"/>
    <dgm:cxn modelId="{7934254A-6A57-4A20-88E7-34DB6A07DF61}" type="presParOf" srcId="{04C05164-9E93-494A-A44A-91E84DF0D62E}" destId="{95EDA233-EA20-476F-BEB2-769EB40D4E60}" srcOrd="0" destOrd="0" presId="urn:microsoft.com/office/officeart/2008/layout/LinedList"/>
    <dgm:cxn modelId="{42354C25-0390-4714-9B9B-694B26DA886D}" type="presParOf" srcId="{04C05164-9E93-494A-A44A-91E84DF0D62E}" destId="{2FFDFA41-689A-48A6-A4E8-9C39D161BF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FD9749-974D-4349-AF55-7B55319488F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3A17A9-FB5C-4C3A-A761-E0B59DD9A86C}">
      <dgm:prSet/>
      <dgm:spPr/>
      <dgm:t>
        <a:bodyPr/>
        <a:lstStyle/>
        <a:p>
          <a:r>
            <a:rPr lang="ru-RU" dirty="0"/>
            <a:t>15) </a:t>
          </a:r>
          <a:r>
            <a: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 и юридические лица, осуществляющие операции с драгоценными металлами и драгоценными камнями, ювелирными изделиями из них</a:t>
          </a:r>
          <a:endParaRPr lang="en-US" dirty="0"/>
        </a:p>
      </dgm:t>
    </dgm:pt>
    <dgm:pt modelId="{3960069D-558C-4578-AB10-FFAE23FC3E06}" type="parTrans" cxnId="{08577B08-5D4A-481D-B2F1-F8D91B5315D5}">
      <dgm:prSet/>
      <dgm:spPr/>
      <dgm:t>
        <a:bodyPr/>
        <a:lstStyle/>
        <a:p>
          <a:endParaRPr lang="en-US"/>
        </a:p>
      </dgm:t>
    </dgm:pt>
    <dgm:pt modelId="{EB2A6992-E5E4-444E-9888-A600CAE4344E}" type="sibTrans" cxnId="{08577B08-5D4A-481D-B2F1-F8D91B5315D5}">
      <dgm:prSet/>
      <dgm:spPr/>
      <dgm:t>
        <a:bodyPr/>
        <a:lstStyle/>
        <a:p>
          <a:endParaRPr lang="en-US"/>
        </a:p>
      </dgm:t>
    </dgm:pt>
    <dgm:pt modelId="{2441AFD7-561C-4B17-84CC-07B33C408C6F}">
      <dgm:prSet/>
      <dgm:spPr/>
      <dgm:t>
        <a:bodyPr/>
        <a:lstStyle/>
        <a:p>
          <a:r>
            <a:rPr lang="ru-RU" dirty="0"/>
            <a:t>16) </a:t>
          </a:r>
          <a:r>
            <a: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 и юридические лица, оказывающие посреднические услуги при осуществлении сделок купли-продажи недвижимого имущества</a:t>
          </a:r>
          <a:endParaRPr lang="en-US" dirty="0"/>
        </a:p>
      </dgm:t>
    </dgm:pt>
    <dgm:pt modelId="{A71FC505-4C6B-4CC8-B831-1D9E8AA1B5F4}" type="parTrans" cxnId="{95CF3864-222B-493E-AFF4-E77687DC1614}">
      <dgm:prSet/>
      <dgm:spPr/>
      <dgm:t>
        <a:bodyPr/>
        <a:lstStyle/>
        <a:p>
          <a:endParaRPr lang="en-US"/>
        </a:p>
      </dgm:t>
    </dgm:pt>
    <dgm:pt modelId="{4A0EEE3B-EEB3-42F7-9799-D96B71C7C286}" type="sibTrans" cxnId="{95CF3864-222B-493E-AFF4-E77687DC1614}">
      <dgm:prSet/>
      <dgm:spPr/>
      <dgm:t>
        <a:bodyPr/>
        <a:lstStyle/>
        <a:p>
          <a:endParaRPr lang="en-US"/>
        </a:p>
      </dgm:t>
    </dgm:pt>
    <dgm:pt modelId="{DF21F743-524C-475F-9505-DF94D8821298}">
      <dgm:prSet/>
      <dgm:spPr/>
      <dgm:t>
        <a:bodyPr/>
        <a:lstStyle/>
        <a:p>
          <a:r>
            <a:rPr lang="ru-RU" dirty="0"/>
            <a:t>17) </a:t>
          </a:r>
          <a:r>
            <a:rPr lang="ru-RU" b="0" i="0" strike="sngStrike" dirty="0"/>
            <a:t>операторы по приему платежей </a:t>
          </a:r>
          <a:r>
            <a:rPr lang="ru-RU" b="0" i="0" strike="noStrike" dirty="0"/>
            <a:t>(исключены)</a:t>
          </a:r>
          <a:endParaRPr lang="en-US" strike="noStrike" dirty="0"/>
        </a:p>
      </dgm:t>
    </dgm:pt>
    <dgm:pt modelId="{99C80E02-08BC-4438-B6E8-F5CF0E6EA56E}" type="parTrans" cxnId="{210AC07B-36C3-4FE6-9EC1-0D180D8A6A13}">
      <dgm:prSet/>
      <dgm:spPr/>
      <dgm:t>
        <a:bodyPr/>
        <a:lstStyle/>
        <a:p>
          <a:endParaRPr lang="en-US"/>
        </a:p>
      </dgm:t>
    </dgm:pt>
    <dgm:pt modelId="{E32BC1E7-2B44-4658-A7DA-CC33B8F14348}" type="sibTrans" cxnId="{210AC07B-36C3-4FE6-9EC1-0D180D8A6A13}">
      <dgm:prSet/>
      <dgm:spPr/>
      <dgm:t>
        <a:bodyPr/>
        <a:lstStyle/>
        <a:p>
          <a:endParaRPr lang="en-US"/>
        </a:p>
      </dgm:t>
    </dgm:pt>
    <dgm:pt modelId="{BC80A531-64C3-4743-9AD3-9E3F2AC940BA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19) </a:t>
          </a:r>
          <a:r>
            <a: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участники Международного финансового центра «Астана», осуществляющие на территории Международного финансового центра «Астана» (далее - МФЦА) отдельные виды деятельности, определяемые Комитетом МФЦА по регулированию финансовых услуг по согласованию с уполномоченным органом в соответствии с рекомендациями Группы разработки финансовых мер борьбы с отмыванием денег (ФАТФ)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EE6E3-2439-4B5E-AA65-BD98C53347EE}" type="parTrans" cxnId="{D3617553-BD27-46B1-A4A9-D09892A10907}">
      <dgm:prSet/>
      <dgm:spPr/>
      <dgm:t>
        <a:bodyPr/>
        <a:lstStyle/>
        <a:p>
          <a:endParaRPr lang="en-US"/>
        </a:p>
      </dgm:t>
    </dgm:pt>
    <dgm:pt modelId="{6D12A8E4-AC23-4219-BA79-CFEC6152DD43}" type="sibTrans" cxnId="{D3617553-BD27-46B1-A4A9-D09892A10907}">
      <dgm:prSet/>
      <dgm:spPr/>
      <dgm:t>
        <a:bodyPr/>
        <a:lstStyle/>
        <a:p>
          <a:endParaRPr lang="en-US"/>
        </a:p>
      </dgm:t>
    </dgm:pt>
    <dgm:pt modelId="{28C814A7-730D-4B77-8E25-5E2F68C9D84D}">
      <dgm:prSet/>
      <dgm:spPr/>
      <dgm:t>
        <a:bodyPr/>
        <a:lstStyle/>
        <a:p>
          <a:r>
            <a:rPr lang="ru-RU" b="0" i="0" dirty="0"/>
            <a:t>20</a:t>
          </a:r>
          <a:r>
            <a:rPr lang="ru-RU" b="1" i="0" dirty="0"/>
            <a:t>) </a:t>
          </a:r>
          <a:r>
            <a: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лица, осуществляющие деятельность по выпуску цифровых активов, организации торгов ими, а также предоставлению услуг по обмену цифровых активов на деньги, ценности и иное имущество</a:t>
          </a:r>
          <a:endParaRPr lang="en-US" b="1" dirty="0"/>
        </a:p>
      </dgm:t>
    </dgm:pt>
    <dgm:pt modelId="{21A0AA58-0F06-4727-B23A-423199496983}" type="parTrans" cxnId="{618AE697-5FB8-4C46-8971-21D1BB993CB3}">
      <dgm:prSet/>
      <dgm:spPr/>
      <dgm:t>
        <a:bodyPr/>
        <a:lstStyle/>
        <a:p>
          <a:endParaRPr lang="en-US"/>
        </a:p>
      </dgm:t>
    </dgm:pt>
    <dgm:pt modelId="{190110BE-3278-4B34-BC4D-5692E6FF3830}" type="sibTrans" cxnId="{618AE697-5FB8-4C46-8971-21D1BB993CB3}">
      <dgm:prSet/>
      <dgm:spPr/>
      <dgm:t>
        <a:bodyPr/>
        <a:lstStyle/>
        <a:p>
          <a:endParaRPr lang="en-US"/>
        </a:p>
      </dgm:t>
    </dgm:pt>
    <dgm:pt modelId="{202FB6B1-4DF8-4B24-A75E-030E476CEF8D}">
      <dgm:prSet/>
      <dgm:spPr/>
      <dgm:t>
        <a:bodyPr/>
        <a:lstStyle/>
        <a:p>
          <a:r>
            <a:rPr lang="ru-RU" b="0" i="0" dirty="0"/>
            <a:t>18) </a:t>
          </a:r>
          <a:r>
            <a: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фонд социального медицинского страхования</a:t>
          </a:r>
          <a:endParaRPr lang="en-US" dirty="0"/>
        </a:p>
      </dgm:t>
    </dgm:pt>
    <dgm:pt modelId="{2BF6BDD7-7533-485B-A768-9EF5FEAB649E}" type="parTrans" cxnId="{6FF5EDE9-FF97-49B9-B3CA-C1E7A8D9C618}">
      <dgm:prSet/>
      <dgm:spPr/>
      <dgm:t>
        <a:bodyPr/>
        <a:lstStyle/>
        <a:p>
          <a:endParaRPr lang="x-none"/>
        </a:p>
      </dgm:t>
    </dgm:pt>
    <dgm:pt modelId="{16F03AA4-ACF9-4EEE-9AE6-F839DD3FD3B5}" type="sibTrans" cxnId="{6FF5EDE9-FF97-49B9-B3CA-C1E7A8D9C618}">
      <dgm:prSet/>
      <dgm:spPr/>
      <dgm:t>
        <a:bodyPr/>
        <a:lstStyle/>
        <a:p>
          <a:endParaRPr lang="x-none"/>
        </a:p>
      </dgm:t>
    </dgm:pt>
    <dgm:pt modelId="{11428362-3DC5-4A75-A417-1DA71012546A}" type="pres">
      <dgm:prSet presAssocID="{3FFD9749-974D-4349-AF55-7B55319488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19C1FC-3CAE-42D1-98D7-586BDE0F7CC3}" type="pres">
      <dgm:prSet presAssocID="{FE3A17A9-FB5C-4C3A-A761-E0B59DD9A86C}" presName="thickLine" presStyleLbl="alignNode1" presStyleIdx="0" presStyleCnt="6"/>
      <dgm:spPr/>
    </dgm:pt>
    <dgm:pt modelId="{3AEEDD63-C993-4397-9F0A-6EEDBBD3F366}" type="pres">
      <dgm:prSet presAssocID="{FE3A17A9-FB5C-4C3A-A761-E0B59DD9A86C}" presName="horz1" presStyleCnt="0"/>
      <dgm:spPr/>
    </dgm:pt>
    <dgm:pt modelId="{99F9AC53-89A9-4989-A324-67813C4E053C}" type="pres">
      <dgm:prSet presAssocID="{FE3A17A9-FB5C-4C3A-A761-E0B59DD9A86C}" presName="tx1" presStyleLbl="revTx" presStyleIdx="0" presStyleCnt="6"/>
      <dgm:spPr/>
      <dgm:t>
        <a:bodyPr/>
        <a:lstStyle/>
        <a:p>
          <a:endParaRPr lang="ru-RU"/>
        </a:p>
      </dgm:t>
    </dgm:pt>
    <dgm:pt modelId="{5A74A8B0-DC0D-4DEB-A636-5E7EF79E5EDE}" type="pres">
      <dgm:prSet presAssocID="{FE3A17A9-FB5C-4C3A-A761-E0B59DD9A86C}" presName="vert1" presStyleCnt="0"/>
      <dgm:spPr/>
    </dgm:pt>
    <dgm:pt modelId="{616B8C41-9DB4-440D-B4A5-4825600C5B3F}" type="pres">
      <dgm:prSet presAssocID="{2441AFD7-561C-4B17-84CC-07B33C408C6F}" presName="thickLine" presStyleLbl="alignNode1" presStyleIdx="1" presStyleCnt="6"/>
      <dgm:spPr/>
    </dgm:pt>
    <dgm:pt modelId="{0B47B787-CA06-4E99-96C7-1075AE4390D8}" type="pres">
      <dgm:prSet presAssocID="{2441AFD7-561C-4B17-84CC-07B33C408C6F}" presName="horz1" presStyleCnt="0"/>
      <dgm:spPr/>
    </dgm:pt>
    <dgm:pt modelId="{0DD4BD9D-246A-4ECA-B02D-26E8CDBD01FF}" type="pres">
      <dgm:prSet presAssocID="{2441AFD7-561C-4B17-84CC-07B33C408C6F}" presName="tx1" presStyleLbl="revTx" presStyleIdx="1" presStyleCnt="6"/>
      <dgm:spPr/>
      <dgm:t>
        <a:bodyPr/>
        <a:lstStyle/>
        <a:p>
          <a:endParaRPr lang="ru-RU"/>
        </a:p>
      </dgm:t>
    </dgm:pt>
    <dgm:pt modelId="{9CF0EDF3-97F0-4248-BC9A-E5340E38E513}" type="pres">
      <dgm:prSet presAssocID="{2441AFD7-561C-4B17-84CC-07B33C408C6F}" presName="vert1" presStyleCnt="0"/>
      <dgm:spPr/>
    </dgm:pt>
    <dgm:pt modelId="{30D5F38E-6037-4DE4-A457-A9DA244FB4B7}" type="pres">
      <dgm:prSet presAssocID="{DF21F743-524C-475F-9505-DF94D8821298}" presName="thickLine" presStyleLbl="alignNode1" presStyleIdx="2" presStyleCnt="6"/>
      <dgm:spPr/>
    </dgm:pt>
    <dgm:pt modelId="{C53D0E49-6807-4034-8A90-6E7D915C145B}" type="pres">
      <dgm:prSet presAssocID="{DF21F743-524C-475F-9505-DF94D8821298}" presName="horz1" presStyleCnt="0"/>
      <dgm:spPr/>
    </dgm:pt>
    <dgm:pt modelId="{47D40803-F0F4-4118-B8CF-ACAB4E544984}" type="pres">
      <dgm:prSet presAssocID="{DF21F743-524C-475F-9505-DF94D8821298}" presName="tx1" presStyleLbl="revTx" presStyleIdx="2" presStyleCnt="6"/>
      <dgm:spPr/>
      <dgm:t>
        <a:bodyPr/>
        <a:lstStyle/>
        <a:p>
          <a:endParaRPr lang="ru-RU"/>
        </a:p>
      </dgm:t>
    </dgm:pt>
    <dgm:pt modelId="{B6799868-D5D7-48C5-8D01-0738369196E3}" type="pres">
      <dgm:prSet presAssocID="{DF21F743-524C-475F-9505-DF94D8821298}" presName="vert1" presStyleCnt="0"/>
      <dgm:spPr/>
    </dgm:pt>
    <dgm:pt modelId="{74181E8F-DCD7-4296-9A61-F7E0A15C7C43}" type="pres">
      <dgm:prSet presAssocID="{202FB6B1-4DF8-4B24-A75E-030E476CEF8D}" presName="thickLine" presStyleLbl="alignNode1" presStyleIdx="3" presStyleCnt="6"/>
      <dgm:spPr/>
    </dgm:pt>
    <dgm:pt modelId="{F2BAEB56-E334-4981-8414-B0543AD3D1E3}" type="pres">
      <dgm:prSet presAssocID="{202FB6B1-4DF8-4B24-A75E-030E476CEF8D}" presName="horz1" presStyleCnt="0"/>
      <dgm:spPr/>
    </dgm:pt>
    <dgm:pt modelId="{4E1C503E-1F73-4FD7-8732-BDFD5623DDFE}" type="pres">
      <dgm:prSet presAssocID="{202FB6B1-4DF8-4B24-A75E-030E476CEF8D}" presName="tx1" presStyleLbl="revTx" presStyleIdx="3" presStyleCnt="6"/>
      <dgm:spPr/>
      <dgm:t>
        <a:bodyPr/>
        <a:lstStyle/>
        <a:p>
          <a:endParaRPr lang="ru-RU"/>
        </a:p>
      </dgm:t>
    </dgm:pt>
    <dgm:pt modelId="{EED89AE3-1D85-4FF2-A385-D56841CD18C5}" type="pres">
      <dgm:prSet presAssocID="{202FB6B1-4DF8-4B24-A75E-030E476CEF8D}" presName="vert1" presStyleCnt="0"/>
      <dgm:spPr/>
    </dgm:pt>
    <dgm:pt modelId="{6A6C9F9E-8547-4705-A034-AD7D7689433B}" type="pres">
      <dgm:prSet presAssocID="{BC80A531-64C3-4743-9AD3-9E3F2AC940BA}" presName="thickLine" presStyleLbl="alignNode1" presStyleIdx="4" presStyleCnt="6"/>
      <dgm:spPr/>
    </dgm:pt>
    <dgm:pt modelId="{5C2537BD-7DD0-4E5C-90ED-45499125DDA1}" type="pres">
      <dgm:prSet presAssocID="{BC80A531-64C3-4743-9AD3-9E3F2AC940BA}" presName="horz1" presStyleCnt="0"/>
      <dgm:spPr/>
    </dgm:pt>
    <dgm:pt modelId="{DD4BB2A7-89D3-4227-A4EF-CD7F547EFF22}" type="pres">
      <dgm:prSet presAssocID="{BC80A531-64C3-4743-9AD3-9E3F2AC940BA}" presName="tx1" presStyleLbl="revTx" presStyleIdx="4" presStyleCnt="6"/>
      <dgm:spPr/>
      <dgm:t>
        <a:bodyPr/>
        <a:lstStyle/>
        <a:p>
          <a:endParaRPr lang="ru-RU"/>
        </a:p>
      </dgm:t>
    </dgm:pt>
    <dgm:pt modelId="{E037E3ED-469A-4713-8462-B11CF075925C}" type="pres">
      <dgm:prSet presAssocID="{BC80A531-64C3-4743-9AD3-9E3F2AC940BA}" presName="vert1" presStyleCnt="0"/>
      <dgm:spPr/>
    </dgm:pt>
    <dgm:pt modelId="{71D55578-F45A-42E2-916D-FB3254390060}" type="pres">
      <dgm:prSet presAssocID="{28C814A7-730D-4B77-8E25-5E2F68C9D84D}" presName="thickLine" presStyleLbl="alignNode1" presStyleIdx="5" presStyleCnt="6"/>
      <dgm:spPr/>
    </dgm:pt>
    <dgm:pt modelId="{FA083FF1-432B-4107-9FFC-B95A3BA5CEF7}" type="pres">
      <dgm:prSet presAssocID="{28C814A7-730D-4B77-8E25-5E2F68C9D84D}" presName="horz1" presStyleCnt="0"/>
      <dgm:spPr/>
    </dgm:pt>
    <dgm:pt modelId="{5BA5B3F5-1B1D-4F37-A8C1-FC4E16AEF7FB}" type="pres">
      <dgm:prSet presAssocID="{28C814A7-730D-4B77-8E25-5E2F68C9D84D}" presName="tx1" presStyleLbl="revTx" presStyleIdx="5" presStyleCnt="6"/>
      <dgm:spPr/>
      <dgm:t>
        <a:bodyPr/>
        <a:lstStyle/>
        <a:p>
          <a:endParaRPr lang="ru-RU"/>
        </a:p>
      </dgm:t>
    </dgm:pt>
    <dgm:pt modelId="{A51C26CA-BB51-4ACD-B527-44A0225853B9}" type="pres">
      <dgm:prSet presAssocID="{28C814A7-730D-4B77-8E25-5E2F68C9D84D}" presName="vert1" presStyleCnt="0"/>
      <dgm:spPr/>
    </dgm:pt>
  </dgm:ptLst>
  <dgm:cxnLst>
    <dgm:cxn modelId="{08577B08-5D4A-481D-B2F1-F8D91B5315D5}" srcId="{3FFD9749-974D-4349-AF55-7B55319488FD}" destId="{FE3A17A9-FB5C-4C3A-A761-E0B59DD9A86C}" srcOrd="0" destOrd="0" parTransId="{3960069D-558C-4578-AB10-FFAE23FC3E06}" sibTransId="{EB2A6992-E5E4-444E-9888-A600CAE4344E}"/>
    <dgm:cxn modelId="{A94DCB52-8C6C-4FC0-B3EA-9BFE15FCADD3}" type="presOf" srcId="{3FFD9749-974D-4349-AF55-7B55319488FD}" destId="{11428362-3DC5-4A75-A417-1DA71012546A}" srcOrd="0" destOrd="0" presId="urn:microsoft.com/office/officeart/2008/layout/LinedList"/>
    <dgm:cxn modelId="{FA1765E2-5EC4-4669-A8EF-06BBB4808426}" type="presOf" srcId="{FE3A17A9-FB5C-4C3A-A761-E0B59DD9A86C}" destId="{99F9AC53-89A9-4989-A324-67813C4E053C}" srcOrd="0" destOrd="0" presId="urn:microsoft.com/office/officeart/2008/layout/LinedList"/>
    <dgm:cxn modelId="{95CF3864-222B-493E-AFF4-E77687DC1614}" srcId="{3FFD9749-974D-4349-AF55-7B55319488FD}" destId="{2441AFD7-561C-4B17-84CC-07B33C408C6F}" srcOrd="1" destOrd="0" parTransId="{A71FC505-4C6B-4CC8-B831-1D9E8AA1B5F4}" sibTransId="{4A0EEE3B-EEB3-42F7-9799-D96B71C7C286}"/>
    <dgm:cxn modelId="{D3617553-BD27-46B1-A4A9-D09892A10907}" srcId="{3FFD9749-974D-4349-AF55-7B55319488FD}" destId="{BC80A531-64C3-4743-9AD3-9E3F2AC940BA}" srcOrd="4" destOrd="0" parTransId="{CD5EE6E3-2439-4B5E-AA65-BD98C53347EE}" sibTransId="{6D12A8E4-AC23-4219-BA79-CFEC6152DD43}"/>
    <dgm:cxn modelId="{F315A911-91B4-4B6B-9087-1331DC92CF6F}" type="presOf" srcId="{BC80A531-64C3-4743-9AD3-9E3F2AC940BA}" destId="{DD4BB2A7-89D3-4227-A4EF-CD7F547EFF22}" srcOrd="0" destOrd="0" presId="urn:microsoft.com/office/officeart/2008/layout/LinedList"/>
    <dgm:cxn modelId="{233634B9-6B94-40C1-9AF4-03C364527697}" type="presOf" srcId="{202FB6B1-4DF8-4B24-A75E-030E476CEF8D}" destId="{4E1C503E-1F73-4FD7-8732-BDFD5623DDFE}" srcOrd="0" destOrd="0" presId="urn:microsoft.com/office/officeart/2008/layout/LinedList"/>
    <dgm:cxn modelId="{86F460B2-3AED-41DD-B7A8-846F14A2A16A}" type="presOf" srcId="{2441AFD7-561C-4B17-84CC-07B33C408C6F}" destId="{0DD4BD9D-246A-4ECA-B02D-26E8CDBD01FF}" srcOrd="0" destOrd="0" presId="urn:microsoft.com/office/officeart/2008/layout/LinedList"/>
    <dgm:cxn modelId="{66894047-68F5-49FF-AF9F-61DBEF500205}" type="presOf" srcId="{28C814A7-730D-4B77-8E25-5E2F68C9D84D}" destId="{5BA5B3F5-1B1D-4F37-A8C1-FC4E16AEF7FB}" srcOrd="0" destOrd="0" presId="urn:microsoft.com/office/officeart/2008/layout/LinedList"/>
    <dgm:cxn modelId="{6FF5EDE9-FF97-49B9-B3CA-C1E7A8D9C618}" srcId="{3FFD9749-974D-4349-AF55-7B55319488FD}" destId="{202FB6B1-4DF8-4B24-A75E-030E476CEF8D}" srcOrd="3" destOrd="0" parTransId="{2BF6BDD7-7533-485B-A768-9EF5FEAB649E}" sibTransId="{16F03AA4-ACF9-4EEE-9AE6-F839DD3FD3B5}"/>
    <dgm:cxn modelId="{618AE697-5FB8-4C46-8971-21D1BB993CB3}" srcId="{3FFD9749-974D-4349-AF55-7B55319488FD}" destId="{28C814A7-730D-4B77-8E25-5E2F68C9D84D}" srcOrd="5" destOrd="0" parTransId="{21A0AA58-0F06-4727-B23A-423199496983}" sibTransId="{190110BE-3278-4B34-BC4D-5692E6FF3830}"/>
    <dgm:cxn modelId="{210AC07B-36C3-4FE6-9EC1-0D180D8A6A13}" srcId="{3FFD9749-974D-4349-AF55-7B55319488FD}" destId="{DF21F743-524C-475F-9505-DF94D8821298}" srcOrd="2" destOrd="0" parTransId="{99C80E02-08BC-4438-B6E8-F5CF0E6EA56E}" sibTransId="{E32BC1E7-2B44-4658-A7DA-CC33B8F14348}"/>
    <dgm:cxn modelId="{FF53CEB8-DB34-4038-8F33-68F2EC114FDC}" type="presOf" srcId="{DF21F743-524C-475F-9505-DF94D8821298}" destId="{47D40803-F0F4-4118-B8CF-ACAB4E544984}" srcOrd="0" destOrd="0" presId="urn:microsoft.com/office/officeart/2008/layout/LinedList"/>
    <dgm:cxn modelId="{C753357F-1274-40C5-B398-F9B6532E9EDA}" type="presParOf" srcId="{11428362-3DC5-4A75-A417-1DA71012546A}" destId="{4119C1FC-3CAE-42D1-98D7-586BDE0F7CC3}" srcOrd="0" destOrd="0" presId="urn:microsoft.com/office/officeart/2008/layout/LinedList"/>
    <dgm:cxn modelId="{4B83A401-F904-448A-B8A6-FB4C16A78BA5}" type="presParOf" srcId="{11428362-3DC5-4A75-A417-1DA71012546A}" destId="{3AEEDD63-C993-4397-9F0A-6EEDBBD3F366}" srcOrd="1" destOrd="0" presId="urn:microsoft.com/office/officeart/2008/layout/LinedList"/>
    <dgm:cxn modelId="{BA0A0482-67D4-4BC5-ACB5-77FCDEF25741}" type="presParOf" srcId="{3AEEDD63-C993-4397-9F0A-6EEDBBD3F366}" destId="{99F9AC53-89A9-4989-A324-67813C4E053C}" srcOrd="0" destOrd="0" presId="urn:microsoft.com/office/officeart/2008/layout/LinedList"/>
    <dgm:cxn modelId="{A6838896-4CD4-4409-A6FE-BE340185BB69}" type="presParOf" srcId="{3AEEDD63-C993-4397-9F0A-6EEDBBD3F366}" destId="{5A74A8B0-DC0D-4DEB-A636-5E7EF79E5EDE}" srcOrd="1" destOrd="0" presId="urn:microsoft.com/office/officeart/2008/layout/LinedList"/>
    <dgm:cxn modelId="{A64DB808-A693-4F9E-9F8C-80C364A632F6}" type="presParOf" srcId="{11428362-3DC5-4A75-A417-1DA71012546A}" destId="{616B8C41-9DB4-440D-B4A5-4825600C5B3F}" srcOrd="2" destOrd="0" presId="urn:microsoft.com/office/officeart/2008/layout/LinedList"/>
    <dgm:cxn modelId="{B0A5EF22-A6EE-49C3-9367-4E4D78A66A9C}" type="presParOf" srcId="{11428362-3DC5-4A75-A417-1DA71012546A}" destId="{0B47B787-CA06-4E99-96C7-1075AE4390D8}" srcOrd="3" destOrd="0" presId="urn:microsoft.com/office/officeart/2008/layout/LinedList"/>
    <dgm:cxn modelId="{49105D76-826E-4019-ADD7-C68A983DAF3C}" type="presParOf" srcId="{0B47B787-CA06-4E99-96C7-1075AE4390D8}" destId="{0DD4BD9D-246A-4ECA-B02D-26E8CDBD01FF}" srcOrd="0" destOrd="0" presId="urn:microsoft.com/office/officeart/2008/layout/LinedList"/>
    <dgm:cxn modelId="{CEAB69D3-AAAD-408E-85AF-00098BB533EE}" type="presParOf" srcId="{0B47B787-CA06-4E99-96C7-1075AE4390D8}" destId="{9CF0EDF3-97F0-4248-BC9A-E5340E38E513}" srcOrd="1" destOrd="0" presId="urn:microsoft.com/office/officeart/2008/layout/LinedList"/>
    <dgm:cxn modelId="{D42E46B8-7BCB-4E1D-9977-D87F3E3A4CC0}" type="presParOf" srcId="{11428362-3DC5-4A75-A417-1DA71012546A}" destId="{30D5F38E-6037-4DE4-A457-A9DA244FB4B7}" srcOrd="4" destOrd="0" presId="urn:microsoft.com/office/officeart/2008/layout/LinedList"/>
    <dgm:cxn modelId="{A4454721-357D-47F8-868C-52F4F8D5C0D2}" type="presParOf" srcId="{11428362-3DC5-4A75-A417-1DA71012546A}" destId="{C53D0E49-6807-4034-8A90-6E7D915C145B}" srcOrd="5" destOrd="0" presId="urn:microsoft.com/office/officeart/2008/layout/LinedList"/>
    <dgm:cxn modelId="{7B841433-39B9-4029-BA4B-B84E15571C12}" type="presParOf" srcId="{C53D0E49-6807-4034-8A90-6E7D915C145B}" destId="{47D40803-F0F4-4118-B8CF-ACAB4E544984}" srcOrd="0" destOrd="0" presId="urn:microsoft.com/office/officeart/2008/layout/LinedList"/>
    <dgm:cxn modelId="{D2946578-FC9A-4CCD-B05F-F35FBB6CB4DA}" type="presParOf" srcId="{C53D0E49-6807-4034-8A90-6E7D915C145B}" destId="{B6799868-D5D7-48C5-8D01-0738369196E3}" srcOrd="1" destOrd="0" presId="urn:microsoft.com/office/officeart/2008/layout/LinedList"/>
    <dgm:cxn modelId="{A3D3165D-6A7A-4E8A-A3C4-8F08A248E66F}" type="presParOf" srcId="{11428362-3DC5-4A75-A417-1DA71012546A}" destId="{74181E8F-DCD7-4296-9A61-F7E0A15C7C43}" srcOrd="6" destOrd="0" presId="urn:microsoft.com/office/officeart/2008/layout/LinedList"/>
    <dgm:cxn modelId="{AD6AC3CC-EF85-4E49-959A-641215FEBA8A}" type="presParOf" srcId="{11428362-3DC5-4A75-A417-1DA71012546A}" destId="{F2BAEB56-E334-4981-8414-B0543AD3D1E3}" srcOrd="7" destOrd="0" presId="urn:microsoft.com/office/officeart/2008/layout/LinedList"/>
    <dgm:cxn modelId="{7B8876B5-D39B-4EA6-B4A5-50FF5ABBB50E}" type="presParOf" srcId="{F2BAEB56-E334-4981-8414-B0543AD3D1E3}" destId="{4E1C503E-1F73-4FD7-8732-BDFD5623DDFE}" srcOrd="0" destOrd="0" presId="urn:microsoft.com/office/officeart/2008/layout/LinedList"/>
    <dgm:cxn modelId="{62A632F2-B2E4-44B5-BF81-8531C96C2F3D}" type="presParOf" srcId="{F2BAEB56-E334-4981-8414-B0543AD3D1E3}" destId="{EED89AE3-1D85-4FF2-A385-D56841CD18C5}" srcOrd="1" destOrd="0" presId="urn:microsoft.com/office/officeart/2008/layout/LinedList"/>
    <dgm:cxn modelId="{37113BDD-B5E7-4411-BC7B-27D469F7FC25}" type="presParOf" srcId="{11428362-3DC5-4A75-A417-1DA71012546A}" destId="{6A6C9F9E-8547-4705-A034-AD7D7689433B}" srcOrd="8" destOrd="0" presId="urn:microsoft.com/office/officeart/2008/layout/LinedList"/>
    <dgm:cxn modelId="{62214D03-3085-4A4D-BDE9-408DDF1BE259}" type="presParOf" srcId="{11428362-3DC5-4A75-A417-1DA71012546A}" destId="{5C2537BD-7DD0-4E5C-90ED-45499125DDA1}" srcOrd="9" destOrd="0" presId="urn:microsoft.com/office/officeart/2008/layout/LinedList"/>
    <dgm:cxn modelId="{3521ECC6-89D8-44F6-9DDD-A74FCF086B0B}" type="presParOf" srcId="{5C2537BD-7DD0-4E5C-90ED-45499125DDA1}" destId="{DD4BB2A7-89D3-4227-A4EF-CD7F547EFF22}" srcOrd="0" destOrd="0" presId="urn:microsoft.com/office/officeart/2008/layout/LinedList"/>
    <dgm:cxn modelId="{8970A79A-454C-4D8F-9AB0-AAC7A30A0F3E}" type="presParOf" srcId="{5C2537BD-7DD0-4E5C-90ED-45499125DDA1}" destId="{E037E3ED-469A-4713-8462-B11CF075925C}" srcOrd="1" destOrd="0" presId="urn:microsoft.com/office/officeart/2008/layout/LinedList"/>
    <dgm:cxn modelId="{DF1D29D3-86B4-4A01-98C8-65DFA9AA68F7}" type="presParOf" srcId="{11428362-3DC5-4A75-A417-1DA71012546A}" destId="{71D55578-F45A-42E2-916D-FB3254390060}" srcOrd="10" destOrd="0" presId="urn:microsoft.com/office/officeart/2008/layout/LinedList"/>
    <dgm:cxn modelId="{E683ABAC-FEF7-40F2-8802-42F0428FAB21}" type="presParOf" srcId="{11428362-3DC5-4A75-A417-1DA71012546A}" destId="{FA083FF1-432B-4107-9FFC-B95A3BA5CEF7}" srcOrd="11" destOrd="0" presId="urn:microsoft.com/office/officeart/2008/layout/LinedList"/>
    <dgm:cxn modelId="{C7597697-B79A-4DED-8636-218A8C961B98}" type="presParOf" srcId="{FA083FF1-432B-4107-9FFC-B95A3BA5CEF7}" destId="{5BA5B3F5-1B1D-4F37-A8C1-FC4E16AEF7FB}" srcOrd="0" destOrd="0" presId="urn:microsoft.com/office/officeart/2008/layout/LinedList"/>
    <dgm:cxn modelId="{6534C3A6-92AE-4E57-B545-0EF225A4940F}" type="presParOf" srcId="{FA083FF1-432B-4107-9FFC-B95A3BA5CEF7}" destId="{A51C26CA-BB51-4ACD-B527-44A0225853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2A48B-6E1D-4CF3-A6A8-41809A0850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53AA3-56FB-48EE-ACC5-638EFDFEEA60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Пороговые операции </a:t>
          </a:r>
          <a:r>
            <a:rPr lang="en-US" b="1" dirty="0">
              <a:solidFill>
                <a:schemeClr val="tx1"/>
              </a:solidFill>
            </a:rPr>
            <a:t>c</a:t>
          </a:r>
          <a:r>
            <a:rPr lang="ru-RU" b="1" dirty="0">
              <a:solidFill>
                <a:schemeClr val="tx1"/>
              </a:solidFill>
            </a:rPr>
            <a:t>выше </a:t>
          </a:r>
          <a:endParaRPr lang="en-US" b="1" dirty="0">
            <a:solidFill>
              <a:schemeClr val="tx1"/>
            </a:solidFill>
          </a:endParaRPr>
        </a:p>
        <a:p>
          <a:r>
            <a:rPr lang="ru-RU" b="1" dirty="0">
              <a:solidFill>
                <a:schemeClr val="tx1"/>
              </a:solidFill>
            </a:rPr>
            <a:t>1 000 000 тенге </a:t>
          </a:r>
        </a:p>
        <a:p>
          <a:r>
            <a:rPr lang="ru-RU" dirty="0">
              <a:solidFill>
                <a:schemeClr val="tx1"/>
              </a:solidFill>
            </a:rPr>
            <a:t>(по разным видам операции – разные пороги, начиная от 1 000 000 тенге и выше). </a:t>
          </a:r>
          <a:endParaRPr lang="en-US" dirty="0">
            <a:solidFill>
              <a:schemeClr val="tx1"/>
            </a:solidFill>
          </a:endParaRPr>
        </a:p>
      </dgm:t>
    </dgm:pt>
    <dgm:pt modelId="{20916815-B0B8-4724-B35A-FFF5EE97F61E}" type="parTrans" cxnId="{C9BF5679-BC40-4488-89D4-0C6E70C6BF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B17BB8-CA13-47C2-AB71-0A607359BCAB}" type="sibTrans" cxnId="{C9BF5679-BC40-4488-89D4-0C6E70C6BF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47C832-FFDB-4B31-A233-5DBBBD2BB112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Подозрительные операции </a:t>
          </a:r>
        </a:p>
        <a:p>
          <a:r>
            <a:rPr lang="ru-RU" dirty="0">
              <a:solidFill>
                <a:schemeClr val="tx1"/>
              </a:solidFill>
            </a:rPr>
            <a:t>(независимо от формы их осуществления и суммы, на которую они совершены)</a:t>
          </a:r>
          <a:endParaRPr lang="en-US" dirty="0">
            <a:solidFill>
              <a:schemeClr val="tx1"/>
            </a:solidFill>
          </a:endParaRPr>
        </a:p>
      </dgm:t>
    </dgm:pt>
    <dgm:pt modelId="{BB524019-E22C-4F56-A815-5C769B881B8D}" type="parTrans" cxnId="{B5275FB6-E5B4-42C2-958E-BE1D1E366D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F78ED3-4F49-4D82-B211-722CF5AB999E}" type="sibTrans" cxnId="{B5275FB6-E5B4-42C2-958E-BE1D1E366D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F253CB-6B41-476F-B499-2E20785D3E7C}">
      <dgm:prSet/>
      <dgm:spPr/>
      <dgm:t>
        <a:bodyPr/>
        <a:lstStyle/>
        <a:p>
          <a:pPr algn="just"/>
          <a:r>
            <a:rPr lang="ru-RU" b="1" dirty="0">
              <a:solidFill>
                <a:schemeClr val="tx1"/>
              </a:solidFill>
            </a:rPr>
            <a:t>Операции, подлежащие обязательному изучению </a:t>
          </a:r>
          <a:r>
            <a:rPr lang="ru-RU" dirty="0">
              <a:solidFill>
                <a:schemeClr val="tx1"/>
              </a:solidFill>
            </a:rPr>
            <a:t>по операции, имеющие характеристики, соответствующие типологиям, схемам и способам легализации (отмывания) преступных доходов и финансирования терроризма.</a:t>
          </a:r>
        </a:p>
      </dgm:t>
    </dgm:pt>
    <dgm:pt modelId="{EFE9B277-1BBA-4065-A77A-9C6737E34673}" type="parTrans" cxnId="{2BF276BC-020D-4ACC-BC32-23099F6C0F1E}">
      <dgm:prSet/>
      <dgm:spPr/>
      <dgm:t>
        <a:bodyPr/>
        <a:lstStyle/>
        <a:p>
          <a:endParaRPr lang="ru-RU"/>
        </a:p>
      </dgm:t>
    </dgm:pt>
    <dgm:pt modelId="{E920CDC4-5D5F-4FEC-9632-11A5C2F44FF8}" type="sibTrans" cxnId="{2BF276BC-020D-4ACC-BC32-23099F6C0F1E}">
      <dgm:prSet/>
      <dgm:spPr/>
      <dgm:t>
        <a:bodyPr/>
        <a:lstStyle/>
        <a:p>
          <a:endParaRPr lang="ru-RU"/>
        </a:p>
      </dgm:t>
    </dgm:pt>
    <dgm:pt modelId="{CC968F75-9A85-4F62-9B12-A6274B29EF2D}" type="pres">
      <dgm:prSet presAssocID="{4F32A48B-6E1D-4CF3-A6A8-41809A0850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74ED9-6AAA-4DFD-B78B-27B66871EDB0}" type="pres">
      <dgm:prSet presAssocID="{ABA53AA3-56FB-48EE-ACC5-638EFDFEEA60}" presName="parentText" presStyleLbl="node1" presStyleIdx="0" presStyleCnt="3" custScaleY="110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74B1D-36D6-4527-9E56-1F1555BFDE86}" type="pres">
      <dgm:prSet presAssocID="{09B17BB8-CA13-47C2-AB71-0A607359BCAB}" presName="spacer" presStyleCnt="0"/>
      <dgm:spPr/>
    </dgm:pt>
    <dgm:pt modelId="{66A4D5C2-6126-410A-9BBB-3E5B22376F4E}" type="pres">
      <dgm:prSet presAssocID="{A247C832-FFDB-4B31-A233-5DBBBD2BB112}" presName="parentText" presStyleLbl="node1" presStyleIdx="1" presStyleCnt="3" custAng="0" custScaleY="9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94116-1033-4AD3-A34C-3108A3127BA6}" type="pres">
      <dgm:prSet presAssocID="{B9F78ED3-4F49-4D82-B211-722CF5AB999E}" presName="spacer" presStyleCnt="0"/>
      <dgm:spPr/>
    </dgm:pt>
    <dgm:pt modelId="{AA535F66-A14D-4479-B960-F2235704E5DA}" type="pres">
      <dgm:prSet presAssocID="{AAF253CB-6B41-476F-B499-2E20785D3E7C}" presName="parentText" presStyleLbl="node1" presStyleIdx="2" presStyleCnt="3" custScaleY="104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EDBBE-AA94-40CA-8B3F-FB3A729DA09A}" type="presOf" srcId="{4F32A48B-6E1D-4CF3-A6A8-41809A08504E}" destId="{CC968F75-9A85-4F62-9B12-A6274B29EF2D}" srcOrd="0" destOrd="0" presId="urn:microsoft.com/office/officeart/2005/8/layout/vList2"/>
    <dgm:cxn modelId="{8B82DFA6-C179-4226-9EC4-B7BFD83F4EBA}" type="presOf" srcId="{A247C832-FFDB-4B31-A233-5DBBBD2BB112}" destId="{66A4D5C2-6126-410A-9BBB-3E5B22376F4E}" srcOrd="0" destOrd="0" presId="urn:microsoft.com/office/officeart/2005/8/layout/vList2"/>
    <dgm:cxn modelId="{FFA4B9E8-161A-4DD8-AD5D-61B9A3DD3E64}" type="presOf" srcId="{ABA53AA3-56FB-48EE-ACC5-638EFDFEEA60}" destId="{99974ED9-6AAA-4DFD-B78B-27B66871EDB0}" srcOrd="0" destOrd="0" presId="urn:microsoft.com/office/officeart/2005/8/layout/vList2"/>
    <dgm:cxn modelId="{B5275FB6-E5B4-42C2-958E-BE1D1E366D90}" srcId="{4F32A48B-6E1D-4CF3-A6A8-41809A08504E}" destId="{A247C832-FFDB-4B31-A233-5DBBBD2BB112}" srcOrd="1" destOrd="0" parTransId="{BB524019-E22C-4F56-A815-5C769B881B8D}" sibTransId="{B9F78ED3-4F49-4D82-B211-722CF5AB999E}"/>
    <dgm:cxn modelId="{2BF276BC-020D-4ACC-BC32-23099F6C0F1E}" srcId="{4F32A48B-6E1D-4CF3-A6A8-41809A08504E}" destId="{AAF253CB-6B41-476F-B499-2E20785D3E7C}" srcOrd="2" destOrd="0" parTransId="{EFE9B277-1BBA-4065-A77A-9C6737E34673}" sibTransId="{E920CDC4-5D5F-4FEC-9632-11A5C2F44FF8}"/>
    <dgm:cxn modelId="{C9BF5679-BC40-4488-89D4-0C6E70C6BF46}" srcId="{4F32A48B-6E1D-4CF3-A6A8-41809A08504E}" destId="{ABA53AA3-56FB-48EE-ACC5-638EFDFEEA60}" srcOrd="0" destOrd="0" parTransId="{20916815-B0B8-4724-B35A-FFF5EE97F61E}" sibTransId="{09B17BB8-CA13-47C2-AB71-0A607359BCAB}"/>
    <dgm:cxn modelId="{49404403-56D8-417C-8ADD-4BEE11FE2F98}" type="presOf" srcId="{AAF253CB-6B41-476F-B499-2E20785D3E7C}" destId="{AA535F66-A14D-4479-B960-F2235704E5DA}" srcOrd="0" destOrd="0" presId="urn:microsoft.com/office/officeart/2005/8/layout/vList2"/>
    <dgm:cxn modelId="{6D86720E-27AA-41F1-832C-C31D8AB71295}" type="presParOf" srcId="{CC968F75-9A85-4F62-9B12-A6274B29EF2D}" destId="{99974ED9-6AAA-4DFD-B78B-27B66871EDB0}" srcOrd="0" destOrd="0" presId="urn:microsoft.com/office/officeart/2005/8/layout/vList2"/>
    <dgm:cxn modelId="{44C5B822-F801-40EF-B373-3A6BB36215D5}" type="presParOf" srcId="{CC968F75-9A85-4F62-9B12-A6274B29EF2D}" destId="{C5A74B1D-36D6-4527-9E56-1F1555BFDE86}" srcOrd="1" destOrd="0" presId="urn:microsoft.com/office/officeart/2005/8/layout/vList2"/>
    <dgm:cxn modelId="{55BC20B7-1047-4BC6-B38B-CE9C8D604CBC}" type="presParOf" srcId="{CC968F75-9A85-4F62-9B12-A6274B29EF2D}" destId="{66A4D5C2-6126-410A-9BBB-3E5B22376F4E}" srcOrd="2" destOrd="0" presId="urn:microsoft.com/office/officeart/2005/8/layout/vList2"/>
    <dgm:cxn modelId="{2A4855D0-56E1-4EF6-BF91-6F132F915E08}" type="presParOf" srcId="{CC968F75-9A85-4F62-9B12-A6274B29EF2D}" destId="{8C594116-1033-4AD3-A34C-3108A3127BA6}" srcOrd="3" destOrd="0" presId="urn:microsoft.com/office/officeart/2005/8/layout/vList2"/>
    <dgm:cxn modelId="{7B11AD2A-8D92-4363-AF3F-A9C909ADBD79}" type="presParOf" srcId="{CC968F75-9A85-4F62-9B12-A6274B29EF2D}" destId="{AA535F66-A14D-4479-B960-F2235704E5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D2C83C-2E54-4210-9A50-921B56A0E05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</dgm:pt>
    <dgm:pt modelId="{82E617C7-DB9D-44B1-999F-BE599B3A607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1 000 000</a:t>
          </a:r>
          <a:endParaRPr lang="x-none" sz="1400" b="1" dirty="0">
            <a:solidFill>
              <a:schemeClr val="tx1"/>
            </a:solidFill>
          </a:endParaRPr>
        </a:p>
      </dgm:t>
    </dgm:pt>
    <dgm:pt modelId="{EAFE3001-AAD4-410F-BE44-8543A1A5E4F2}" type="parTrans" cxnId="{024AFA61-E067-4E3B-9A5D-32A1A236C413}">
      <dgm:prSet/>
      <dgm:spPr/>
      <dgm:t>
        <a:bodyPr/>
        <a:lstStyle/>
        <a:p>
          <a:endParaRPr lang="x-none" sz="1400" b="1">
            <a:solidFill>
              <a:schemeClr val="tx1"/>
            </a:solidFill>
          </a:endParaRPr>
        </a:p>
      </dgm:t>
    </dgm:pt>
    <dgm:pt modelId="{83ABA66F-5141-4B69-BCC1-D9E415BDFEC4}" type="sibTrans" cxnId="{024AFA61-E067-4E3B-9A5D-32A1A236C413}">
      <dgm:prSet/>
      <dgm:spPr/>
      <dgm:t>
        <a:bodyPr/>
        <a:lstStyle/>
        <a:p>
          <a:endParaRPr lang="x-none" sz="1400" b="1">
            <a:solidFill>
              <a:schemeClr val="tx1"/>
            </a:solidFill>
          </a:endParaRPr>
        </a:p>
      </dgm:t>
    </dgm:pt>
    <dgm:pt modelId="{C5C1333E-3269-4998-A80C-817A6E3D4BB7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5 000 000</a:t>
          </a:r>
          <a:endParaRPr lang="x-none" sz="1400" b="1" dirty="0">
            <a:solidFill>
              <a:schemeClr val="tx1"/>
            </a:solidFill>
          </a:endParaRPr>
        </a:p>
      </dgm:t>
    </dgm:pt>
    <dgm:pt modelId="{D035A90E-DF03-4594-8092-BCD608884B52}" type="parTrans" cxnId="{879EE1FD-ACD5-4BB3-A55D-4943F307CAC4}">
      <dgm:prSet/>
      <dgm:spPr/>
      <dgm:t>
        <a:bodyPr/>
        <a:lstStyle/>
        <a:p>
          <a:endParaRPr lang="x-none" sz="1400" b="1">
            <a:solidFill>
              <a:schemeClr val="tx1"/>
            </a:solidFill>
          </a:endParaRPr>
        </a:p>
      </dgm:t>
    </dgm:pt>
    <dgm:pt modelId="{9C781C19-5D28-4865-A5A7-AD73F5A7ABC4}" type="sibTrans" cxnId="{879EE1FD-ACD5-4BB3-A55D-4943F307CAC4}">
      <dgm:prSet/>
      <dgm:spPr/>
      <dgm:t>
        <a:bodyPr/>
        <a:lstStyle/>
        <a:p>
          <a:endParaRPr lang="x-none" sz="1400" b="1">
            <a:solidFill>
              <a:schemeClr val="tx1"/>
            </a:solidFill>
          </a:endParaRPr>
        </a:p>
      </dgm:t>
    </dgm:pt>
    <dgm:pt modelId="{67C7A07D-F980-4D85-8268-B9CC466FA3D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7 000 000</a:t>
          </a:r>
          <a:endParaRPr lang="x-none" sz="1400" b="1" dirty="0">
            <a:solidFill>
              <a:schemeClr val="tx1"/>
            </a:solidFill>
          </a:endParaRPr>
        </a:p>
      </dgm:t>
    </dgm:pt>
    <dgm:pt modelId="{A5A5A63C-AB8C-4C81-8BE7-691C03BE6A72}" type="parTrans" cxnId="{10C898C7-2351-4B63-B1CD-EBFAEAD56E03}">
      <dgm:prSet/>
      <dgm:spPr/>
      <dgm:t>
        <a:bodyPr/>
        <a:lstStyle/>
        <a:p>
          <a:endParaRPr lang="x-none" sz="1400" b="1">
            <a:solidFill>
              <a:schemeClr val="tx1"/>
            </a:solidFill>
          </a:endParaRPr>
        </a:p>
      </dgm:t>
    </dgm:pt>
    <dgm:pt modelId="{0CE1E26E-7213-4909-88C2-2948B7149E6E}" type="sibTrans" cxnId="{10C898C7-2351-4B63-B1CD-EBFAEAD56E03}">
      <dgm:prSet/>
      <dgm:spPr/>
      <dgm:t>
        <a:bodyPr/>
        <a:lstStyle/>
        <a:p>
          <a:endParaRPr lang="x-none" sz="1400" b="1">
            <a:solidFill>
              <a:schemeClr val="tx1"/>
            </a:solidFill>
          </a:endParaRPr>
        </a:p>
      </dgm:t>
    </dgm:pt>
    <dgm:pt modelId="{EDBE246D-33D9-416A-B1FA-CC164EF7AFC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3 000 000</a:t>
          </a:r>
          <a:endParaRPr lang="x-none" sz="1400" b="1" dirty="0">
            <a:solidFill>
              <a:schemeClr val="tx1"/>
            </a:solidFill>
          </a:endParaRPr>
        </a:p>
      </dgm:t>
    </dgm:pt>
    <dgm:pt modelId="{D955AA00-4033-4F0C-B0FF-2493496F3DC5}" type="parTrans" cxnId="{C6D0E0F5-AC71-4A41-8782-68D8A1BBEA5F}">
      <dgm:prSet/>
      <dgm:spPr/>
      <dgm:t>
        <a:bodyPr/>
        <a:lstStyle/>
        <a:p>
          <a:endParaRPr lang="x-none" sz="1400" b="1"/>
        </a:p>
      </dgm:t>
    </dgm:pt>
    <dgm:pt modelId="{C206301A-A91F-4143-8749-D9F5B68F44BA}" type="sibTrans" cxnId="{C6D0E0F5-AC71-4A41-8782-68D8A1BBEA5F}">
      <dgm:prSet/>
      <dgm:spPr/>
      <dgm:t>
        <a:bodyPr/>
        <a:lstStyle/>
        <a:p>
          <a:endParaRPr lang="x-none" sz="1400" b="1"/>
        </a:p>
      </dgm:t>
    </dgm:pt>
    <dgm:pt modelId="{8660151F-3B31-4DD1-87B5-3FA36CA1AE8F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10 000 000</a:t>
          </a:r>
          <a:endParaRPr lang="x-none" sz="1400" b="1" dirty="0">
            <a:solidFill>
              <a:schemeClr val="tx1"/>
            </a:solidFill>
          </a:endParaRPr>
        </a:p>
      </dgm:t>
    </dgm:pt>
    <dgm:pt modelId="{3FAD8B91-1EF2-4436-A269-C1AE0EECDF8D}" type="parTrans" cxnId="{2BD4D469-7318-41BF-807B-A32D2A3669E7}">
      <dgm:prSet/>
      <dgm:spPr/>
      <dgm:t>
        <a:bodyPr/>
        <a:lstStyle/>
        <a:p>
          <a:endParaRPr lang="x-none" sz="1400" b="1"/>
        </a:p>
      </dgm:t>
    </dgm:pt>
    <dgm:pt modelId="{D6B64C64-AF2D-4FAB-AB50-D56AA7F0B192}" type="sibTrans" cxnId="{2BD4D469-7318-41BF-807B-A32D2A3669E7}">
      <dgm:prSet/>
      <dgm:spPr/>
      <dgm:t>
        <a:bodyPr/>
        <a:lstStyle/>
        <a:p>
          <a:endParaRPr lang="x-none" sz="1400" b="1"/>
        </a:p>
      </dgm:t>
    </dgm:pt>
    <dgm:pt modelId="{5F7D1AE1-F85B-42F9-B0FE-523DB2F721CD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45 000 000</a:t>
          </a:r>
          <a:endParaRPr lang="x-none" sz="1400" b="1" dirty="0">
            <a:solidFill>
              <a:schemeClr val="tx1"/>
            </a:solidFill>
          </a:endParaRPr>
        </a:p>
      </dgm:t>
    </dgm:pt>
    <dgm:pt modelId="{249C7E04-F605-4713-9515-CBB7FD57972F}" type="parTrans" cxnId="{03D33FEE-F933-4A21-8AE7-00DE2260390E}">
      <dgm:prSet/>
      <dgm:spPr/>
      <dgm:t>
        <a:bodyPr/>
        <a:lstStyle/>
        <a:p>
          <a:endParaRPr lang="x-none" sz="1400" b="1"/>
        </a:p>
      </dgm:t>
    </dgm:pt>
    <dgm:pt modelId="{F74AFF95-BD66-4AC7-B12D-CCF432A89646}" type="sibTrans" cxnId="{03D33FEE-F933-4A21-8AE7-00DE2260390E}">
      <dgm:prSet/>
      <dgm:spPr/>
      <dgm:t>
        <a:bodyPr/>
        <a:lstStyle/>
        <a:p>
          <a:endParaRPr lang="x-none" sz="1400" b="1"/>
        </a:p>
      </dgm:t>
    </dgm:pt>
    <dgm:pt modelId="{C1CDD2D2-980B-4F77-B729-4BE2A202B7B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50 000 000</a:t>
          </a:r>
          <a:endParaRPr lang="x-none" sz="1400" b="1" dirty="0">
            <a:solidFill>
              <a:schemeClr val="tx1"/>
            </a:solidFill>
          </a:endParaRPr>
        </a:p>
      </dgm:t>
    </dgm:pt>
    <dgm:pt modelId="{73654C41-14E4-4349-B634-7C7FBE16A83B}" type="parTrans" cxnId="{FF3470C1-7460-4113-B281-A500908D3564}">
      <dgm:prSet/>
      <dgm:spPr/>
      <dgm:t>
        <a:bodyPr/>
        <a:lstStyle/>
        <a:p>
          <a:endParaRPr lang="x-none" sz="1400" b="1"/>
        </a:p>
      </dgm:t>
    </dgm:pt>
    <dgm:pt modelId="{6D87B073-B903-4203-9961-ED98DFE56FBB}" type="sibTrans" cxnId="{FF3470C1-7460-4113-B281-A500908D3564}">
      <dgm:prSet/>
      <dgm:spPr/>
      <dgm:t>
        <a:bodyPr/>
        <a:lstStyle/>
        <a:p>
          <a:endParaRPr lang="x-none" sz="1400" b="1"/>
        </a:p>
      </dgm:t>
    </dgm:pt>
    <dgm:pt modelId="{9A7E4762-CC19-4B24-9BA6-425C7CCCB88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100 000 000</a:t>
          </a:r>
          <a:endParaRPr lang="x-none" sz="1400" b="1" dirty="0">
            <a:solidFill>
              <a:schemeClr val="tx1"/>
            </a:solidFill>
          </a:endParaRPr>
        </a:p>
      </dgm:t>
    </dgm:pt>
    <dgm:pt modelId="{BFF552AF-EFC7-431C-8451-3F9E3DEA2B7D}" type="parTrans" cxnId="{362A5F24-8B5E-4BB1-8925-F1797FCE8741}">
      <dgm:prSet/>
      <dgm:spPr/>
      <dgm:t>
        <a:bodyPr/>
        <a:lstStyle/>
        <a:p>
          <a:endParaRPr lang="x-none" sz="1400" b="1"/>
        </a:p>
      </dgm:t>
    </dgm:pt>
    <dgm:pt modelId="{F98BC905-A8C4-4414-91A5-2A454F696AB7}" type="sibTrans" cxnId="{362A5F24-8B5E-4BB1-8925-F1797FCE8741}">
      <dgm:prSet/>
      <dgm:spPr/>
      <dgm:t>
        <a:bodyPr/>
        <a:lstStyle/>
        <a:p>
          <a:endParaRPr lang="x-none" sz="1400" b="1"/>
        </a:p>
      </dgm:t>
    </dgm:pt>
    <dgm:pt modelId="{AD175270-B717-4503-9054-49EA424C5223}" type="pres">
      <dgm:prSet presAssocID="{09D2C83C-2E54-4210-9A50-921B56A0E050}" presName="rootnode" presStyleCnt="0">
        <dgm:presLayoutVars>
          <dgm:chMax/>
          <dgm:chPref/>
          <dgm:dir/>
          <dgm:animLvl val="lvl"/>
        </dgm:presLayoutVars>
      </dgm:prSet>
      <dgm:spPr/>
    </dgm:pt>
    <dgm:pt modelId="{DFD021D9-0BED-4B26-AB84-AFAC0E5CFBB2}" type="pres">
      <dgm:prSet presAssocID="{82E617C7-DB9D-44B1-999F-BE599B3A6075}" presName="composite" presStyleCnt="0"/>
      <dgm:spPr/>
    </dgm:pt>
    <dgm:pt modelId="{A858ADA4-4796-4C30-91C7-45671554CD04}" type="pres">
      <dgm:prSet presAssocID="{82E617C7-DB9D-44B1-999F-BE599B3A6075}" presName="LShape" presStyleLbl="alignNode1" presStyleIdx="0" presStyleCnt="15"/>
      <dgm:spPr/>
    </dgm:pt>
    <dgm:pt modelId="{1AA63B30-F69B-4C42-A3CF-756B4CED95E4}" type="pres">
      <dgm:prSet presAssocID="{82E617C7-DB9D-44B1-999F-BE599B3A6075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EC857-389B-4798-84AC-DD8C9E7DF494}" type="pres">
      <dgm:prSet presAssocID="{82E617C7-DB9D-44B1-999F-BE599B3A6075}" presName="Triangle" presStyleLbl="alignNode1" presStyleIdx="1" presStyleCnt="15"/>
      <dgm:spPr/>
    </dgm:pt>
    <dgm:pt modelId="{238B95AB-6B7C-4F5F-883C-3E8E1DC1D074}" type="pres">
      <dgm:prSet presAssocID="{83ABA66F-5141-4B69-BCC1-D9E415BDFEC4}" presName="sibTrans" presStyleCnt="0"/>
      <dgm:spPr/>
    </dgm:pt>
    <dgm:pt modelId="{EB98F053-7329-474F-B51F-5C9BE8A870DE}" type="pres">
      <dgm:prSet presAssocID="{83ABA66F-5141-4B69-BCC1-D9E415BDFEC4}" presName="space" presStyleCnt="0"/>
      <dgm:spPr/>
    </dgm:pt>
    <dgm:pt modelId="{8C701157-16D1-4812-848A-C83CDE7FF177}" type="pres">
      <dgm:prSet presAssocID="{EDBE246D-33D9-416A-B1FA-CC164EF7AFC6}" presName="composite" presStyleCnt="0"/>
      <dgm:spPr/>
    </dgm:pt>
    <dgm:pt modelId="{D768F176-0776-4F20-A163-66C4FB8DE374}" type="pres">
      <dgm:prSet presAssocID="{EDBE246D-33D9-416A-B1FA-CC164EF7AFC6}" presName="LShape" presStyleLbl="alignNode1" presStyleIdx="2" presStyleCnt="15"/>
      <dgm:spPr/>
    </dgm:pt>
    <dgm:pt modelId="{11FD87CF-CD51-4F95-84A4-4CAEDBF3D8DB}" type="pres">
      <dgm:prSet presAssocID="{EDBE246D-33D9-416A-B1FA-CC164EF7AFC6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8D386-B0EB-4433-94B1-8DBAA9F52082}" type="pres">
      <dgm:prSet presAssocID="{EDBE246D-33D9-416A-B1FA-CC164EF7AFC6}" presName="Triangle" presStyleLbl="alignNode1" presStyleIdx="3" presStyleCnt="15"/>
      <dgm:spPr/>
    </dgm:pt>
    <dgm:pt modelId="{5CB8C1F0-2FDB-4B5C-8BD6-62D48636E7F2}" type="pres">
      <dgm:prSet presAssocID="{C206301A-A91F-4143-8749-D9F5B68F44BA}" presName="sibTrans" presStyleCnt="0"/>
      <dgm:spPr/>
    </dgm:pt>
    <dgm:pt modelId="{917DB947-596C-495D-A570-3609094B82DB}" type="pres">
      <dgm:prSet presAssocID="{C206301A-A91F-4143-8749-D9F5B68F44BA}" presName="space" presStyleCnt="0"/>
      <dgm:spPr/>
    </dgm:pt>
    <dgm:pt modelId="{35632FC6-CE38-48AB-BDF7-30AF047027C7}" type="pres">
      <dgm:prSet presAssocID="{C5C1333E-3269-4998-A80C-817A6E3D4BB7}" presName="composite" presStyleCnt="0"/>
      <dgm:spPr/>
    </dgm:pt>
    <dgm:pt modelId="{38D0E1C5-4471-4D1E-982E-D967A7C3CA61}" type="pres">
      <dgm:prSet presAssocID="{C5C1333E-3269-4998-A80C-817A6E3D4BB7}" presName="LShape" presStyleLbl="alignNode1" presStyleIdx="4" presStyleCnt="15"/>
      <dgm:spPr/>
    </dgm:pt>
    <dgm:pt modelId="{77CBA008-9DB3-489E-AD22-B4466736ECB9}" type="pres">
      <dgm:prSet presAssocID="{C5C1333E-3269-4998-A80C-817A6E3D4BB7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E93F9-F172-46BA-909C-F181F49A8D82}" type="pres">
      <dgm:prSet presAssocID="{C5C1333E-3269-4998-A80C-817A6E3D4BB7}" presName="Triangle" presStyleLbl="alignNode1" presStyleIdx="5" presStyleCnt="15"/>
      <dgm:spPr/>
    </dgm:pt>
    <dgm:pt modelId="{2A4F4415-C825-474E-8BF8-5D4F240DEBD6}" type="pres">
      <dgm:prSet presAssocID="{9C781C19-5D28-4865-A5A7-AD73F5A7ABC4}" presName="sibTrans" presStyleCnt="0"/>
      <dgm:spPr/>
    </dgm:pt>
    <dgm:pt modelId="{A3F57039-3726-4438-AEB4-65A41EB102AD}" type="pres">
      <dgm:prSet presAssocID="{9C781C19-5D28-4865-A5A7-AD73F5A7ABC4}" presName="space" presStyleCnt="0"/>
      <dgm:spPr/>
    </dgm:pt>
    <dgm:pt modelId="{1AD827EF-18DE-4044-9AB9-AAA8F6F6D91E}" type="pres">
      <dgm:prSet presAssocID="{67C7A07D-F980-4D85-8268-B9CC466FA3D5}" presName="composite" presStyleCnt="0"/>
      <dgm:spPr/>
    </dgm:pt>
    <dgm:pt modelId="{5122E220-62D7-44D4-BB93-5A5529C6B885}" type="pres">
      <dgm:prSet presAssocID="{67C7A07D-F980-4D85-8268-B9CC466FA3D5}" presName="LShape" presStyleLbl="alignNode1" presStyleIdx="6" presStyleCnt="15"/>
      <dgm:spPr/>
    </dgm:pt>
    <dgm:pt modelId="{6DA78CAD-1748-4C5A-8DB8-3DC4B29671AF}" type="pres">
      <dgm:prSet presAssocID="{67C7A07D-F980-4D85-8268-B9CC466FA3D5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55E72-6EB5-407F-8C6A-92763CD74B1F}" type="pres">
      <dgm:prSet presAssocID="{67C7A07D-F980-4D85-8268-B9CC466FA3D5}" presName="Triangle" presStyleLbl="alignNode1" presStyleIdx="7" presStyleCnt="15"/>
      <dgm:spPr/>
    </dgm:pt>
    <dgm:pt modelId="{33D58856-59B7-4273-838D-D6ACFE2D5A25}" type="pres">
      <dgm:prSet presAssocID="{0CE1E26E-7213-4909-88C2-2948B7149E6E}" presName="sibTrans" presStyleCnt="0"/>
      <dgm:spPr/>
    </dgm:pt>
    <dgm:pt modelId="{E5A4957D-4FCF-44FE-B577-BCB58E12F195}" type="pres">
      <dgm:prSet presAssocID="{0CE1E26E-7213-4909-88C2-2948B7149E6E}" presName="space" presStyleCnt="0"/>
      <dgm:spPr/>
    </dgm:pt>
    <dgm:pt modelId="{391A819F-20C4-4DBB-BE81-76939E1D6C11}" type="pres">
      <dgm:prSet presAssocID="{8660151F-3B31-4DD1-87B5-3FA36CA1AE8F}" presName="composite" presStyleCnt="0"/>
      <dgm:spPr/>
    </dgm:pt>
    <dgm:pt modelId="{9932389E-A0A8-4011-AB31-134E0A9F0F4C}" type="pres">
      <dgm:prSet presAssocID="{8660151F-3B31-4DD1-87B5-3FA36CA1AE8F}" presName="LShape" presStyleLbl="alignNode1" presStyleIdx="8" presStyleCnt="15"/>
      <dgm:spPr/>
    </dgm:pt>
    <dgm:pt modelId="{D1A0DD70-1181-4EE6-8B0A-5D1FB909B8ED}" type="pres">
      <dgm:prSet presAssocID="{8660151F-3B31-4DD1-87B5-3FA36CA1AE8F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85A37-F8DD-455C-8112-A66FE6A4AF0B}" type="pres">
      <dgm:prSet presAssocID="{8660151F-3B31-4DD1-87B5-3FA36CA1AE8F}" presName="Triangle" presStyleLbl="alignNode1" presStyleIdx="9" presStyleCnt="15"/>
      <dgm:spPr/>
    </dgm:pt>
    <dgm:pt modelId="{0B907CDA-779E-49C8-A96F-E295471DF942}" type="pres">
      <dgm:prSet presAssocID="{D6B64C64-AF2D-4FAB-AB50-D56AA7F0B192}" presName="sibTrans" presStyleCnt="0"/>
      <dgm:spPr/>
    </dgm:pt>
    <dgm:pt modelId="{81FF2B32-2826-4435-8312-B83B8FCCEF69}" type="pres">
      <dgm:prSet presAssocID="{D6B64C64-AF2D-4FAB-AB50-D56AA7F0B192}" presName="space" presStyleCnt="0"/>
      <dgm:spPr/>
    </dgm:pt>
    <dgm:pt modelId="{00E2226E-35E7-4AA0-A720-B2E49FB28695}" type="pres">
      <dgm:prSet presAssocID="{5F7D1AE1-F85B-42F9-B0FE-523DB2F721CD}" presName="composite" presStyleCnt="0"/>
      <dgm:spPr/>
    </dgm:pt>
    <dgm:pt modelId="{CC8C4BE3-E5E4-472A-8CB0-CFC37C52DA7C}" type="pres">
      <dgm:prSet presAssocID="{5F7D1AE1-F85B-42F9-B0FE-523DB2F721CD}" presName="LShape" presStyleLbl="alignNode1" presStyleIdx="10" presStyleCnt="15"/>
      <dgm:spPr/>
    </dgm:pt>
    <dgm:pt modelId="{886FB4EB-C60B-4E8D-900B-D0193CB2CA0D}" type="pres">
      <dgm:prSet presAssocID="{5F7D1AE1-F85B-42F9-B0FE-523DB2F721CD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05D4B-8DE2-477C-A441-C7C6D4422EA7}" type="pres">
      <dgm:prSet presAssocID="{5F7D1AE1-F85B-42F9-B0FE-523DB2F721CD}" presName="Triangle" presStyleLbl="alignNode1" presStyleIdx="11" presStyleCnt="15"/>
      <dgm:spPr/>
    </dgm:pt>
    <dgm:pt modelId="{D2C94007-CE8E-4862-8DB1-27086D66BEAB}" type="pres">
      <dgm:prSet presAssocID="{F74AFF95-BD66-4AC7-B12D-CCF432A89646}" presName="sibTrans" presStyleCnt="0"/>
      <dgm:spPr/>
    </dgm:pt>
    <dgm:pt modelId="{AA40F4A3-0CB0-4DEF-8327-74BB6F14A405}" type="pres">
      <dgm:prSet presAssocID="{F74AFF95-BD66-4AC7-B12D-CCF432A89646}" presName="space" presStyleCnt="0"/>
      <dgm:spPr/>
    </dgm:pt>
    <dgm:pt modelId="{4187150E-B394-4A06-AFFA-813F34C7BC6C}" type="pres">
      <dgm:prSet presAssocID="{C1CDD2D2-980B-4F77-B729-4BE2A202B7B0}" presName="composite" presStyleCnt="0"/>
      <dgm:spPr/>
    </dgm:pt>
    <dgm:pt modelId="{68A0F8FF-2094-45F6-860A-C6394DFE92D3}" type="pres">
      <dgm:prSet presAssocID="{C1CDD2D2-980B-4F77-B729-4BE2A202B7B0}" presName="LShape" presStyleLbl="alignNode1" presStyleIdx="12" presStyleCnt="15"/>
      <dgm:spPr/>
    </dgm:pt>
    <dgm:pt modelId="{7873E0F5-A57D-439B-8B2E-A8D62BD98663}" type="pres">
      <dgm:prSet presAssocID="{C1CDD2D2-980B-4F77-B729-4BE2A202B7B0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2593E-AB15-4B1A-9441-95737E60AB9A}" type="pres">
      <dgm:prSet presAssocID="{C1CDD2D2-980B-4F77-B729-4BE2A202B7B0}" presName="Triangle" presStyleLbl="alignNode1" presStyleIdx="13" presStyleCnt="15"/>
      <dgm:spPr/>
    </dgm:pt>
    <dgm:pt modelId="{6D4317A0-116A-4BD9-AFE5-D7E91870897B}" type="pres">
      <dgm:prSet presAssocID="{6D87B073-B903-4203-9961-ED98DFE56FBB}" presName="sibTrans" presStyleCnt="0"/>
      <dgm:spPr/>
    </dgm:pt>
    <dgm:pt modelId="{89F6A6A9-7DC2-434F-9E2B-70063C333CE6}" type="pres">
      <dgm:prSet presAssocID="{6D87B073-B903-4203-9961-ED98DFE56FBB}" presName="space" presStyleCnt="0"/>
      <dgm:spPr/>
    </dgm:pt>
    <dgm:pt modelId="{582A8492-1FF9-466E-8A4A-1209CFB14A5C}" type="pres">
      <dgm:prSet presAssocID="{9A7E4762-CC19-4B24-9BA6-425C7CCCB886}" presName="composite" presStyleCnt="0"/>
      <dgm:spPr/>
    </dgm:pt>
    <dgm:pt modelId="{9889FAC7-F118-47A1-A00A-69E4CFA59935}" type="pres">
      <dgm:prSet presAssocID="{9A7E4762-CC19-4B24-9BA6-425C7CCCB886}" presName="LShape" presStyleLbl="alignNode1" presStyleIdx="14" presStyleCnt="15"/>
      <dgm:spPr/>
    </dgm:pt>
    <dgm:pt modelId="{C3C35053-7120-485F-80A7-5F93F46D233E}" type="pres">
      <dgm:prSet presAssocID="{9A7E4762-CC19-4B24-9BA6-425C7CCCB886}" presName="ParentText" presStyleLbl="revTx" presStyleIdx="7" presStyleCnt="8" custScaleX="114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40464-7CE5-4C4B-A1F2-538792109369}" type="presOf" srcId="{82E617C7-DB9D-44B1-999F-BE599B3A6075}" destId="{1AA63B30-F69B-4C42-A3CF-756B4CED95E4}" srcOrd="0" destOrd="0" presId="urn:microsoft.com/office/officeart/2009/3/layout/StepUpProcess"/>
    <dgm:cxn modelId="{FF3470C1-7460-4113-B281-A500908D3564}" srcId="{09D2C83C-2E54-4210-9A50-921B56A0E050}" destId="{C1CDD2D2-980B-4F77-B729-4BE2A202B7B0}" srcOrd="6" destOrd="0" parTransId="{73654C41-14E4-4349-B634-7C7FBE16A83B}" sibTransId="{6D87B073-B903-4203-9961-ED98DFE56FBB}"/>
    <dgm:cxn modelId="{A1AC2EB2-700D-4368-84F0-1CEAFC7932CD}" type="presOf" srcId="{C5C1333E-3269-4998-A80C-817A6E3D4BB7}" destId="{77CBA008-9DB3-489E-AD22-B4466736ECB9}" srcOrd="0" destOrd="0" presId="urn:microsoft.com/office/officeart/2009/3/layout/StepUpProcess"/>
    <dgm:cxn modelId="{8EC039B7-3F6E-4155-A613-D4A720E7E166}" type="presOf" srcId="{8660151F-3B31-4DD1-87B5-3FA36CA1AE8F}" destId="{D1A0DD70-1181-4EE6-8B0A-5D1FB909B8ED}" srcOrd="0" destOrd="0" presId="urn:microsoft.com/office/officeart/2009/3/layout/StepUpProcess"/>
    <dgm:cxn modelId="{75BB9D36-4FEF-4C68-9288-30310C99B9F3}" type="presOf" srcId="{EDBE246D-33D9-416A-B1FA-CC164EF7AFC6}" destId="{11FD87CF-CD51-4F95-84A4-4CAEDBF3D8DB}" srcOrd="0" destOrd="0" presId="urn:microsoft.com/office/officeart/2009/3/layout/StepUpProcess"/>
    <dgm:cxn modelId="{10C898C7-2351-4B63-B1CD-EBFAEAD56E03}" srcId="{09D2C83C-2E54-4210-9A50-921B56A0E050}" destId="{67C7A07D-F980-4D85-8268-B9CC466FA3D5}" srcOrd="3" destOrd="0" parTransId="{A5A5A63C-AB8C-4C81-8BE7-691C03BE6A72}" sibTransId="{0CE1E26E-7213-4909-88C2-2948B7149E6E}"/>
    <dgm:cxn modelId="{98278EBB-FFF2-4B12-9214-1D69CE0263B8}" type="presOf" srcId="{67C7A07D-F980-4D85-8268-B9CC466FA3D5}" destId="{6DA78CAD-1748-4C5A-8DB8-3DC4B29671AF}" srcOrd="0" destOrd="0" presId="urn:microsoft.com/office/officeart/2009/3/layout/StepUpProcess"/>
    <dgm:cxn modelId="{7AAC77B2-3258-42B6-8125-DAD5631DFB39}" type="presOf" srcId="{C1CDD2D2-980B-4F77-B729-4BE2A202B7B0}" destId="{7873E0F5-A57D-439B-8B2E-A8D62BD98663}" srcOrd="0" destOrd="0" presId="urn:microsoft.com/office/officeart/2009/3/layout/StepUpProcess"/>
    <dgm:cxn modelId="{024AFA61-E067-4E3B-9A5D-32A1A236C413}" srcId="{09D2C83C-2E54-4210-9A50-921B56A0E050}" destId="{82E617C7-DB9D-44B1-999F-BE599B3A6075}" srcOrd="0" destOrd="0" parTransId="{EAFE3001-AAD4-410F-BE44-8543A1A5E4F2}" sibTransId="{83ABA66F-5141-4B69-BCC1-D9E415BDFEC4}"/>
    <dgm:cxn modelId="{CDC90454-1C38-4C29-9584-AC33BC71FF94}" type="presOf" srcId="{5F7D1AE1-F85B-42F9-B0FE-523DB2F721CD}" destId="{886FB4EB-C60B-4E8D-900B-D0193CB2CA0D}" srcOrd="0" destOrd="0" presId="urn:microsoft.com/office/officeart/2009/3/layout/StepUpProcess"/>
    <dgm:cxn modelId="{64B0F285-CC46-42B6-9B0E-E10585FFA937}" type="presOf" srcId="{09D2C83C-2E54-4210-9A50-921B56A0E050}" destId="{AD175270-B717-4503-9054-49EA424C5223}" srcOrd="0" destOrd="0" presId="urn:microsoft.com/office/officeart/2009/3/layout/StepUpProcess"/>
    <dgm:cxn modelId="{C6D0E0F5-AC71-4A41-8782-68D8A1BBEA5F}" srcId="{09D2C83C-2E54-4210-9A50-921B56A0E050}" destId="{EDBE246D-33D9-416A-B1FA-CC164EF7AFC6}" srcOrd="1" destOrd="0" parTransId="{D955AA00-4033-4F0C-B0FF-2493496F3DC5}" sibTransId="{C206301A-A91F-4143-8749-D9F5B68F44BA}"/>
    <dgm:cxn modelId="{0C598C1A-7280-47FA-8B75-E18E79EE859A}" type="presOf" srcId="{9A7E4762-CC19-4B24-9BA6-425C7CCCB886}" destId="{C3C35053-7120-485F-80A7-5F93F46D233E}" srcOrd="0" destOrd="0" presId="urn:microsoft.com/office/officeart/2009/3/layout/StepUpProcess"/>
    <dgm:cxn modelId="{879EE1FD-ACD5-4BB3-A55D-4943F307CAC4}" srcId="{09D2C83C-2E54-4210-9A50-921B56A0E050}" destId="{C5C1333E-3269-4998-A80C-817A6E3D4BB7}" srcOrd="2" destOrd="0" parTransId="{D035A90E-DF03-4594-8092-BCD608884B52}" sibTransId="{9C781C19-5D28-4865-A5A7-AD73F5A7ABC4}"/>
    <dgm:cxn modelId="{03D33FEE-F933-4A21-8AE7-00DE2260390E}" srcId="{09D2C83C-2E54-4210-9A50-921B56A0E050}" destId="{5F7D1AE1-F85B-42F9-B0FE-523DB2F721CD}" srcOrd="5" destOrd="0" parTransId="{249C7E04-F605-4713-9515-CBB7FD57972F}" sibTransId="{F74AFF95-BD66-4AC7-B12D-CCF432A89646}"/>
    <dgm:cxn modelId="{362A5F24-8B5E-4BB1-8925-F1797FCE8741}" srcId="{09D2C83C-2E54-4210-9A50-921B56A0E050}" destId="{9A7E4762-CC19-4B24-9BA6-425C7CCCB886}" srcOrd="7" destOrd="0" parTransId="{BFF552AF-EFC7-431C-8451-3F9E3DEA2B7D}" sibTransId="{F98BC905-A8C4-4414-91A5-2A454F696AB7}"/>
    <dgm:cxn modelId="{2BD4D469-7318-41BF-807B-A32D2A3669E7}" srcId="{09D2C83C-2E54-4210-9A50-921B56A0E050}" destId="{8660151F-3B31-4DD1-87B5-3FA36CA1AE8F}" srcOrd="4" destOrd="0" parTransId="{3FAD8B91-1EF2-4436-A269-C1AE0EECDF8D}" sibTransId="{D6B64C64-AF2D-4FAB-AB50-D56AA7F0B192}"/>
    <dgm:cxn modelId="{F4948F01-90B5-4215-8940-0216D4CFCB3A}" type="presParOf" srcId="{AD175270-B717-4503-9054-49EA424C5223}" destId="{DFD021D9-0BED-4B26-AB84-AFAC0E5CFBB2}" srcOrd="0" destOrd="0" presId="urn:microsoft.com/office/officeart/2009/3/layout/StepUpProcess"/>
    <dgm:cxn modelId="{CAC3FAC8-877B-40D4-9150-C288991C3CB1}" type="presParOf" srcId="{DFD021D9-0BED-4B26-AB84-AFAC0E5CFBB2}" destId="{A858ADA4-4796-4C30-91C7-45671554CD04}" srcOrd="0" destOrd="0" presId="urn:microsoft.com/office/officeart/2009/3/layout/StepUpProcess"/>
    <dgm:cxn modelId="{6CB60E27-9D1E-48EE-98EA-C09494BE02B1}" type="presParOf" srcId="{DFD021D9-0BED-4B26-AB84-AFAC0E5CFBB2}" destId="{1AA63B30-F69B-4C42-A3CF-756B4CED95E4}" srcOrd="1" destOrd="0" presId="urn:microsoft.com/office/officeart/2009/3/layout/StepUpProcess"/>
    <dgm:cxn modelId="{CCB694D1-CE12-423C-9B77-E9B06CA78759}" type="presParOf" srcId="{DFD021D9-0BED-4B26-AB84-AFAC0E5CFBB2}" destId="{325EC857-389B-4798-84AC-DD8C9E7DF494}" srcOrd="2" destOrd="0" presId="urn:microsoft.com/office/officeart/2009/3/layout/StepUpProcess"/>
    <dgm:cxn modelId="{6BAD9155-18B7-483B-863A-D5694D91A072}" type="presParOf" srcId="{AD175270-B717-4503-9054-49EA424C5223}" destId="{238B95AB-6B7C-4F5F-883C-3E8E1DC1D074}" srcOrd="1" destOrd="0" presId="urn:microsoft.com/office/officeart/2009/3/layout/StepUpProcess"/>
    <dgm:cxn modelId="{D65EE15C-D041-4E04-B7B8-82BA59337B94}" type="presParOf" srcId="{238B95AB-6B7C-4F5F-883C-3E8E1DC1D074}" destId="{EB98F053-7329-474F-B51F-5C9BE8A870DE}" srcOrd="0" destOrd="0" presId="urn:microsoft.com/office/officeart/2009/3/layout/StepUpProcess"/>
    <dgm:cxn modelId="{E08D2159-B9C4-4658-8FFD-5254903AD499}" type="presParOf" srcId="{AD175270-B717-4503-9054-49EA424C5223}" destId="{8C701157-16D1-4812-848A-C83CDE7FF177}" srcOrd="2" destOrd="0" presId="urn:microsoft.com/office/officeart/2009/3/layout/StepUpProcess"/>
    <dgm:cxn modelId="{E38776FB-292B-4381-BFA6-97493FD10955}" type="presParOf" srcId="{8C701157-16D1-4812-848A-C83CDE7FF177}" destId="{D768F176-0776-4F20-A163-66C4FB8DE374}" srcOrd="0" destOrd="0" presId="urn:microsoft.com/office/officeart/2009/3/layout/StepUpProcess"/>
    <dgm:cxn modelId="{32D54161-68D0-4EBC-889A-08CD4D9FF69F}" type="presParOf" srcId="{8C701157-16D1-4812-848A-C83CDE7FF177}" destId="{11FD87CF-CD51-4F95-84A4-4CAEDBF3D8DB}" srcOrd="1" destOrd="0" presId="urn:microsoft.com/office/officeart/2009/3/layout/StepUpProcess"/>
    <dgm:cxn modelId="{7E5FD11C-9848-4494-8E2B-7CD3835E6911}" type="presParOf" srcId="{8C701157-16D1-4812-848A-C83CDE7FF177}" destId="{0148D386-B0EB-4433-94B1-8DBAA9F52082}" srcOrd="2" destOrd="0" presId="urn:microsoft.com/office/officeart/2009/3/layout/StepUpProcess"/>
    <dgm:cxn modelId="{B2EDB7C1-6514-4838-9928-2FBA68B19AB8}" type="presParOf" srcId="{AD175270-B717-4503-9054-49EA424C5223}" destId="{5CB8C1F0-2FDB-4B5C-8BD6-62D48636E7F2}" srcOrd="3" destOrd="0" presId="urn:microsoft.com/office/officeart/2009/3/layout/StepUpProcess"/>
    <dgm:cxn modelId="{157FC0AC-E701-46F4-B72D-EBFB6399716C}" type="presParOf" srcId="{5CB8C1F0-2FDB-4B5C-8BD6-62D48636E7F2}" destId="{917DB947-596C-495D-A570-3609094B82DB}" srcOrd="0" destOrd="0" presId="urn:microsoft.com/office/officeart/2009/3/layout/StepUpProcess"/>
    <dgm:cxn modelId="{19B50EA0-D963-47F9-8D35-7DD18D5F786D}" type="presParOf" srcId="{AD175270-B717-4503-9054-49EA424C5223}" destId="{35632FC6-CE38-48AB-BDF7-30AF047027C7}" srcOrd="4" destOrd="0" presId="urn:microsoft.com/office/officeart/2009/3/layout/StepUpProcess"/>
    <dgm:cxn modelId="{7CAA3D92-C8BF-49FF-9580-1F2A8510966C}" type="presParOf" srcId="{35632FC6-CE38-48AB-BDF7-30AF047027C7}" destId="{38D0E1C5-4471-4D1E-982E-D967A7C3CA61}" srcOrd="0" destOrd="0" presId="urn:microsoft.com/office/officeart/2009/3/layout/StepUpProcess"/>
    <dgm:cxn modelId="{20D1A46D-F8B0-4B1B-8B68-38398BB47EC4}" type="presParOf" srcId="{35632FC6-CE38-48AB-BDF7-30AF047027C7}" destId="{77CBA008-9DB3-489E-AD22-B4466736ECB9}" srcOrd="1" destOrd="0" presId="urn:microsoft.com/office/officeart/2009/3/layout/StepUpProcess"/>
    <dgm:cxn modelId="{AC158C96-7794-49DE-A487-D4CD86CF423F}" type="presParOf" srcId="{35632FC6-CE38-48AB-BDF7-30AF047027C7}" destId="{5DBE93F9-F172-46BA-909C-F181F49A8D82}" srcOrd="2" destOrd="0" presId="urn:microsoft.com/office/officeart/2009/3/layout/StepUpProcess"/>
    <dgm:cxn modelId="{EE2ABE26-9EC4-476F-973C-9D66381676D1}" type="presParOf" srcId="{AD175270-B717-4503-9054-49EA424C5223}" destId="{2A4F4415-C825-474E-8BF8-5D4F240DEBD6}" srcOrd="5" destOrd="0" presId="urn:microsoft.com/office/officeart/2009/3/layout/StepUpProcess"/>
    <dgm:cxn modelId="{858AE101-AE8D-49FC-A457-D5E691120789}" type="presParOf" srcId="{2A4F4415-C825-474E-8BF8-5D4F240DEBD6}" destId="{A3F57039-3726-4438-AEB4-65A41EB102AD}" srcOrd="0" destOrd="0" presId="urn:microsoft.com/office/officeart/2009/3/layout/StepUpProcess"/>
    <dgm:cxn modelId="{1826FE2C-E93D-43AC-8E3F-4D0C56BF7F5E}" type="presParOf" srcId="{AD175270-B717-4503-9054-49EA424C5223}" destId="{1AD827EF-18DE-4044-9AB9-AAA8F6F6D91E}" srcOrd="6" destOrd="0" presId="urn:microsoft.com/office/officeart/2009/3/layout/StepUpProcess"/>
    <dgm:cxn modelId="{99A91F4E-EA5B-4DC1-B23F-0B9FB1D00092}" type="presParOf" srcId="{1AD827EF-18DE-4044-9AB9-AAA8F6F6D91E}" destId="{5122E220-62D7-44D4-BB93-5A5529C6B885}" srcOrd="0" destOrd="0" presId="urn:microsoft.com/office/officeart/2009/3/layout/StepUpProcess"/>
    <dgm:cxn modelId="{1BD6CF68-C862-47E4-B00D-F36977E8C2E9}" type="presParOf" srcId="{1AD827EF-18DE-4044-9AB9-AAA8F6F6D91E}" destId="{6DA78CAD-1748-4C5A-8DB8-3DC4B29671AF}" srcOrd="1" destOrd="0" presId="urn:microsoft.com/office/officeart/2009/3/layout/StepUpProcess"/>
    <dgm:cxn modelId="{21F867EA-D3D6-4DA6-A631-E62E26731B2E}" type="presParOf" srcId="{1AD827EF-18DE-4044-9AB9-AAA8F6F6D91E}" destId="{32D55E72-6EB5-407F-8C6A-92763CD74B1F}" srcOrd="2" destOrd="0" presId="urn:microsoft.com/office/officeart/2009/3/layout/StepUpProcess"/>
    <dgm:cxn modelId="{D34F4BE7-089F-4EE6-A849-26CF5B8F0F6F}" type="presParOf" srcId="{AD175270-B717-4503-9054-49EA424C5223}" destId="{33D58856-59B7-4273-838D-D6ACFE2D5A25}" srcOrd="7" destOrd="0" presId="urn:microsoft.com/office/officeart/2009/3/layout/StepUpProcess"/>
    <dgm:cxn modelId="{32F60DC1-A829-4D5E-86BC-8BAA310AAF03}" type="presParOf" srcId="{33D58856-59B7-4273-838D-D6ACFE2D5A25}" destId="{E5A4957D-4FCF-44FE-B577-BCB58E12F195}" srcOrd="0" destOrd="0" presId="urn:microsoft.com/office/officeart/2009/3/layout/StepUpProcess"/>
    <dgm:cxn modelId="{58E6B7E1-92E5-43EF-AC41-99CDC3E19AEA}" type="presParOf" srcId="{AD175270-B717-4503-9054-49EA424C5223}" destId="{391A819F-20C4-4DBB-BE81-76939E1D6C11}" srcOrd="8" destOrd="0" presId="urn:microsoft.com/office/officeart/2009/3/layout/StepUpProcess"/>
    <dgm:cxn modelId="{BB725B59-F1FE-4EB3-9E9E-558A86251C5C}" type="presParOf" srcId="{391A819F-20C4-4DBB-BE81-76939E1D6C11}" destId="{9932389E-A0A8-4011-AB31-134E0A9F0F4C}" srcOrd="0" destOrd="0" presId="urn:microsoft.com/office/officeart/2009/3/layout/StepUpProcess"/>
    <dgm:cxn modelId="{8357DC00-B625-43C0-B8F8-CB233B1061E1}" type="presParOf" srcId="{391A819F-20C4-4DBB-BE81-76939E1D6C11}" destId="{D1A0DD70-1181-4EE6-8B0A-5D1FB909B8ED}" srcOrd="1" destOrd="0" presId="urn:microsoft.com/office/officeart/2009/3/layout/StepUpProcess"/>
    <dgm:cxn modelId="{67672BEA-B74D-401E-8697-91923B692A99}" type="presParOf" srcId="{391A819F-20C4-4DBB-BE81-76939E1D6C11}" destId="{38B85A37-F8DD-455C-8112-A66FE6A4AF0B}" srcOrd="2" destOrd="0" presId="urn:microsoft.com/office/officeart/2009/3/layout/StepUpProcess"/>
    <dgm:cxn modelId="{2F9C59D2-C645-48D6-8A08-A4A466E79DAD}" type="presParOf" srcId="{AD175270-B717-4503-9054-49EA424C5223}" destId="{0B907CDA-779E-49C8-A96F-E295471DF942}" srcOrd="9" destOrd="0" presId="urn:microsoft.com/office/officeart/2009/3/layout/StepUpProcess"/>
    <dgm:cxn modelId="{AC294E31-0F93-4FC5-9D38-4F27F3B35C53}" type="presParOf" srcId="{0B907CDA-779E-49C8-A96F-E295471DF942}" destId="{81FF2B32-2826-4435-8312-B83B8FCCEF69}" srcOrd="0" destOrd="0" presId="urn:microsoft.com/office/officeart/2009/3/layout/StepUpProcess"/>
    <dgm:cxn modelId="{C04CE5B2-F461-4D09-BE7D-322E8C53AB6F}" type="presParOf" srcId="{AD175270-B717-4503-9054-49EA424C5223}" destId="{00E2226E-35E7-4AA0-A720-B2E49FB28695}" srcOrd="10" destOrd="0" presId="urn:microsoft.com/office/officeart/2009/3/layout/StepUpProcess"/>
    <dgm:cxn modelId="{359F1704-BBA2-4D62-B428-B28DACE6EB29}" type="presParOf" srcId="{00E2226E-35E7-4AA0-A720-B2E49FB28695}" destId="{CC8C4BE3-E5E4-472A-8CB0-CFC37C52DA7C}" srcOrd="0" destOrd="0" presId="urn:microsoft.com/office/officeart/2009/3/layout/StepUpProcess"/>
    <dgm:cxn modelId="{C66F84C9-1629-4085-BD6A-EF9281C261C0}" type="presParOf" srcId="{00E2226E-35E7-4AA0-A720-B2E49FB28695}" destId="{886FB4EB-C60B-4E8D-900B-D0193CB2CA0D}" srcOrd="1" destOrd="0" presId="urn:microsoft.com/office/officeart/2009/3/layout/StepUpProcess"/>
    <dgm:cxn modelId="{C5C40B00-059F-4B9C-97C6-FC8CB72D5AC1}" type="presParOf" srcId="{00E2226E-35E7-4AA0-A720-B2E49FB28695}" destId="{FAA05D4B-8DE2-477C-A441-C7C6D4422EA7}" srcOrd="2" destOrd="0" presId="urn:microsoft.com/office/officeart/2009/3/layout/StepUpProcess"/>
    <dgm:cxn modelId="{35026A04-4839-4F67-BBF9-3EAB9AC0109E}" type="presParOf" srcId="{AD175270-B717-4503-9054-49EA424C5223}" destId="{D2C94007-CE8E-4862-8DB1-27086D66BEAB}" srcOrd="11" destOrd="0" presId="urn:microsoft.com/office/officeart/2009/3/layout/StepUpProcess"/>
    <dgm:cxn modelId="{521D39A2-CCAA-42E0-A57F-A113E0C36B52}" type="presParOf" srcId="{D2C94007-CE8E-4862-8DB1-27086D66BEAB}" destId="{AA40F4A3-0CB0-4DEF-8327-74BB6F14A405}" srcOrd="0" destOrd="0" presId="urn:microsoft.com/office/officeart/2009/3/layout/StepUpProcess"/>
    <dgm:cxn modelId="{DABF2431-92CF-4254-A93A-9B0F21FF35C1}" type="presParOf" srcId="{AD175270-B717-4503-9054-49EA424C5223}" destId="{4187150E-B394-4A06-AFFA-813F34C7BC6C}" srcOrd="12" destOrd="0" presId="urn:microsoft.com/office/officeart/2009/3/layout/StepUpProcess"/>
    <dgm:cxn modelId="{63761566-035B-4ADA-94A4-6F5CF59080FD}" type="presParOf" srcId="{4187150E-B394-4A06-AFFA-813F34C7BC6C}" destId="{68A0F8FF-2094-45F6-860A-C6394DFE92D3}" srcOrd="0" destOrd="0" presId="urn:microsoft.com/office/officeart/2009/3/layout/StepUpProcess"/>
    <dgm:cxn modelId="{316D90A4-C6B4-4FBA-9CCE-C7E9CD6DEAD9}" type="presParOf" srcId="{4187150E-B394-4A06-AFFA-813F34C7BC6C}" destId="{7873E0F5-A57D-439B-8B2E-A8D62BD98663}" srcOrd="1" destOrd="0" presId="urn:microsoft.com/office/officeart/2009/3/layout/StepUpProcess"/>
    <dgm:cxn modelId="{F32E3C52-FD97-46FB-A1B9-8974EA8F1DCC}" type="presParOf" srcId="{4187150E-B394-4A06-AFFA-813F34C7BC6C}" destId="{91E2593E-AB15-4B1A-9441-95737E60AB9A}" srcOrd="2" destOrd="0" presId="urn:microsoft.com/office/officeart/2009/3/layout/StepUpProcess"/>
    <dgm:cxn modelId="{FC5FBA29-A088-4D07-B3F7-38F0AB28A253}" type="presParOf" srcId="{AD175270-B717-4503-9054-49EA424C5223}" destId="{6D4317A0-116A-4BD9-AFE5-D7E91870897B}" srcOrd="13" destOrd="0" presId="urn:microsoft.com/office/officeart/2009/3/layout/StepUpProcess"/>
    <dgm:cxn modelId="{055234F3-A1C7-42C4-9964-A39175578806}" type="presParOf" srcId="{6D4317A0-116A-4BD9-AFE5-D7E91870897B}" destId="{89F6A6A9-7DC2-434F-9E2B-70063C333CE6}" srcOrd="0" destOrd="0" presId="urn:microsoft.com/office/officeart/2009/3/layout/StepUpProcess"/>
    <dgm:cxn modelId="{991E84DB-0513-40D5-BF2B-9680A606917E}" type="presParOf" srcId="{AD175270-B717-4503-9054-49EA424C5223}" destId="{582A8492-1FF9-466E-8A4A-1209CFB14A5C}" srcOrd="14" destOrd="0" presId="urn:microsoft.com/office/officeart/2009/3/layout/StepUpProcess"/>
    <dgm:cxn modelId="{05AF8F34-79A8-4013-A25E-6A145590FCCD}" type="presParOf" srcId="{582A8492-1FF9-466E-8A4A-1209CFB14A5C}" destId="{9889FAC7-F118-47A1-A00A-69E4CFA59935}" srcOrd="0" destOrd="0" presId="urn:microsoft.com/office/officeart/2009/3/layout/StepUpProcess"/>
    <dgm:cxn modelId="{3D96C902-10AD-42CD-8899-F2C0DCA3AB88}" type="presParOf" srcId="{582A8492-1FF9-466E-8A4A-1209CFB14A5C}" destId="{C3C35053-7120-485F-80A7-5F93F46D23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C9A751-7929-4FB4-833F-F41284465268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9DD466-D478-402A-B96F-29C4BA5908D6}">
      <dgm:prSet/>
      <dgm:spPr/>
      <dgm:t>
        <a:bodyPr/>
        <a:lstStyle/>
        <a:p>
          <a:r>
            <a:rPr lang="ru-RU"/>
            <a:t>Зарегистрироваться на веб-портале Агентства финансового мониторинга</a:t>
          </a:r>
          <a:endParaRPr lang="en-US"/>
        </a:p>
      </dgm:t>
    </dgm:pt>
    <dgm:pt modelId="{5F697E45-9833-4F5F-A6A6-B02A54E0A009}" type="parTrans" cxnId="{16797C07-D911-4D78-9432-BFCCC22C64E0}">
      <dgm:prSet/>
      <dgm:spPr/>
      <dgm:t>
        <a:bodyPr/>
        <a:lstStyle/>
        <a:p>
          <a:endParaRPr lang="en-US"/>
        </a:p>
      </dgm:t>
    </dgm:pt>
    <dgm:pt modelId="{858DD3A9-5152-43E2-BB1B-43B34A21F4A8}" type="sibTrans" cxnId="{16797C07-D911-4D78-9432-BFCCC22C64E0}">
      <dgm:prSet/>
      <dgm:spPr/>
      <dgm:t>
        <a:bodyPr/>
        <a:lstStyle/>
        <a:p>
          <a:endParaRPr lang="en-US"/>
        </a:p>
      </dgm:t>
    </dgm:pt>
    <dgm:pt modelId="{0672D932-908C-4189-A27C-91DD47EA39E1}">
      <dgm:prSet/>
      <dgm:spPr/>
      <dgm:t>
        <a:bodyPr/>
        <a:lstStyle/>
        <a:p>
          <a:r>
            <a:rPr lang="ru-RU"/>
            <a:t>Разработать Правила внутреннего контроля и выложить их на портале</a:t>
          </a:r>
          <a:endParaRPr lang="en-US"/>
        </a:p>
      </dgm:t>
    </dgm:pt>
    <dgm:pt modelId="{AA4CAC5B-4C94-4A44-B989-D7E9F480BE6E}" type="parTrans" cxnId="{C4277C08-310B-4816-86F0-C66EF260DA62}">
      <dgm:prSet/>
      <dgm:spPr/>
      <dgm:t>
        <a:bodyPr/>
        <a:lstStyle/>
        <a:p>
          <a:endParaRPr lang="en-US"/>
        </a:p>
      </dgm:t>
    </dgm:pt>
    <dgm:pt modelId="{A7AA2C55-2357-40DB-B4B4-44414AAEC59E}" type="sibTrans" cxnId="{C4277C08-310B-4816-86F0-C66EF260DA62}">
      <dgm:prSet/>
      <dgm:spPr/>
      <dgm:t>
        <a:bodyPr/>
        <a:lstStyle/>
        <a:p>
          <a:endParaRPr lang="en-US"/>
        </a:p>
      </dgm:t>
    </dgm:pt>
    <dgm:pt modelId="{225361D0-08CA-4B93-BB2B-4C3FBE62DE5A}">
      <dgm:prSet/>
      <dgm:spPr/>
      <dgm:t>
        <a:bodyPr/>
        <a:lstStyle/>
        <a:p>
          <a:r>
            <a:rPr lang="ru-RU"/>
            <a:t>Сдать тест на квалификацию </a:t>
          </a:r>
          <a:endParaRPr lang="en-US"/>
        </a:p>
      </dgm:t>
    </dgm:pt>
    <dgm:pt modelId="{75EDA981-A2E6-47E9-B81A-CB11631E6E05}" type="parTrans" cxnId="{C6D47FC7-237B-449C-905D-30418E4BE3AA}">
      <dgm:prSet/>
      <dgm:spPr/>
      <dgm:t>
        <a:bodyPr/>
        <a:lstStyle/>
        <a:p>
          <a:endParaRPr lang="en-US"/>
        </a:p>
      </dgm:t>
    </dgm:pt>
    <dgm:pt modelId="{1EA2343C-6CC8-4B3D-8AF0-B263940DFA3F}" type="sibTrans" cxnId="{C6D47FC7-237B-449C-905D-30418E4BE3AA}">
      <dgm:prSet/>
      <dgm:spPr/>
      <dgm:t>
        <a:bodyPr/>
        <a:lstStyle/>
        <a:p>
          <a:endParaRPr lang="en-US"/>
        </a:p>
      </dgm:t>
    </dgm:pt>
    <dgm:pt modelId="{3A813D72-04A4-4BE8-97CE-A7EA5AED378F}">
      <dgm:prSet/>
      <dgm:spPr/>
      <dgm:t>
        <a:bodyPr/>
        <a:lstStyle/>
        <a:p>
          <a:r>
            <a:rPr lang="ru-RU" dirty="0"/>
            <a:t>Отслеживать Перечень организаций и лиц, связанных с финансированием терроризма</a:t>
          </a:r>
          <a:endParaRPr lang="en-US" dirty="0"/>
        </a:p>
      </dgm:t>
    </dgm:pt>
    <dgm:pt modelId="{4BB4E4D3-AD9E-4673-AA39-DF3E9D00B2AF}" type="parTrans" cxnId="{AB4F1797-1B49-44C5-950C-D2D3DD6C8B18}">
      <dgm:prSet/>
      <dgm:spPr/>
      <dgm:t>
        <a:bodyPr/>
        <a:lstStyle/>
        <a:p>
          <a:endParaRPr lang="en-US"/>
        </a:p>
      </dgm:t>
    </dgm:pt>
    <dgm:pt modelId="{ABE5D380-0A7B-47E8-A25A-DD716244A3C9}" type="sibTrans" cxnId="{AB4F1797-1B49-44C5-950C-D2D3DD6C8B18}">
      <dgm:prSet/>
      <dgm:spPr/>
      <dgm:t>
        <a:bodyPr/>
        <a:lstStyle/>
        <a:p>
          <a:endParaRPr lang="en-US"/>
        </a:p>
      </dgm:t>
    </dgm:pt>
    <dgm:pt modelId="{26BC7D1D-BED3-4E08-ADA7-22F5F9C8E242}">
      <dgm:prSet/>
      <dgm:spPr/>
      <dgm:t>
        <a:bodyPr/>
        <a:lstStyle/>
        <a:p>
          <a:r>
            <a:rPr lang="ru-RU" dirty="0"/>
            <a:t>Замораживать операции</a:t>
          </a:r>
          <a:endParaRPr lang="en-US" dirty="0"/>
        </a:p>
      </dgm:t>
    </dgm:pt>
    <dgm:pt modelId="{CE0A16BD-0ED8-4913-A86C-89DC678D1F61}" type="parTrans" cxnId="{CDB5960C-78C4-4740-9376-C7563A47568A}">
      <dgm:prSet/>
      <dgm:spPr/>
      <dgm:t>
        <a:bodyPr/>
        <a:lstStyle/>
        <a:p>
          <a:endParaRPr lang="en-US"/>
        </a:p>
      </dgm:t>
    </dgm:pt>
    <dgm:pt modelId="{BCA5738D-6242-40D9-B1BC-3B9024552B43}" type="sibTrans" cxnId="{CDB5960C-78C4-4740-9376-C7563A47568A}">
      <dgm:prSet/>
      <dgm:spPr/>
      <dgm:t>
        <a:bodyPr/>
        <a:lstStyle/>
        <a:p>
          <a:endParaRPr lang="en-US"/>
        </a:p>
      </dgm:t>
    </dgm:pt>
    <dgm:pt modelId="{B743A8D1-860F-41FC-8DB5-DF35A1191A87}">
      <dgm:prSet/>
      <dgm:spPr/>
      <dgm:t>
        <a:bodyPr/>
        <a:lstStyle/>
        <a:p>
          <a:r>
            <a:rPr lang="ru-RU"/>
            <a:t>Сообщить в Агентство по финансовому мониторингу посредством веб-портала Агентства</a:t>
          </a:r>
          <a:endParaRPr lang="en-US"/>
        </a:p>
      </dgm:t>
    </dgm:pt>
    <dgm:pt modelId="{6FD62470-EB92-4ED9-9E29-69E66F8F813C}" type="parTrans" cxnId="{77EB175F-978B-434C-BC1B-D9B5332AC37B}">
      <dgm:prSet/>
      <dgm:spPr/>
      <dgm:t>
        <a:bodyPr/>
        <a:lstStyle/>
        <a:p>
          <a:endParaRPr lang="en-US"/>
        </a:p>
      </dgm:t>
    </dgm:pt>
    <dgm:pt modelId="{D36505B1-EAD6-4165-AFEA-693CFBB596A3}" type="sibTrans" cxnId="{77EB175F-978B-434C-BC1B-D9B5332AC37B}">
      <dgm:prSet/>
      <dgm:spPr/>
      <dgm:t>
        <a:bodyPr/>
        <a:lstStyle/>
        <a:p>
          <a:endParaRPr lang="en-US"/>
        </a:p>
      </dgm:t>
    </dgm:pt>
    <dgm:pt modelId="{7FF7ECB8-8AFC-4C31-B0AD-821E7BBB74E0}" type="pres">
      <dgm:prSet presAssocID="{8DC9A751-7929-4FB4-833F-F412844652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5B753-6821-4914-B26E-E9DDDEFF9D8B}" type="pres">
      <dgm:prSet presAssocID="{AC9DD466-D478-402A-B96F-29C4BA5908D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E7FDE-D0C6-416B-8A73-B28036DCCC60}" type="pres">
      <dgm:prSet presAssocID="{858DD3A9-5152-43E2-BB1B-43B34A21F4A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0EEF8EF-4215-422E-92BE-01E2D288C7F5}" type="pres">
      <dgm:prSet presAssocID="{858DD3A9-5152-43E2-BB1B-43B34A21F4A8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032FCFB9-01D5-4735-A5DF-71A5E03F9B76}" type="pres">
      <dgm:prSet presAssocID="{0672D932-908C-4189-A27C-91DD47EA39E1}" presName="node" presStyleLbl="node1" presStyleIdx="1" presStyleCnt="6" custLinFactNeighborX="-944" custLinFactNeighborY="-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F61DE-83D9-49A7-8854-CEA87BB41972}" type="pres">
      <dgm:prSet presAssocID="{A7AA2C55-2357-40DB-B4B4-44414AAEC59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DCEA4DE-4743-4C92-87B6-69A59CF83D3A}" type="pres">
      <dgm:prSet presAssocID="{A7AA2C55-2357-40DB-B4B4-44414AAEC59E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AE0260E1-2506-4833-BCA0-255FBAAC51DE}" type="pres">
      <dgm:prSet presAssocID="{225361D0-08CA-4B93-BB2B-4C3FBE62DE5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51550-D32B-4241-818C-145236336319}" type="pres">
      <dgm:prSet presAssocID="{1EA2343C-6CC8-4B3D-8AF0-B263940DFA3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C42BDEE-452D-455C-B95E-795E2CF3B3B6}" type="pres">
      <dgm:prSet presAssocID="{1EA2343C-6CC8-4B3D-8AF0-B263940DFA3F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55C7F7EA-C4DC-4412-9AF5-8F26B2BE46A3}" type="pres">
      <dgm:prSet presAssocID="{3A813D72-04A4-4BE8-97CE-A7EA5AED378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96159-632A-4EA4-9CB8-2C4D160C675C}" type="pres">
      <dgm:prSet presAssocID="{ABE5D380-0A7B-47E8-A25A-DD716244A3C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4E20E95-1682-4892-B3BA-35A78366B545}" type="pres">
      <dgm:prSet presAssocID="{ABE5D380-0A7B-47E8-A25A-DD716244A3C9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2818571D-365F-4EDF-97E6-533A348C5143}" type="pres">
      <dgm:prSet presAssocID="{26BC7D1D-BED3-4E08-ADA7-22F5F9C8E2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416E-2A44-4E40-8263-47F271AA656C}" type="pres">
      <dgm:prSet presAssocID="{BCA5738D-6242-40D9-B1BC-3B9024552B43}" presName="sibTrans" presStyleLbl="sibTrans1D1" presStyleIdx="4" presStyleCnt="5"/>
      <dgm:spPr/>
      <dgm:t>
        <a:bodyPr/>
        <a:lstStyle/>
        <a:p>
          <a:endParaRPr lang="ru-RU"/>
        </a:p>
      </dgm:t>
    </dgm:pt>
    <dgm:pt modelId="{8C2B0D5C-8376-4C17-B5BF-0034C12F94D8}" type="pres">
      <dgm:prSet presAssocID="{BCA5738D-6242-40D9-B1BC-3B9024552B43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0ACFCE25-DC6B-49E6-A1E8-A8F73125C123}" type="pres">
      <dgm:prSet presAssocID="{B743A8D1-860F-41FC-8DB5-DF35A1191A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B5960C-78C4-4740-9376-C7563A47568A}" srcId="{8DC9A751-7929-4FB4-833F-F41284465268}" destId="{26BC7D1D-BED3-4E08-ADA7-22F5F9C8E242}" srcOrd="4" destOrd="0" parTransId="{CE0A16BD-0ED8-4913-A86C-89DC678D1F61}" sibTransId="{BCA5738D-6242-40D9-B1BC-3B9024552B43}"/>
    <dgm:cxn modelId="{42D2D456-68B6-434F-9F25-A7033BE26B22}" type="presOf" srcId="{26BC7D1D-BED3-4E08-ADA7-22F5F9C8E242}" destId="{2818571D-365F-4EDF-97E6-533A348C5143}" srcOrd="0" destOrd="0" presId="urn:microsoft.com/office/officeart/2016/7/layout/RepeatingBendingProcessNew"/>
    <dgm:cxn modelId="{45911EC0-5A8F-44E6-8934-831EF5F7EF48}" type="presOf" srcId="{3A813D72-04A4-4BE8-97CE-A7EA5AED378F}" destId="{55C7F7EA-C4DC-4412-9AF5-8F26B2BE46A3}" srcOrd="0" destOrd="0" presId="urn:microsoft.com/office/officeart/2016/7/layout/RepeatingBendingProcessNew"/>
    <dgm:cxn modelId="{E3E7F4EC-649C-42C9-B8B8-912DA8135D0E}" type="presOf" srcId="{ABE5D380-0A7B-47E8-A25A-DD716244A3C9}" destId="{74E20E95-1682-4892-B3BA-35A78366B545}" srcOrd="1" destOrd="0" presId="urn:microsoft.com/office/officeart/2016/7/layout/RepeatingBendingProcessNew"/>
    <dgm:cxn modelId="{AB4F1797-1B49-44C5-950C-D2D3DD6C8B18}" srcId="{8DC9A751-7929-4FB4-833F-F41284465268}" destId="{3A813D72-04A4-4BE8-97CE-A7EA5AED378F}" srcOrd="3" destOrd="0" parTransId="{4BB4E4D3-AD9E-4673-AA39-DF3E9D00B2AF}" sibTransId="{ABE5D380-0A7B-47E8-A25A-DD716244A3C9}"/>
    <dgm:cxn modelId="{ABFA978D-D70E-4594-8689-F3B4A1F702EE}" type="presOf" srcId="{AC9DD466-D478-402A-B96F-29C4BA5908D6}" destId="{6985B753-6821-4914-B26E-E9DDDEFF9D8B}" srcOrd="0" destOrd="0" presId="urn:microsoft.com/office/officeart/2016/7/layout/RepeatingBendingProcessNew"/>
    <dgm:cxn modelId="{7DFCA9AE-B232-4E19-ACFE-4ECB45B120FC}" type="presOf" srcId="{B743A8D1-860F-41FC-8DB5-DF35A1191A87}" destId="{0ACFCE25-DC6B-49E6-A1E8-A8F73125C123}" srcOrd="0" destOrd="0" presId="urn:microsoft.com/office/officeart/2016/7/layout/RepeatingBendingProcessNew"/>
    <dgm:cxn modelId="{BF57139C-2429-46EC-9B12-B4866180F7D9}" type="presOf" srcId="{1EA2343C-6CC8-4B3D-8AF0-B263940DFA3F}" destId="{3F051550-D32B-4241-818C-145236336319}" srcOrd="0" destOrd="0" presId="urn:microsoft.com/office/officeart/2016/7/layout/RepeatingBendingProcessNew"/>
    <dgm:cxn modelId="{29E20F61-9987-4EA9-BA40-010142DBC948}" type="presOf" srcId="{0672D932-908C-4189-A27C-91DD47EA39E1}" destId="{032FCFB9-01D5-4735-A5DF-71A5E03F9B76}" srcOrd="0" destOrd="0" presId="urn:microsoft.com/office/officeart/2016/7/layout/RepeatingBendingProcessNew"/>
    <dgm:cxn modelId="{792086BD-0AAF-46F1-AC42-0E0A92519745}" type="presOf" srcId="{BCA5738D-6242-40D9-B1BC-3B9024552B43}" destId="{3742416E-2A44-4E40-8263-47F271AA656C}" srcOrd="0" destOrd="0" presId="urn:microsoft.com/office/officeart/2016/7/layout/RepeatingBendingProcessNew"/>
    <dgm:cxn modelId="{C4277C08-310B-4816-86F0-C66EF260DA62}" srcId="{8DC9A751-7929-4FB4-833F-F41284465268}" destId="{0672D932-908C-4189-A27C-91DD47EA39E1}" srcOrd="1" destOrd="0" parTransId="{AA4CAC5B-4C94-4A44-B989-D7E9F480BE6E}" sibTransId="{A7AA2C55-2357-40DB-B4B4-44414AAEC59E}"/>
    <dgm:cxn modelId="{E41FA8DF-333E-4478-81E6-91449BC75ABD}" type="presOf" srcId="{8DC9A751-7929-4FB4-833F-F41284465268}" destId="{7FF7ECB8-8AFC-4C31-B0AD-821E7BBB74E0}" srcOrd="0" destOrd="0" presId="urn:microsoft.com/office/officeart/2016/7/layout/RepeatingBendingProcessNew"/>
    <dgm:cxn modelId="{77EB175F-978B-434C-BC1B-D9B5332AC37B}" srcId="{8DC9A751-7929-4FB4-833F-F41284465268}" destId="{B743A8D1-860F-41FC-8DB5-DF35A1191A87}" srcOrd="5" destOrd="0" parTransId="{6FD62470-EB92-4ED9-9E29-69E66F8F813C}" sibTransId="{D36505B1-EAD6-4165-AFEA-693CFBB596A3}"/>
    <dgm:cxn modelId="{4CD534AA-07BA-4221-8165-BB9E27349207}" type="presOf" srcId="{1EA2343C-6CC8-4B3D-8AF0-B263940DFA3F}" destId="{CC42BDEE-452D-455C-B95E-795E2CF3B3B6}" srcOrd="1" destOrd="0" presId="urn:microsoft.com/office/officeart/2016/7/layout/RepeatingBendingProcessNew"/>
    <dgm:cxn modelId="{6233B7E6-F0CC-4065-B73F-4E04C0BB01D9}" type="presOf" srcId="{A7AA2C55-2357-40DB-B4B4-44414AAEC59E}" destId="{503F61DE-83D9-49A7-8854-CEA87BB41972}" srcOrd="0" destOrd="0" presId="urn:microsoft.com/office/officeart/2016/7/layout/RepeatingBendingProcessNew"/>
    <dgm:cxn modelId="{3E81E7CA-EBD1-4B53-84E7-1662D73BB44E}" type="presOf" srcId="{858DD3A9-5152-43E2-BB1B-43B34A21F4A8}" destId="{02FE7FDE-D0C6-416B-8A73-B28036DCCC60}" srcOrd="0" destOrd="0" presId="urn:microsoft.com/office/officeart/2016/7/layout/RepeatingBendingProcessNew"/>
    <dgm:cxn modelId="{0F754379-3858-47FD-9285-1841342D0C04}" type="presOf" srcId="{BCA5738D-6242-40D9-B1BC-3B9024552B43}" destId="{8C2B0D5C-8376-4C17-B5BF-0034C12F94D8}" srcOrd="1" destOrd="0" presId="urn:microsoft.com/office/officeart/2016/7/layout/RepeatingBendingProcessNew"/>
    <dgm:cxn modelId="{A951912F-E6AB-4E96-BE38-A5CB1431FBCA}" type="presOf" srcId="{225361D0-08CA-4B93-BB2B-4C3FBE62DE5A}" destId="{AE0260E1-2506-4833-BCA0-255FBAAC51DE}" srcOrd="0" destOrd="0" presId="urn:microsoft.com/office/officeart/2016/7/layout/RepeatingBendingProcessNew"/>
    <dgm:cxn modelId="{3D51DE9E-E733-4F46-A737-BB7E74048DC2}" type="presOf" srcId="{858DD3A9-5152-43E2-BB1B-43B34A21F4A8}" destId="{A0EEF8EF-4215-422E-92BE-01E2D288C7F5}" srcOrd="1" destOrd="0" presId="urn:microsoft.com/office/officeart/2016/7/layout/RepeatingBendingProcessNew"/>
    <dgm:cxn modelId="{C7A114C3-CEF7-498E-8696-A76E36D88DBA}" type="presOf" srcId="{A7AA2C55-2357-40DB-B4B4-44414AAEC59E}" destId="{BDCEA4DE-4743-4C92-87B6-69A59CF83D3A}" srcOrd="1" destOrd="0" presId="urn:microsoft.com/office/officeart/2016/7/layout/RepeatingBendingProcessNew"/>
    <dgm:cxn modelId="{C6D47FC7-237B-449C-905D-30418E4BE3AA}" srcId="{8DC9A751-7929-4FB4-833F-F41284465268}" destId="{225361D0-08CA-4B93-BB2B-4C3FBE62DE5A}" srcOrd="2" destOrd="0" parTransId="{75EDA981-A2E6-47E9-B81A-CB11631E6E05}" sibTransId="{1EA2343C-6CC8-4B3D-8AF0-B263940DFA3F}"/>
    <dgm:cxn modelId="{16797C07-D911-4D78-9432-BFCCC22C64E0}" srcId="{8DC9A751-7929-4FB4-833F-F41284465268}" destId="{AC9DD466-D478-402A-B96F-29C4BA5908D6}" srcOrd="0" destOrd="0" parTransId="{5F697E45-9833-4F5F-A6A6-B02A54E0A009}" sibTransId="{858DD3A9-5152-43E2-BB1B-43B34A21F4A8}"/>
    <dgm:cxn modelId="{227149A5-4EEC-43F2-BC22-663A3A4F469A}" type="presOf" srcId="{ABE5D380-0A7B-47E8-A25A-DD716244A3C9}" destId="{9A296159-632A-4EA4-9CB8-2C4D160C675C}" srcOrd="0" destOrd="0" presId="urn:microsoft.com/office/officeart/2016/7/layout/RepeatingBendingProcessNew"/>
    <dgm:cxn modelId="{59B2AAC9-E84B-41F6-94AE-1879402D4F79}" type="presParOf" srcId="{7FF7ECB8-8AFC-4C31-B0AD-821E7BBB74E0}" destId="{6985B753-6821-4914-B26E-E9DDDEFF9D8B}" srcOrd="0" destOrd="0" presId="urn:microsoft.com/office/officeart/2016/7/layout/RepeatingBendingProcessNew"/>
    <dgm:cxn modelId="{AE376E94-828B-4234-AC12-1B70576BDDEA}" type="presParOf" srcId="{7FF7ECB8-8AFC-4C31-B0AD-821E7BBB74E0}" destId="{02FE7FDE-D0C6-416B-8A73-B28036DCCC60}" srcOrd="1" destOrd="0" presId="urn:microsoft.com/office/officeart/2016/7/layout/RepeatingBendingProcessNew"/>
    <dgm:cxn modelId="{B7173F08-50AD-4AAF-997A-F5B519876B0B}" type="presParOf" srcId="{02FE7FDE-D0C6-416B-8A73-B28036DCCC60}" destId="{A0EEF8EF-4215-422E-92BE-01E2D288C7F5}" srcOrd="0" destOrd="0" presId="urn:microsoft.com/office/officeart/2016/7/layout/RepeatingBendingProcessNew"/>
    <dgm:cxn modelId="{521C0C44-27B2-4146-ACB3-DC9DFAB420B7}" type="presParOf" srcId="{7FF7ECB8-8AFC-4C31-B0AD-821E7BBB74E0}" destId="{032FCFB9-01D5-4735-A5DF-71A5E03F9B76}" srcOrd="2" destOrd="0" presId="urn:microsoft.com/office/officeart/2016/7/layout/RepeatingBendingProcessNew"/>
    <dgm:cxn modelId="{7AF29FAC-DCB8-44B7-B36E-EB0829333B07}" type="presParOf" srcId="{7FF7ECB8-8AFC-4C31-B0AD-821E7BBB74E0}" destId="{503F61DE-83D9-49A7-8854-CEA87BB41972}" srcOrd="3" destOrd="0" presId="urn:microsoft.com/office/officeart/2016/7/layout/RepeatingBendingProcessNew"/>
    <dgm:cxn modelId="{6E01DBB6-3633-43C1-A2D5-566EA9E69887}" type="presParOf" srcId="{503F61DE-83D9-49A7-8854-CEA87BB41972}" destId="{BDCEA4DE-4743-4C92-87B6-69A59CF83D3A}" srcOrd="0" destOrd="0" presId="urn:microsoft.com/office/officeart/2016/7/layout/RepeatingBendingProcessNew"/>
    <dgm:cxn modelId="{B171970E-A5DA-435B-A276-D8E490C7CFFD}" type="presParOf" srcId="{7FF7ECB8-8AFC-4C31-B0AD-821E7BBB74E0}" destId="{AE0260E1-2506-4833-BCA0-255FBAAC51DE}" srcOrd="4" destOrd="0" presId="urn:microsoft.com/office/officeart/2016/7/layout/RepeatingBendingProcessNew"/>
    <dgm:cxn modelId="{C6CF9B94-68FD-45FA-A174-2981D9FF2231}" type="presParOf" srcId="{7FF7ECB8-8AFC-4C31-B0AD-821E7BBB74E0}" destId="{3F051550-D32B-4241-818C-145236336319}" srcOrd="5" destOrd="0" presId="urn:microsoft.com/office/officeart/2016/7/layout/RepeatingBendingProcessNew"/>
    <dgm:cxn modelId="{3C342D5F-BF0D-44CD-A6F0-90EDF5653AB0}" type="presParOf" srcId="{3F051550-D32B-4241-818C-145236336319}" destId="{CC42BDEE-452D-455C-B95E-795E2CF3B3B6}" srcOrd="0" destOrd="0" presId="urn:microsoft.com/office/officeart/2016/7/layout/RepeatingBendingProcessNew"/>
    <dgm:cxn modelId="{BE5704A7-26E8-4488-A2B0-D6E783D317F6}" type="presParOf" srcId="{7FF7ECB8-8AFC-4C31-B0AD-821E7BBB74E0}" destId="{55C7F7EA-C4DC-4412-9AF5-8F26B2BE46A3}" srcOrd="6" destOrd="0" presId="urn:microsoft.com/office/officeart/2016/7/layout/RepeatingBendingProcessNew"/>
    <dgm:cxn modelId="{4B115286-2C31-4CDE-B9D5-56B47B9F28B6}" type="presParOf" srcId="{7FF7ECB8-8AFC-4C31-B0AD-821E7BBB74E0}" destId="{9A296159-632A-4EA4-9CB8-2C4D160C675C}" srcOrd="7" destOrd="0" presId="urn:microsoft.com/office/officeart/2016/7/layout/RepeatingBendingProcessNew"/>
    <dgm:cxn modelId="{76E73119-563A-4EAA-98F4-EAFCBD362052}" type="presParOf" srcId="{9A296159-632A-4EA4-9CB8-2C4D160C675C}" destId="{74E20E95-1682-4892-B3BA-35A78366B545}" srcOrd="0" destOrd="0" presId="urn:microsoft.com/office/officeart/2016/7/layout/RepeatingBendingProcessNew"/>
    <dgm:cxn modelId="{DE33AF3B-5B66-4688-A834-32E17204C4BD}" type="presParOf" srcId="{7FF7ECB8-8AFC-4C31-B0AD-821E7BBB74E0}" destId="{2818571D-365F-4EDF-97E6-533A348C5143}" srcOrd="8" destOrd="0" presId="urn:microsoft.com/office/officeart/2016/7/layout/RepeatingBendingProcessNew"/>
    <dgm:cxn modelId="{E51AFE7E-2A50-44E1-8976-CA9A12319D50}" type="presParOf" srcId="{7FF7ECB8-8AFC-4C31-B0AD-821E7BBB74E0}" destId="{3742416E-2A44-4E40-8263-47F271AA656C}" srcOrd="9" destOrd="0" presId="urn:microsoft.com/office/officeart/2016/7/layout/RepeatingBendingProcessNew"/>
    <dgm:cxn modelId="{5AA76E6E-95D2-4D71-92B5-5EAF6D7E218B}" type="presParOf" srcId="{3742416E-2A44-4E40-8263-47F271AA656C}" destId="{8C2B0D5C-8376-4C17-B5BF-0034C12F94D8}" srcOrd="0" destOrd="0" presId="urn:microsoft.com/office/officeart/2016/7/layout/RepeatingBendingProcessNew"/>
    <dgm:cxn modelId="{7AC14290-7902-4705-BC35-A10633AEB2F3}" type="presParOf" srcId="{7FF7ECB8-8AFC-4C31-B0AD-821E7BBB74E0}" destId="{0ACFCE25-DC6B-49E6-A1E8-A8F73125C12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CA8712-0803-493D-B5AF-311D34884D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99BB20-AF4B-4149-B4B1-26DEB6E553C9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Программа организации внутреннего контроля</a:t>
          </a:r>
          <a:endParaRPr lang="en-US" dirty="0">
            <a:solidFill>
              <a:schemeClr val="tx1"/>
            </a:solidFill>
          </a:endParaRPr>
        </a:p>
      </dgm:t>
    </dgm:pt>
    <dgm:pt modelId="{867ABFC9-77CB-408D-B97C-A8A57099BD12}" type="parTrans" cxnId="{2338CAAA-3A0F-40F5-8C79-E745DF60B5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224125-CCBA-440A-B047-14F48606B9E5}" type="sibTrans" cxnId="{2338CAAA-3A0F-40F5-8C79-E745DF60B5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59C9D9-2FB8-4391-B61E-7062B2BD99A1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Программа управления рисками</a:t>
          </a:r>
          <a:endParaRPr lang="en-US">
            <a:solidFill>
              <a:schemeClr val="tx1"/>
            </a:solidFill>
          </a:endParaRPr>
        </a:p>
      </dgm:t>
    </dgm:pt>
    <dgm:pt modelId="{51ADE34F-1E5B-4D77-9350-83409F2EA7B1}" type="parTrans" cxnId="{3BC2A784-019D-4CB1-B5E9-2F5BB6DB72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ADA9CC-CE3D-4E1D-AF23-979AFB13F589}" type="sibTrans" cxnId="{3BC2A784-019D-4CB1-B5E9-2F5BB6DB72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2B49A1-01BD-4007-89A2-6EAB47E46B4A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Программа идентификации клиентов</a:t>
          </a:r>
          <a:endParaRPr lang="en-US">
            <a:solidFill>
              <a:schemeClr val="tx1"/>
            </a:solidFill>
          </a:endParaRPr>
        </a:p>
      </dgm:t>
    </dgm:pt>
    <dgm:pt modelId="{9584FB5D-025C-4513-9E88-7948A2BB97EB}" type="parTrans" cxnId="{2D75873E-62DD-481A-8EB1-45F4DB5CA3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1D9325-B0AC-40F7-A999-E3E3AFB45106}" type="sibTrans" cxnId="{2D75873E-62DD-481A-8EB1-45F4DB5CA3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EE883E-B2E1-4577-A650-3F30DB257CD0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Программа мониторинга и изучения операций клиентов</a:t>
          </a:r>
          <a:endParaRPr lang="en-US" dirty="0">
            <a:solidFill>
              <a:schemeClr val="tx1"/>
            </a:solidFill>
          </a:endParaRPr>
        </a:p>
      </dgm:t>
    </dgm:pt>
    <dgm:pt modelId="{EB6D0F70-59C1-42BD-8E3A-3AD9D914A8BB}" type="parTrans" cxnId="{930754D9-81D5-4BAA-BBDA-F79380FC49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237583-111C-4827-9D0F-F00FDC845D3F}" type="sibTrans" cxnId="{930754D9-81D5-4BAA-BBDA-F79380FC49C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22D6DC-82C6-459F-A94F-29D9E60DDF3F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Программа подготовки и обучения субъектов финансового мониторинга</a:t>
          </a:r>
          <a:endParaRPr lang="en-US">
            <a:solidFill>
              <a:schemeClr val="tx1"/>
            </a:solidFill>
          </a:endParaRPr>
        </a:p>
      </dgm:t>
    </dgm:pt>
    <dgm:pt modelId="{0300E883-979B-46B4-8BAB-E4158AD86300}" type="parTrans" cxnId="{1AEE91EA-C5A8-4BCD-870B-A70A93D030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7CFF2B-BB0F-43C5-9448-7FA26BC82FE0}" type="sibTrans" cxnId="{1AEE91EA-C5A8-4BCD-870B-A70A93D030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19967A-B449-4ECE-8DD7-7B490DC5C991}">
      <dgm:prSet/>
      <dgm:spPr/>
      <dgm:t>
        <a:bodyPr/>
        <a:lstStyle/>
        <a:p>
          <a:r>
            <a:rPr lang="ru-RU">
              <a:solidFill>
                <a:schemeClr val="tx1"/>
              </a:solidFill>
            </a:rPr>
            <a:t>Иные программы</a:t>
          </a:r>
          <a:endParaRPr lang="en-US">
            <a:solidFill>
              <a:schemeClr val="tx1"/>
            </a:solidFill>
          </a:endParaRPr>
        </a:p>
      </dgm:t>
    </dgm:pt>
    <dgm:pt modelId="{0A820300-C97D-4A81-90D1-BAD0AECE8064}" type="parTrans" cxnId="{4FAD27C6-9C0F-43D4-8BDD-71AEA05978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A67138-D325-47C9-908B-6A2C5F2C645F}" type="sibTrans" cxnId="{4FAD27C6-9C0F-43D4-8BDD-71AEA05978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9E039C-91AA-410C-A9EC-BD7875DCA7AA}" type="pres">
      <dgm:prSet presAssocID="{A7CA8712-0803-493D-B5AF-311D34884D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626A0-5727-4BCF-B002-86A9BF061F03}" type="pres">
      <dgm:prSet presAssocID="{0199BB20-AF4B-4149-B4B1-26DEB6E553C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8DDD0-6C2F-4919-82B9-7AEE6DA8CA8C}" type="pres">
      <dgm:prSet presAssocID="{9D224125-CCBA-440A-B047-14F48606B9E5}" presName="spacer" presStyleCnt="0"/>
      <dgm:spPr/>
    </dgm:pt>
    <dgm:pt modelId="{995FD358-3467-4AC2-B573-B720B2320EB4}" type="pres">
      <dgm:prSet presAssocID="{7E59C9D9-2FB8-4391-B61E-7062B2BD99A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64A93-9061-40A9-8673-FEE003C04977}" type="pres">
      <dgm:prSet presAssocID="{6FADA9CC-CE3D-4E1D-AF23-979AFB13F589}" presName="spacer" presStyleCnt="0"/>
      <dgm:spPr/>
    </dgm:pt>
    <dgm:pt modelId="{A5A25089-59FB-4B02-832E-9A11B3C28966}" type="pres">
      <dgm:prSet presAssocID="{462B49A1-01BD-4007-89A2-6EAB47E46B4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40D87-3FEB-454B-815B-D247E4A2CCC4}" type="pres">
      <dgm:prSet presAssocID="{C51D9325-B0AC-40F7-A999-E3E3AFB45106}" presName="spacer" presStyleCnt="0"/>
      <dgm:spPr/>
    </dgm:pt>
    <dgm:pt modelId="{1D6B13E0-3120-41C2-98F9-3FA51FAAD130}" type="pres">
      <dgm:prSet presAssocID="{78EE883E-B2E1-4577-A650-3F30DB257CD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E5F0A-2921-428C-922A-BC676D812424}" type="pres">
      <dgm:prSet presAssocID="{13237583-111C-4827-9D0F-F00FDC845D3F}" presName="spacer" presStyleCnt="0"/>
      <dgm:spPr/>
    </dgm:pt>
    <dgm:pt modelId="{E8DF669A-6BF2-439F-B4E3-197DEB4F8FBE}" type="pres">
      <dgm:prSet presAssocID="{4B22D6DC-82C6-459F-A94F-29D9E60DDF3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D4A12-C6B7-45F6-A794-EAAA60672086}" type="pres">
      <dgm:prSet presAssocID="{A47CFF2B-BB0F-43C5-9448-7FA26BC82FE0}" presName="spacer" presStyleCnt="0"/>
      <dgm:spPr/>
    </dgm:pt>
    <dgm:pt modelId="{7ED70FB7-BC0F-4623-9019-3A8A2E4EA707}" type="pres">
      <dgm:prSet presAssocID="{3C19967A-B449-4ECE-8DD7-7B490DC5C99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E91EA-C5A8-4BCD-870B-A70A93D030BC}" srcId="{A7CA8712-0803-493D-B5AF-311D34884D9F}" destId="{4B22D6DC-82C6-459F-A94F-29D9E60DDF3F}" srcOrd="4" destOrd="0" parTransId="{0300E883-979B-46B4-8BAB-E4158AD86300}" sibTransId="{A47CFF2B-BB0F-43C5-9448-7FA26BC82FE0}"/>
    <dgm:cxn modelId="{4FAD27C6-9C0F-43D4-8BDD-71AEA05978E0}" srcId="{A7CA8712-0803-493D-B5AF-311D34884D9F}" destId="{3C19967A-B449-4ECE-8DD7-7B490DC5C991}" srcOrd="5" destOrd="0" parTransId="{0A820300-C97D-4A81-90D1-BAD0AECE8064}" sibTransId="{FFA67138-D325-47C9-908B-6A2C5F2C645F}"/>
    <dgm:cxn modelId="{A5372DD2-8BD6-4F1D-A576-3A0F4BABDB20}" type="presOf" srcId="{A7CA8712-0803-493D-B5AF-311D34884D9F}" destId="{949E039C-91AA-410C-A9EC-BD7875DCA7AA}" srcOrd="0" destOrd="0" presId="urn:microsoft.com/office/officeart/2005/8/layout/vList2"/>
    <dgm:cxn modelId="{2338CAAA-3A0F-40F5-8C79-E745DF60B5F5}" srcId="{A7CA8712-0803-493D-B5AF-311D34884D9F}" destId="{0199BB20-AF4B-4149-B4B1-26DEB6E553C9}" srcOrd="0" destOrd="0" parTransId="{867ABFC9-77CB-408D-B97C-A8A57099BD12}" sibTransId="{9D224125-CCBA-440A-B047-14F48606B9E5}"/>
    <dgm:cxn modelId="{941B34F5-E0E9-4E35-9D0E-C164EB5C97D0}" type="presOf" srcId="{3C19967A-B449-4ECE-8DD7-7B490DC5C991}" destId="{7ED70FB7-BC0F-4623-9019-3A8A2E4EA707}" srcOrd="0" destOrd="0" presId="urn:microsoft.com/office/officeart/2005/8/layout/vList2"/>
    <dgm:cxn modelId="{3BC2A784-019D-4CB1-B5E9-2F5BB6DB72E8}" srcId="{A7CA8712-0803-493D-B5AF-311D34884D9F}" destId="{7E59C9D9-2FB8-4391-B61E-7062B2BD99A1}" srcOrd="1" destOrd="0" parTransId="{51ADE34F-1E5B-4D77-9350-83409F2EA7B1}" sibTransId="{6FADA9CC-CE3D-4E1D-AF23-979AFB13F589}"/>
    <dgm:cxn modelId="{930754D9-81D5-4BAA-BBDA-F79380FC49CF}" srcId="{A7CA8712-0803-493D-B5AF-311D34884D9F}" destId="{78EE883E-B2E1-4577-A650-3F30DB257CD0}" srcOrd="3" destOrd="0" parTransId="{EB6D0F70-59C1-42BD-8E3A-3AD9D914A8BB}" sibTransId="{13237583-111C-4827-9D0F-F00FDC845D3F}"/>
    <dgm:cxn modelId="{6853F43F-B300-42D6-9432-C12CF26E0DBB}" type="presOf" srcId="{462B49A1-01BD-4007-89A2-6EAB47E46B4A}" destId="{A5A25089-59FB-4B02-832E-9A11B3C28966}" srcOrd="0" destOrd="0" presId="urn:microsoft.com/office/officeart/2005/8/layout/vList2"/>
    <dgm:cxn modelId="{6CA5E67F-1946-4C58-93F0-9592F9E8DA53}" type="presOf" srcId="{7E59C9D9-2FB8-4391-B61E-7062B2BD99A1}" destId="{995FD358-3467-4AC2-B573-B720B2320EB4}" srcOrd="0" destOrd="0" presId="urn:microsoft.com/office/officeart/2005/8/layout/vList2"/>
    <dgm:cxn modelId="{3C641B75-B048-4B40-83E8-B4629EF81A59}" type="presOf" srcId="{0199BB20-AF4B-4149-B4B1-26DEB6E553C9}" destId="{BE5626A0-5727-4BCF-B002-86A9BF061F03}" srcOrd="0" destOrd="0" presId="urn:microsoft.com/office/officeart/2005/8/layout/vList2"/>
    <dgm:cxn modelId="{0991D3C8-505C-480E-B46E-342AC936EC5D}" type="presOf" srcId="{4B22D6DC-82C6-459F-A94F-29D9E60DDF3F}" destId="{E8DF669A-6BF2-439F-B4E3-197DEB4F8FBE}" srcOrd="0" destOrd="0" presId="urn:microsoft.com/office/officeart/2005/8/layout/vList2"/>
    <dgm:cxn modelId="{B0F70879-FB4B-4E6A-93E8-D344784A0449}" type="presOf" srcId="{78EE883E-B2E1-4577-A650-3F30DB257CD0}" destId="{1D6B13E0-3120-41C2-98F9-3FA51FAAD130}" srcOrd="0" destOrd="0" presId="urn:microsoft.com/office/officeart/2005/8/layout/vList2"/>
    <dgm:cxn modelId="{2D75873E-62DD-481A-8EB1-45F4DB5CA343}" srcId="{A7CA8712-0803-493D-B5AF-311D34884D9F}" destId="{462B49A1-01BD-4007-89A2-6EAB47E46B4A}" srcOrd="2" destOrd="0" parTransId="{9584FB5D-025C-4513-9E88-7948A2BB97EB}" sibTransId="{C51D9325-B0AC-40F7-A999-E3E3AFB45106}"/>
    <dgm:cxn modelId="{8EF9EB74-0051-49A3-B1EC-7F19C39966A0}" type="presParOf" srcId="{949E039C-91AA-410C-A9EC-BD7875DCA7AA}" destId="{BE5626A0-5727-4BCF-B002-86A9BF061F03}" srcOrd="0" destOrd="0" presId="urn:microsoft.com/office/officeart/2005/8/layout/vList2"/>
    <dgm:cxn modelId="{B3C6A151-D340-4355-A296-1149197D3C65}" type="presParOf" srcId="{949E039C-91AA-410C-A9EC-BD7875DCA7AA}" destId="{30D8DDD0-6C2F-4919-82B9-7AEE6DA8CA8C}" srcOrd="1" destOrd="0" presId="urn:microsoft.com/office/officeart/2005/8/layout/vList2"/>
    <dgm:cxn modelId="{FBA54542-9DBA-4C4D-8867-9FF34FA13596}" type="presParOf" srcId="{949E039C-91AA-410C-A9EC-BD7875DCA7AA}" destId="{995FD358-3467-4AC2-B573-B720B2320EB4}" srcOrd="2" destOrd="0" presId="urn:microsoft.com/office/officeart/2005/8/layout/vList2"/>
    <dgm:cxn modelId="{57B5EC9D-8864-4143-A8C7-ECE2BDBB44C9}" type="presParOf" srcId="{949E039C-91AA-410C-A9EC-BD7875DCA7AA}" destId="{D8E64A93-9061-40A9-8673-FEE003C04977}" srcOrd="3" destOrd="0" presId="urn:microsoft.com/office/officeart/2005/8/layout/vList2"/>
    <dgm:cxn modelId="{A990617B-5A84-4863-9871-C02BFF4AC35A}" type="presParOf" srcId="{949E039C-91AA-410C-A9EC-BD7875DCA7AA}" destId="{A5A25089-59FB-4B02-832E-9A11B3C28966}" srcOrd="4" destOrd="0" presId="urn:microsoft.com/office/officeart/2005/8/layout/vList2"/>
    <dgm:cxn modelId="{92A977AA-9FFE-44DB-B430-891FEC908081}" type="presParOf" srcId="{949E039C-91AA-410C-A9EC-BD7875DCA7AA}" destId="{AE940D87-3FEB-454B-815B-D247E4A2CCC4}" srcOrd="5" destOrd="0" presId="urn:microsoft.com/office/officeart/2005/8/layout/vList2"/>
    <dgm:cxn modelId="{2C2B2D88-1B90-47B1-9C4B-6F8E8294BDD7}" type="presParOf" srcId="{949E039C-91AA-410C-A9EC-BD7875DCA7AA}" destId="{1D6B13E0-3120-41C2-98F9-3FA51FAAD130}" srcOrd="6" destOrd="0" presId="urn:microsoft.com/office/officeart/2005/8/layout/vList2"/>
    <dgm:cxn modelId="{A0DE96C3-E428-441F-A219-E42CCF8D1DB2}" type="presParOf" srcId="{949E039C-91AA-410C-A9EC-BD7875DCA7AA}" destId="{F29E5F0A-2921-428C-922A-BC676D812424}" srcOrd="7" destOrd="0" presId="urn:microsoft.com/office/officeart/2005/8/layout/vList2"/>
    <dgm:cxn modelId="{6C429FA7-4E44-49E7-955B-2B71C5A97418}" type="presParOf" srcId="{949E039C-91AA-410C-A9EC-BD7875DCA7AA}" destId="{E8DF669A-6BF2-439F-B4E3-197DEB4F8FBE}" srcOrd="8" destOrd="0" presId="urn:microsoft.com/office/officeart/2005/8/layout/vList2"/>
    <dgm:cxn modelId="{9665AB30-98DF-48A6-866E-253C139D4200}" type="presParOf" srcId="{949E039C-91AA-410C-A9EC-BD7875DCA7AA}" destId="{C06D4A12-C6B7-45F6-A794-EAAA60672086}" srcOrd="9" destOrd="0" presId="urn:microsoft.com/office/officeart/2005/8/layout/vList2"/>
    <dgm:cxn modelId="{27B05AF0-641C-4C25-860E-B90C7CCA961A}" type="presParOf" srcId="{949E039C-91AA-410C-A9EC-BD7875DCA7AA}" destId="{7ED70FB7-BC0F-4623-9019-3A8A2E4EA70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948C91-20BE-4DEF-BD1F-F4B59F823B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FB5F54-A000-47BC-8F03-D489FA6023C3}">
      <dgm:prSet/>
      <dgm:spPr/>
      <dgm:t>
        <a:bodyPr/>
        <a:lstStyle/>
        <a:p>
          <a:r>
            <a:rPr lang="ru-RU"/>
            <a:t>Изучение клиента</a:t>
          </a:r>
          <a:endParaRPr lang="en-US"/>
        </a:p>
      </dgm:t>
    </dgm:pt>
    <dgm:pt modelId="{539DDDDA-526A-4476-8372-265A5ABE9175}" type="parTrans" cxnId="{F7666F97-3787-4637-AE89-E89641AEC3E9}">
      <dgm:prSet/>
      <dgm:spPr/>
      <dgm:t>
        <a:bodyPr/>
        <a:lstStyle/>
        <a:p>
          <a:endParaRPr lang="en-US"/>
        </a:p>
      </dgm:t>
    </dgm:pt>
    <dgm:pt modelId="{57B1B515-73BC-4D97-8087-3E8748C62E84}" type="sibTrans" cxnId="{F7666F97-3787-4637-AE89-E89641AEC3E9}">
      <dgm:prSet/>
      <dgm:spPr/>
      <dgm:t>
        <a:bodyPr/>
        <a:lstStyle/>
        <a:p>
          <a:endParaRPr lang="en-US"/>
        </a:p>
      </dgm:t>
    </dgm:pt>
    <dgm:pt modelId="{2C5E352A-40D7-4AB8-AE74-75548591F9A2}">
      <dgm:prSet/>
      <dgm:spPr/>
      <dgm:t>
        <a:bodyPr/>
        <a:lstStyle/>
        <a:p>
          <a:r>
            <a:rPr lang="ru-RU"/>
            <a:t>Задачи ответственного лица</a:t>
          </a:r>
          <a:endParaRPr lang="en-US"/>
        </a:p>
      </dgm:t>
    </dgm:pt>
    <dgm:pt modelId="{C2987D64-7C44-41A9-8905-C893DF6EAD7D}" type="parTrans" cxnId="{9B7AC072-24D3-43F3-AE43-D39971A50E8E}">
      <dgm:prSet/>
      <dgm:spPr/>
      <dgm:t>
        <a:bodyPr/>
        <a:lstStyle/>
        <a:p>
          <a:endParaRPr lang="en-US"/>
        </a:p>
      </dgm:t>
    </dgm:pt>
    <dgm:pt modelId="{D20C88B3-F97E-4FD9-A773-7DC37A033327}" type="sibTrans" cxnId="{9B7AC072-24D3-43F3-AE43-D39971A50E8E}">
      <dgm:prSet/>
      <dgm:spPr/>
      <dgm:t>
        <a:bodyPr/>
        <a:lstStyle/>
        <a:p>
          <a:endParaRPr lang="en-US"/>
        </a:p>
      </dgm:t>
    </dgm:pt>
    <dgm:pt modelId="{1AD9D034-E828-4269-81B4-5FE0257661DB}">
      <dgm:prSet/>
      <dgm:spPr/>
      <dgm:t>
        <a:bodyPr/>
        <a:lstStyle/>
        <a:p>
          <a:r>
            <a:rPr lang="ru-RU"/>
            <a:t>Анализ рисков</a:t>
          </a:r>
          <a:endParaRPr lang="en-US"/>
        </a:p>
      </dgm:t>
    </dgm:pt>
    <dgm:pt modelId="{3E694C88-6361-41D9-BC2E-F3B191B7BF0C}" type="parTrans" cxnId="{45341672-02D8-4503-B59B-8FE71A5AEBFD}">
      <dgm:prSet/>
      <dgm:spPr/>
      <dgm:t>
        <a:bodyPr/>
        <a:lstStyle/>
        <a:p>
          <a:endParaRPr lang="en-US"/>
        </a:p>
      </dgm:t>
    </dgm:pt>
    <dgm:pt modelId="{414CE2D0-1F50-4432-9362-95198A5EDDDF}" type="sibTrans" cxnId="{45341672-02D8-4503-B59B-8FE71A5AEBFD}">
      <dgm:prSet/>
      <dgm:spPr/>
      <dgm:t>
        <a:bodyPr/>
        <a:lstStyle/>
        <a:p>
          <a:endParaRPr lang="en-US"/>
        </a:p>
      </dgm:t>
    </dgm:pt>
    <dgm:pt modelId="{72C64BF5-3EC4-43B0-BA31-045740EEE725}" type="pres">
      <dgm:prSet presAssocID="{47948C91-20BE-4DEF-BD1F-F4B59F823BE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1D555-0F2C-42F0-AFB9-97AFE2DDF129}" type="pres">
      <dgm:prSet presAssocID="{F2FB5F54-A000-47BC-8F03-D489FA6023C3}" presName="compNode" presStyleCnt="0"/>
      <dgm:spPr/>
    </dgm:pt>
    <dgm:pt modelId="{4422D793-0EE7-49C7-A774-D78E628F7F0D}" type="pres">
      <dgm:prSet presAssocID="{F2FB5F54-A000-47BC-8F03-D489FA6023C3}" presName="bgRect" presStyleLbl="bgShp" presStyleIdx="0" presStyleCnt="3"/>
      <dgm:spPr/>
    </dgm:pt>
    <dgm:pt modelId="{55F5A819-5A9F-443B-A453-4406EE1FFD13}" type="pres">
      <dgm:prSet presAssocID="{F2FB5F54-A000-47BC-8F03-D489FA6023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90AD5EC4-06EC-4360-B82D-97BB59634329}" type="pres">
      <dgm:prSet presAssocID="{F2FB5F54-A000-47BC-8F03-D489FA6023C3}" presName="spaceRect" presStyleCnt="0"/>
      <dgm:spPr/>
    </dgm:pt>
    <dgm:pt modelId="{3A21F08F-4624-45F9-8405-FDDC41BA3D22}" type="pres">
      <dgm:prSet presAssocID="{F2FB5F54-A000-47BC-8F03-D489FA6023C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A0C1984-DB03-4176-B14D-2B82D044F36D}" type="pres">
      <dgm:prSet presAssocID="{57B1B515-73BC-4D97-8087-3E8748C62E84}" presName="sibTrans" presStyleCnt="0"/>
      <dgm:spPr/>
    </dgm:pt>
    <dgm:pt modelId="{0EE76219-B9C8-46AC-8EBF-17BFBFC24561}" type="pres">
      <dgm:prSet presAssocID="{2C5E352A-40D7-4AB8-AE74-75548591F9A2}" presName="compNode" presStyleCnt="0"/>
      <dgm:spPr/>
    </dgm:pt>
    <dgm:pt modelId="{FDF1BD22-978F-41AA-9BF5-301DC13E857E}" type="pres">
      <dgm:prSet presAssocID="{2C5E352A-40D7-4AB8-AE74-75548591F9A2}" presName="bgRect" presStyleLbl="bgShp" presStyleIdx="1" presStyleCnt="3"/>
      <dgm:spPr/>
    </dgm:pt>
    <dgm:pt modelId="{D7E9E381-5876-43BD-805B-47BB09D33040}" type="pres">
      <dgm:prSet presAssocID="{2C5E352A-40D7-4AB8-AE74-75548591F9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B88959D7-F3B0-4837-9E41-569F183EE314}" type="pres">
      <dgm:prSet presAssocID="{2C5E352A-40D7-4AB8-AE74-75548591F9A2}" presName="spaceRect" presStyleCnt="0"/>
      <dgm:spPr/>
    </dgm:pt>
    <dgm:pt modelId="{BCC36992-F95D-4A49-8308-687A632386A9}" type="pres">
      <dgm:prSet presAssocID="{2C5E352A-40D7-4AB8-AE74-75548591F9A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283D21F-75C5-4AD5-9037-CF51E7F8C52D}" type="pres">
      <dgm:prSet presAssocID="{D20C88B3-F97E-4FD9-A773-7DC37A033327}" presName="sibTrans" presStyleCnt="0"/>
      <dgm:spPr/>
    </dgm:pt>
    <dgm:pt modelId="{6BCBB940-6D54-436D-B8FD-4E58367325EA}" type="pres">
      <dgm:prSet presAssocID="{1AD9D034-E828-4269-81B4-5FE0257661DB}" presName="compNode" presStyleCnt="0"/>
      <dgm:spPr/>
    </dgm:pt>
    <dgm:pt modelId="{0CCFFDA0-9175-4F9F-BF66-C021BB57C8D4}" type="pres">
      <dgm:prSet presAssocID="{1AD9D034-E828-4269-81B4-5FE0257661DB}" presName="bgRect" presStyleLbl="bgShp" presStyleIdx="2" presStyleCnt="3"/>
      <dgm:spPr/>
    </dgm:pt>
    <dgm:pt modelId="{AB2A6D5B-24FB-416A-99C1-4C90C086BC41}" type="pres">
      <dgm:prSet presAssocID="{1AD9D034-E828-4269-81B4-5FE0257661DB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9911BC4-3E51-4EAA-9028-25632C77559D}" type="pres">
      <dgm:prSet presAssocID="{1AD9D034-E828-4269-81B4-5FE0257661DB}" presName="spaceRect" presStyleCnt="0"/>
      <dgm:spPr/>
    </dgm:pt>
    <dgm:pt modelId="{5F85A2E2-F234-4E67-8C90-E18111C5731F}" type="pres">
      <dgm:prSet presAssocID="{1AD9D034-E828-4269-81B4-5FE0257661D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C1FEF-FD81-4210-998D-53D293310F57}" type="presOf" srcId="{47948C91-20BE-4DEF-BD1F-F4B59F823BEE}" destId="{72C64BF5-3EC4-43B0-BA31-045740EEE725}" srcOrd="0" destOrd="0" presId="urn:microsoft.com/office/officeart/2018/2/layout/IconVerticalSolidList"/>
    <dgm:cxn modelId="{F7666F97-3787-4637-AE89-E89641AEC3E9}" srcId="{47948C91-20BE-4DEF-BD1F-F4B59F823BEE}" destId="{F2FB5F54-A000-47BC-8F03-D489FA6023C3}" srcOrd="0" destOrd="0" parTransId="{539DDDDA-526A-4476-8372-265A5ABE9175}" sibTransId="{57B1B515-73BC-4D97-8087-3E8748C62E84}"/>
    <dgm:cxn modelId="{45341672-02D8-4503-B59B-8FE71A5AEBFD}" srcId="{47948C91-20BE-4DEF-BD1F-F4B59F823BEE}" destId="{1AD9D034-E828-4269-81B4-5FE0257661DB}" srcOrd="2" destOrd="0" parTransId="{3E694C88-6361-41D9-BC2E-F3B191B7BF0C}" sibTransId="{414CE2D0-1F50-4432-9362-95198A5EDDDF}"/>
    <dgm:cxn modelId="{EC50585C-F449-4FFB-B51C-363712CAF69E}" type="presOf" srcId="{2C5E352A-40D7-4AB8-AE74-75548591F9A2}" destId="{BCC36992-F95D-4A49-8308-687A632386A9}" srcOrd="0" destOrd="0" presId="urn:microsoft.com/office/officeart/2018/2/layout/IconVerticalSolidList"/>
    <dgm:cxn modelId="{44EDB73C-2BCE-448A-9E91-F74E49568D9B}" type="presOf" srcId="{1AD9D034-E828-4269-81B4-5FE0257661DB}" destId="{5F85A2E2-F234-4E67-8C90-E18111C5731F}" srcOrd="0" destOrd="0" presId="urn:microsoft.com/office/officeart/2018/2/layout/IconVerticalSolidList"/>
    <dgm:cxn modelId="{7AC8F115-085B-4C37-AD91-A8865850AB1B}" type="presOf" srcId="{F2FB5F54-A000-47BC-8F03-D489FA6023C3}" destId="{3A21F08F-4624-45F9-8405-FDDC41BA3D22}" srcOrd="0" destOrd="0" presId="urn:microsoft.com/office/officeart/2018/2/layout/IconVerticalSolidList"/>
    <dgm:cxn modelId="{9B7AC072-24D3-43F3-AE43-D39971A50E8E}" srcId="{47948C91-20BE-4DEF-BD1F-F4B59F823BEE}" destId="{2C5E352A-40D7-4AB8-AE74-75548591F9A2}" srcOrd="1" destOrd="0" parTransId="{C2987D64-7C44-41A9-8905-C893DF6EAD7D}" sibTransId="{D20C88B3-F97E-4FD9-A773-7DC37A033327}"/>
    <dgm:cxn modelId="{BEB7A3B2-A97A-4ECE-BA27-B29B8CE373A1}" type="presParOf" srcId="{72C64BF5-3EC4-43B0-BA31-045740EEE725}" destId="{5BA1D555-0F2C-42F0-AFB9-97AFE2DDF129}" srcOrd="0" destOrd="0" presId="urn:microsoft.com/office/officeart/2018/2/layout/IconVerticalSolidList"/>
    <dgm:cxn modelId="{984D975D-EB90-40F9-B386-D74364FE7CA7}" type="presParOf" srcId="{5BA1D555-0F2C-42F0-AFB9-97AFE2DDF129}" destId="{4422D793-0EE7-49C7-A774-D78E628F7F0D}" srcOrd="0" destOrd="0" presId="urn:microsoft.com/office/officeart/2018/2/layout/IconVerticalSolidList"/>
    <dgm:cxn modelId="{5DB7489D-3626-4DA5-84DB-6C631606B24B}" type="presParOf" srcId="{5BA1D555-0F2C-42F0-AFB9-97AFE2DDF129}" destId="{55F5A819-5A9F-443B-A453-4406EE1FFD13}" srcOrd="1" destOrd="0" presId="urn:microsoft.com/office/officeart/2018/2/layout/IconVerticalSolidList"/>
    <dgm:cxn modelId="{C5D58262-671D-4D7D-B4BE-5564D4383C5F}" type="presParOf" srcId="{5BA1D555-0F2C-42F0-AFB9-97AFE2DDF129}" destId="{90AD5EC4-06EC-4360-B82D-97BB59634329}" srcOrd="2" destOrd="0" presId="urn:microsoft.com/office/officeart/2018/2/layout/IconVerticalSolidList"/>
    <dgm:cxn modelId="{3DF580E5-C6FB-4E01-9B67-CB99DA937222}" type="presParOf" srcId="{5BA1D555-0F2C-42F0-AFB9-97AFE2DDF129}" destId="{3A21F08F-4624-45F9-8405-FDDC41BA3D22}" srcOrd="3" destOrd="0" presId="urn:microsoft.com/office/officeart/2018/2/layout/IconVerticalSolidList"/>
    <dgm:cxn modelId="{EB5749E9-C9F1-471A-A4D0-750711C1C834}" type="presParOf" srcId="{72C64BF5-3EC4-43B0-BA31-045740EEE725}" destId="{DA0C1984-DB03-4176-B14D-2B82D044F36D}" srcOrd="1" destOrd="0" presId="urn:microsoft.com/office/officeart/2018/2/layout/IconVerticalSolidList"/>
    <dgm:cxn modelId="{5AC8B5CC-C3F3-4D2B-9150-A7973D4300A4}" type="presParOf" srcId="{72C64BF5-3EC4-43B0-BA31-045740EEE725}" destId="{0EE76219-B9C8-46AC-8EBF-17BFBFC24561}" srcOrd="2" destOrd="0" presId="urn:microsoft.com/office/officeart/2018/2/layout/IconVerticalSolidList"/>
    <dgm:cxn modelId="{8A880A74-31AD-49A6-BC28-145F1AA23E00}" type="presParOf" srcId="{0EE76219-B9C8-46AC-8EBF-17BFBFC24561}" destId="{FDF1BD22-978F-41AA-9BF5-301DC13E857E}" srcOrd="0" destOrd="0" presId="urn:microsoft.com/office/officeart/2018/2/layout/IconVerticalSolidList"/>
    <dgm:cxn modelId="{7AD4B566-8AE3-4A19-BB44-680FA193315C}" type="presParOf" srcId="{0EE76219-B9C8-46AC-8EBF-17BFBFC24561}" destId="{D7E9E381-5876-43BD-805B-47BB09D33040}" srcOrd="1" destOrd="0" presId="urn:microsoft.com/office/officeart/2018/2/layout/IconVerticalSolidList"/>
    <dgm:cxn modelId="{CE015949-313C-410C-BE44-9F904504A409}" type="presParOf" srcId="{0EE76219-B9C8-46AC-8EBF-17BFBFC24561}" destId="{B88959D7-F3B0-4837-9E41-569F183EE314}" srcOrd="2" destOrd="0" presId="urn:microsoft.com/office/officeart/2018/2/layout/IconVerticalSolidList"/>
    <dgm:cxn modelId="{A0355AFD-3179-45A9-A23E-5BA490029A43}" type="presParOf" srcId="{0EE76219-B9C8-46AC-8EBF-17BFBFC24561}" destId="{BCC36992-F95D-4A49-8308-687A632386A9}" srcOrd="3" destOrd="0" presId="urn:microsoft.com/office/officeart/2018/2/layout/IconVerticalSolidList"/>
    <dgm:cxn modelId="{27234062-1BC9-453E-AEAF-CA9CCD62FE87}" type="presParOf" srcId="{72C64BF5-3EC4-43B0-BA31-045740EEE725}" destId="{6283D21F-75C5-4AD5-9037-CF51E7F8C52D}" srcOrd="3" destOrd="0" presId="urn:microsoft.com/office/officeart/2018/2/layout/IconVerticalSolidList"/>
    <dgm:cxn modelId="{C950BD4A-8EF6-406D-BD56-BF601CCB44CB}" type="presParOf" srcId="{72C64BF5-3EC4-43B0-BA31-045740EEE725}" destId="{6BCBB940-6D54-436D-B8FD-4E58367325EA}" srcOrd="4" destOrd="0" presId="urn:microsoft.com/office/officeart/2018/2/layout/IconVerticalSolidList"/>
    <dgm:cxn modelId="{5011730E-1612-4BBF-8D1F-713F17F48904}" type="presParOf" srcId="{6BCBB940-6D54-436D-B8FD-4E58367325EA}" destId="{0CCFFDA0-9175-4F9F-BF66-C021BB57C8D4}" srcOrd="0" destOrd="0" presId="urn:microsoft.com/office/officeart/2018/2/layout/IconVerticalSolidList"/>
    <dgm:cxn modelId="{2A4C743E-055A-48F6-8B6D-C22E6285C007}" type="presParOf" srcId="{6BCBB940-6D54-436D-B8FD-4E58367325EA}" destId="{AB2A6D5B-24FB-416A-99C1-4C90C086BC41}" srcOrd="1" destOrd="0" presId="urn:microsoft.com/office/officeart/2018/2/layout/IconVerticalSolidList"/>
    <dgm:cxn modelId="{9C50443D-01C0-4553-89F4-A47DEF35F635}" type="presParOf" srcId="{6BCBB940-6D54-436D-B8FD-4E58367325EA}" destId="{A9911BC4-3E51-4EAA-9028-25632C77559D}" srcOrd="2" destOrd="0" presId="urn:microsoft.com/office/officeart/2018/2/layout/IconVerticalSolidList"/>
    <dgm:cxn modelId="{37ED2DC4-5F88-4769-BDC3-72F74056531B}" type="presParOf" srcId="{6BCBB940-6D54-436D-B8FD-4E58367325EA}" destId="{5F85A2E2-F234-4E67-8C90-E18111C573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1D161-D5B5-4673-B0CB-1E6A6F623160}">
      <dsp:nvSpPr>
        <dsp:cNvPr id="0" name=""/>
        <dsp:cNvSpPr/>
      </dsp:nvSpPr>
      <dsp:spPr>
        <a:xfrm>
          <a:off x="131057" y="1958478"/>
          <a:ext cx="1293965" cy="1293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76BC1-E59F-40C2-8040-CE3D9A64D075}">
      <dsp:nvSpPr>
        <dsp:cNvPr id="0" name=""/>
        <dsp:cNvSpPr/>
      </dsp:nvSpPr>
      <dsp:spPr>
        <a:xfrm>
          <a:off x="402790" y="2230211"/>
          <a:ext cx="750499" cy="750499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DDD04-D5A2-48F0-A122-75DE27F51940}">
      <dsp:nvSpPr>
        <dsp:cNvPr id="0" name=""/>
        <dsp:cNvSpPr/>
      </dsp:nvSpPr>
      <dsp:spPr>
        <a:xfrm>
          <a:off x="1702301" y="1958478"/>
          <a:ext cx="3050061" cy="129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Операции с деньгами и (или) иным имуществом </a:t>
          </a:r>
          <a:r>
            <a:rPr lang="ru-RU" sz="2000" b="0" i="0" kern="1200" dirty="0"/>
            <a:t>- действия физических, юридических лиц и иностранных структур без образования юридического лица с деньгами и (или) иным имуществом независимо от формы и способа их осуществления, направленные на установление, изменение или прекращение связанных с ними гражданских прав и обязанностей</a:t>
          </a:r>
          <a:endParaRPr lang="en-US" sz="2000" kern="1200" dirty="0"/>
        </a:p>
      </dsp:txBody>
      <dsp:txXfrm>
        <a:off x="1702301" y="1958478"/>
        <a:ext cx="3050061" cy="1293965"/>
      </dsp:txXfrm>
    </dsp:sp>
    <dsp:sp modelId="{5B064B90-7D3E-42E2-8BF4-F4E7A1273629}">
      <dsp:nvSpPr>
        <dsp:cNvPr id="0" name=""/>
        <dsp:cNvSpPr/>
      </dsp:nvSpPr>
      <dsp:spPr>
        <a:xfrm>
          <a:off x="5283812" y="1958478"/>
          <a:ext cx="1293965" cy="12939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51E02-4C40-471F-861B-39B0BF88704D}">
      <dsp:nvSpPr>
        <dsp:cNvPr id="0" name=""/>
        <dsp:cNvSpPr/>
      </dsp:nvSpPr>
      <dsp:spPr>
        <a:xfrm>
          <a:off x="5555545" y="2230211"/>
          <a:ext cx="750499" cy="750499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52875-5092-429C-84E4-2718250D3F05}">
      <dsp:nvSpPr>
        <dsp:cNvPr id="0" name=""/>
        <dsp:cNvSpPr/>
      </dsp:nvSpPr>
      <dsp:spPr>
        <a:xfrm>
          <a:off x="6855056" y="1958478"/>
          <a:ext cx="3050061" cy="129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/>
            <a:t>Подозрительная операция с деньгами и (или) иным имуществом </a:t>
          </a:r>
          <a:r>
            <a:rPr lang="ru-RU" sz="1800" b="0" i="0" kern="1200" dirty="0"/>
            <a:t>- операция клиента (включая </a:t>
          </a:r>
          <a:r>
            <a:rPr lang="ru-RU" sz="1800" b="0" i="0" u="sng" kern="1200" dirty="0"/>
            <a:t>попытку совершения такой операции, операцию, находящуюся в процессе совершения или уже совершенную операцию</a:t>
          </a:r>
          <a:r>
            <a:rPr lang="ru-RU" sz="1800" b="0" i="0" kern="1200" dirty="0"/>
            <a:t>), в отношении которой возникают подозрения о том, что деньги и (или) иное имущество, используемые для ее совершения, являются доходом от преступной деятельности, либо сама операция направлена на легализацию (отмывание) доходов, полученных преступным путем, или финансирование терроризма либо иную преступную деятельность</a:t>
          </a:r>
          <a:endParaRPr lang="en-US" sz="1800" kern="1200" dirty="0"/>
        </a:p>
      </dsp:txBody>
      <dsp:txXfrm>
        <a:off x="6855056" y="1958478"/>
        <a:ext cx="3050061" cy="12939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BA086-DA24-4F56-BADE-263C55658E65}">
      <dsp:nvSpPr>
        <dsp:cNvPr id="0" name=""/>
        <dsp:cNvSpPr/>
      </dsp:nvSpPr>
      <dsp:spPr>
        <a:xfrm>
          <a:off x="1958" y="109480"/>
          <a:ext cx="3107713" cy="214121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3D670-3B47-4307-BDFD-11345BCF8490}">
      <dsp:nvSpPr>
        <dsp:cNvPr id="0" name=""/>
        <dsp:cNvSpPr/>
      </dsp:nvSpPr>
      <dsp:spPr>
        <a:xfrm>
          <a:off x="1958" y="2250694"/>
          <a:ext cx="3107713" cy="115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Операции с организациями и лицами из Перечня в течение одного рабочего дня с момента их размещения,</a:t>
          </a:r>
          <a:endParaRPr lang="x-none" sz="1700" kern="1200" dirty="0"/>
        </a:p>
      </dsp:txBody>
      <dsp:txXfrm>
        <a:off x="1958" y="2250694"/>
        <a:ext cx="3107713" cy="1152961"/>
      </dsp:txXfrm>
    </dsp:sp>
    <dsp:sp modelId="{44BD994B-728A-4C06-B550-800A940F2285}">
      <dsp:nvSpPr>
        <dsp:cNvPr id="0" name=""/>
        <dsp:cNvSpPr/>
      </dsp:nvSpPr>
      <dsp:spPr>
        <a:xfrm>
          <a:off x="3420574" y="109480"/>
          <a:ext cx="3107713" cy="214121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D2E5-30D8-4EE5-9E65-13DC9A504130}">
      <dsp:nvSpPr>
        <dsp:cNvPr id="0" name=""/>
        <dsp:cNvSpPr/>
      </dsp:nvSpPr>
      <dsp:spPr>
        <a:xfrm>
          <a:off x="3420574" y="2250694"/>
          <a:ext cx="3107713" cy="115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Операции свыше пороговых значений</a:t>
          </a:r>
          <a:endParaRPr lang="x-none" sz="1700" kern="1200" dirty="0"/>
        </a:p>
      </dsp:txBody>
      <dsp:txXfrm>
        <a:off x="3420574" y="2250694"/>
        <a:ext cx="3107713" cy="1152961"/>
      </dsp:txXfrm>
    </dsp:sp>
    <dsp:sp modelId="{DCA98A9B-44EE-4F4F-B49B-CEE9CA8D891A}">
      <dsp:nvSpPr>
        <dsp:cNvPr id="0" name=""/>
        <dsp:cNvSpPr/>
      </dsp:nvSpPr>
      <dsp:spPr>
        <a:xfrm>
          <a:off x="6839189" y="109480"/>
          <a:ext cx="3107713" cy="214121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6D61F-E6C7-4D3F-A753-C05B2563B335}">
      <dsp:nvSpPr>
        <dsp:cNvPr id="0" name=""/>
        <dsp:cNvSpPr/>
      </dsp:nvSpPr>
      <dsp:spPr>
        <a:xfrm>
          <a:off x="6839189" y="2250694"/>
          <a:ext cx="3107713" cy="115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Подозрительные операции</a:t>
          </a:r>
          <a:endParaRPr lang="x-none" sz="1700" kern="1200" dirty="0"/>
        </a:p>
      </dsp:txBody>
      <dsp:txXfrm>
        <a:off x="6839189" y="2250694"/>
        <a:ext cx="3107713" cy="11529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CD3E-87F5-4343-B5D6-330D8BD4E690}">
      <dsp:nvSpPr>
        <dsp:cNvPr id="0" name=""/>
        <dsp:cNvSpPr/>
      </dsp:nvSpPr>
      <dsp:spPr>
        <a:xfrm>
          <a:off x="203598" y="0"/>
          <a:ext cx="2307447" cy="13573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A7477-3B2A-4366-940B-C876525F1B3B}">
      <dsp:nvSpPr>
        <dsp:cNvPr id="0" name=""/>
        <dsp:cNvSpPr/>
      </dsp:nvSpPr>
      <dsp:spPr>
        <a:xfrm>
          <a:off x="109250" y="414379"/>
          <a:ext cx="1532282" cy="542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Идентификация </a:t>
          </a:r>
          <a:endParaRPr lang="ru-RU" sz="1500" kern="1200" dirty="0"/>
        </a:p>
      </dsp:txBody>
      <dsp:txXfrm>
        <a:off x="135754" y="440883"/>
        <a:ext cx="1479274" cy="489920"/>
      </dsp:txXfrm>
    </dsp:sp>
    <dsp:sp modelId="{8B185C05-0728-4F86-BC9F-4C36F138E689}">
      <dsp:nvSpPr>
        <dsp:cNvPr id="0" name=""/>
        <dsp:cNvSpPr/>
      </dsp:nvSpPr>
      <dsp:spPr>
        <a:xfrm>
          <a:off x="1596639" y="407196"/>
          <a:ext cx="1118000" cy="542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клиентов </a:t>
          </a:r>
        </a:p>
      </dsp:txBody>
      <dsp:txXfrm>
        <a:off x="1623143" y="433700"/>
        <a:ext cx="1064992" cy="4899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F6BF-764D-4597-A452-BB37A0572FB1}">
      <dsp:nvSpPr>
        <dsp:cNvPr id="0" name=""/>
        <dsp:cNvSpPr/>
      </dsp:nvSpPr>
      <dsp:spPr>
        <a:xfrm>
          <a:off x="203598" y="0"/>
          <a:ext cx="2307447" cy="13573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B3149-670F-4099-A684-4CCF7BE86C34}">
      <dsp:nvSpPr>
        <dsp:cNvPr id="0" name=""/>
        <dsp:cNvSpPr/>
      </dsp:nvSpPr>
      <dsp:spPr>
        <a:xfrm>
          <a:off x="564136" y="407196"/>
          <a:ext cx="1586370" cy="542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Мониторинг и изучение операций</a:t>
          </a:r>
        </a:p>
      </dsp:txBody>
      <dsp:txXfrm>
        <a:off x="590640" y="433700"/>
        <a:ext cx="1533362" cy="4899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10F18-AABD-4DC0-9D3C-1CF5D4778FFB}">
      <dsp:nvSpPr>
        <dsp:cNvPr id="0" name=""/>
        <dsp:cNvSpPr/>
      </dsp:nvSpPr>
      <dsp:spPr>
        <a:xfrm>
          <a:off x="203598" y="0"/>
          <a:ext cx="2307447" cy="13573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E351B-B5A1-467E-B07C-6A6EEC21B7C4}">
      <dsp:nvSpPr>
        <dsp:cNvPr id="0" name=""/>
        <dsp:cNvSpPr/>
      </dsp:nvSpPr>
      <dsp:spPr>
        <a:xfrm>
          <a:off x="0" y="407196"/>
          <a:ext cx="2714644" cy="542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Управление рисками ОД/ФТ</a:t>
          </a:r>
        </a:p>
      </dsp:txBody>
      <dsp:txXfrm>
        <a:off x="26504" y="433700"/>
        <a:ext cx="2661636" cy="4899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15687-8866-4B86-9208-675556256174}">
      <dsp:nvSpPr>
        <dsp:cNvPr id="0" name=""/>
        <dsp:cNvSpPr/>
      </dsp:nvSpPr>
      <dsp:spPr>
        <a:xfrm>
          <a:off x="203598" y="0"/>
          <a:ext cx="2307447" cy="13573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F4467-B141-4EEE-9FC2-13DBCE0222A5}">
      <dsp:nvSpPr>
        <dsp:cNvPr id="0" name=""/>
        <dsp:cNvSpPr/>
      </dsp:nvSpPr>
      <dsp:spPr>
        <a:xfrm>
          <a:off x="29691" y="407196"/>
          <a:ext cx="2655261" cy="542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Подготовка и обучение </a:t>
          </a:r>
        </a:p>
      </dsp:txBody>
      <dsp:txXfrm>
        <a:off x="56195" y="433700"/>
        <a:ext cx="2602253" cy="4899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A09F1-C0F4-4C4B-B878-E51CF5E6D90A}">
      <dsp:nvSpPr>
        <dsp:cNvPr id="0" name=""/>
        <dsp:cNvSpPr/>
      </dsp:nvSpPr>
      <dsp:spPr>
        <a:xfrm>
          <a:off x="203598" y="0"/>
          <a:ext cx="2307447" cy="13573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A4D5C-2D2A-4269-8E44-DEA6CDA466D0}">
      <dsp:nvSpPr>
        <dsp:cNvPr id="0" name=""/>
        <dsp:cNvSpPr/>
      </dsp:nvSpPr>
      <dsp:spPr>
        <a:xfrm>
          <a:off x="29691" y="407196"/>
          <a:ext cx="2655261" cy="542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Конфиденциальность</a:t>
          </a:r>
        </a:p>
      </dsp:txBody>
      <dsp:txXfrm>
        <a:off x="56195" y="433700"/>
        <a:ext cx="2602253" cy="4899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9F4AD-7BBD-4F1F-82FD-9353673C4BB9}">
      <dsp:nvSpPr>
        <dsp:cNvPr id="0" name=""/>
        <dsp:cNvSpPr/>
      </dsp:nvSpPr>
      <dsp:spPr>
        <a:xfrm>
          <a:off x="203598" y="0"/>
          <a:ext cx="2307447" cy="13573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EB74B-D263-4B03-A5F8-A7F18D5E9686}">
      <dsp:nvSpPr>
        <dsp:cNvPr id="0" name=""/>
        <dsp:cNvSpPr/>
      </dsp:nvSpPr>
      <dsp:spPr>
        <a:xfrm>
          <a:off x="0" y="407196"/>
          <a:ext cx="2714644" cy="542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Хранение информации</a:t>
          </a:r>
        </a:p>
      </dsp:txBody>
      <dsp:txXfrm>
        <a:off x="26504" y="433700"/>
        <a:ext cx="2661636" cy="4899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BA7AA-4072-4062-B192-25C01EA9A8DD}">
      <dsp:nvSpPr>
        <dsp:cNvPr id="0" name=""/>
        <dsp:cNvSpPr/>
      </dsp:nvSpPr>
      <dsp:spPr>
        <a:xfrm>
          <a:off x="0" y="0"/>
          <a:ext cx="1357322" cy="13573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76EBB-9668-4D8E-B227-44A6C6B21F15}">
      <dsp:nvSpPr>
        <dsp:cNvPr id="0" name=""/>
        <dsp:cNvSpPr/>
      </dsp:nvSpPr>
      <dsp:spPr>
        <a:xfrm>
          <a:off x="678660" y="0"/>
          <a:ext cx="6822329" cy="1357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Организация внутреннего контроля в целях ПОД/ФТ</a:t>
          </a:r>
          <a:endParaRPr lang="ru-RU" sz="1800" kern="1200" dirty="0"/>
        </a:p>
      </dsp:txBody>
      <dsp:txXfrm>
        <a:off x="678660" y="0"/>
        <a:ext cx="6822329" cy="644727"/>
      </dsp:txXfrm>
    </dsp:sp>
    <dsp:sp modelId="{0653EF12-C939-4D26-A210-570C40B2B79D}">
      <dsp:nvSpPr>
        <dsp:cNvPr id="0" name=""/>
        <dsp:cNvSpPr/>
      </dsp:nvSpPr>
      <dsp:spPr>
        <a:xfrm>
          <a:off x="356297" y="644727"/>
          <a:ext cx="644727" cy="6447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65ADD-508A-43C8-AF1B-918C24704F8F}">
      <dsp:nvSpPr>
        <dsp:cNvPr id="0" name=""/>
        <dsp:cNvSpPr/>
      </dsp:nvSpPr>
      <dsp:spPr>
        <a:xfrm>
          <a:off x="678660" y="644727"/>
          <a:ext cx="6822329" cy="644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(ответственное должностное лицо/подразделение по ПОД/ФТ, организация процедур)  </a:t>
          </a:r>
        </a:p>
      </dsp:txBody>
      <dsp:txXfrm>
        <a:off x="678660" y="644727"/>
        <a:ext cx="6822329" cy="6447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2E6FE-891C-4364-9DB3-37003EE31AF0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>
              <a:solidFill>
                <a:schemeClr val="tx1"/>
              </a:solidFill>
            </a:rPr>
            <a:t>! </a:t>
          </a:r>
        </a:p>
      </dsp:txBody>
      <dsp:txXfrm rot="-5400000">
        <a:off x="1" y="842399"/>
        <a:ext cx="1683092" cy="721325"/>
      </dsp:txXfrm>
    </dsp:sp>
    <dsp:sp modelId="{0D70F774-AEDE-4EEE-AE77-0711567C94B0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Субъекты финансового мониторинга и их работники </a:t>
          </a:r>
          <a:r>
            <a:rPr lang="ru-RU" sz="1800" b="1" kern="1200" dirty="0"/>
            <a:t>не вправе извещать клиенто</a:t>
          </a:r>
          <a:r>
            <a:rPr lang="ru-RU" sz="1800" kern="1200" dirty="0"/>
            <a:t>в и иных лиц о предоставлении в уполномоченный орган информации, сведений и документов о таких клиентах и о совершаемых ими операциях в соответствии с Законом о ПОД/ФТ.</a:t>
          </a:r>
        </a:p>
      </dsp:txBody>
      <dsp:txXfrm rot="-5400000">
        <a:off x="1683093" y="77146"/>
        <a:ext cx="6470214" cy="1410285"/>
      </dsp:txXfrm>
    </dsp:sp>
    <dsp:sp modelId="{47EA8741-5C97-4243-81CD-E40F4736B21E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>
              <a:solidFill>
                <a:schemeClr val="tx1"/>
              </a:solidFill>
            </a:rPr>
            <a:t>! </a:t>
          </a:r>
        </a:p>
      </dsp:txBody>
      <dsp:txXfrm rot="-5400000">
        <a:off x="1" y="2962237"/>
        <a:ext cx="1683092" cy="721325"/>
      </dsp:txXfrm>
    </dsp:sp>
    <dsp:sp modelId="{95E17724-0103-4B9C-9D3C-55874B0E293A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Предоставление в уполномоченный орган информации, сведений и документов субъектами финансового мониторинга в целях и порядке, предусмотренных Законом о ПОД/ФТ, </a:t>
          </a:r>
          <a:r>
            <a:rPr lang="ru-RU" sz="1800" b="1" kern="1200" dirty="0"/>
            <a:t>не является разглашением служебной, коммерческой, банковской или иной охраняемой законом тайны</a:t>
          </a:r>
          <a:r>
            <a:rPr lang="ru-RU" sz="1800" kern="1200" dirty="0"/>
            <a:t>.</a:t>
          </a:r>
        </a:p>
      </dsp:txBody>
      <dsp:txXfrm rot="-5400000">
        <a:off x="1683093" y="2196984"/>
        <a:ext cx="6470214" cy="141028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EA7F1-9610-4245-AAF3-73352EE20289}">
      <dsp:nvSpPr>
        <dsp:cNvPr id="0" name=""/>
        <dsp:cNvSpPr/>
      </dsp:nvSpPr>
      <dsp:spPr>
        <a:xfrm>
          <a:off x="3211909" y="0"/>
          <a:ext cx="2262981" cy="226298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Вводный семинар</a:t>
          </a:r>
        </a:p>
      </dsp:txBody>
      <dsp:txXfrm>
        <a:off x="3777654" y="1131491"/>
        <a:ext cx="1131491" cy="1131490"/>
      </dsp:txXfrm>
    </dsp:sp>
    <dsp:sp modelId="{24670493-8D66-43DD-96B8-6544819FB875}">
      <dsp:nvSpPr>
        <dsp:cNvPr id="0" name=""/>
        <dsp:cNvSpPr/>
      </dsp:nvSpPr>
      <dsp:spPr>
        <a:xfrm>
          <a:off x="2080418" y="2262981"/>
          <a:ext cx="2262981" cy="2262981"/>
        </a:xfrm>
        <a:prstGeom prst="triangl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Основной семинар</a:t>
          </a:r>
        </a:p>
      </dsp:txBody>
      <dsp:txXfrm>
        <a:off x="2646163" y="3394472"/>
        <a:ext cx="1131491" cy="1131490"/>
      </dsp:txXfrm>
    </dsp:sp>
    <dsp:sp modelId="{8067AF35-6F66-4968-93E6-1B52BC44A63C}">
      <dsp:nvSpPr>
        <dsp:cNvPr id="0" name=""/>
        <dsp:cNvSpPr/>
      </dsp:nvSpPr>
      <dsp:spPr>
        <a:xfrm rot="10800000">
          <a:off x="3211909" y="2262981"/>
          <a:ext cx="2262981" cy="2262981"/>
        </a:xfrm>
        <a:prstGeom prst="triangl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Обучение внутри компании</a:t>
          </a:r>
        </a:p>
      </dsp:txBody>
      <dsp:txXfrm rot="10800000">
        <a:off x="3777654" y="2262981"/>
        <a:ext cx="1131491" cy="1131490"/>
      </dsp:txXfrm>
    </dsp:sp>
    <dsp:sp modelId="{718425B5-B42E-4ACD-921D-E0B387218A8D}">
      <dsp:nvSpPr>
        <dsp:cNvPr id="0" name=""/>
        <dsp:cNvSpPr/>
      </dsp:nvSpPr>
      <dsp:spPr>
        <a:xfrm>
          <a:off x="4343400" y="2262981"/>
          <a:ext cx="2262981" cy="2262981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Семинар повышения уровня знаний</a:t>
          </a:r>
        </a:p>
      </dsp:txBody>
      <dsp:txXfrm>
        <a:off x="4909145" y="3394472"/>
        <a:ext cx="1131491" cy="113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9C1FC-3CAE-42D1-98D7-586BDE0F7CC3}">
      <dsp:nvSpPr>
        <dsp:cNvPr id="0" name=""/>
        <dsp:cNvSpPr/>
      </dsp:nvSpPr>
      <dsp:spPr>
        <a:xfrm>
          <a:off x="0" y="612"/>
          <a:ext cx="62059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9AC53-89A9-4989-A324-67813C4E053C}">
      <dsp:nvSpPr>
        <dsp:cNvPr id="0" name=""/>
        <dsp:cNvSpPr/>
      </dsp:nvSpPr>
      <dsp:spPr>
        <a:xfrm>
          <a:off x="0" y="612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банки, филиалы банков - нерезидентов Республики Казахстан, организации, осуществляющие отдельные виды банковских операций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12"/>
        <a:ext cx="6205912" cy="716361"/>
      </dsp:txXfrm>
    </dsp:sp>
    <dsp:sp modelId="{616B8C41-9DB4-440D-B4A5-4825600C5B3F}">
      <dsp:nvSpPr>
        <dsp:cNvPr id="0" name=""/>
        <dsp:cNvSpPr/>
      </dsp:nvSpPr>
      <dsp:spPr>
        <a:xfrm>
          <a:off x="0" y="716973"/>
          <a:ext cx="6205912" cy="0"/>
        </a:xfrm>
        <a:prstGeom prst="lin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BD9D-246A-4ECA-B02D-26E8CDBD01FF}">
      <dsp:nvSpPr>
        <dsp:cNvPr id="0" name=""/>
        <dsp:cNvSpPr/>
      </dsp:nvSpPr>
      <dsp:spPr>
        <a:xfrm>
          <a:off x="0" y="716973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б</a:t>
          </a: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иржи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16973"/>
        <a:ext cx="6205912" cy="716361"/>
      </dsp:txXfrm>
    </dsp:sp>
    <dsp:sp modelId="{30D5F38E-6037-4DE4-A457-A9DA244FB4B7}">
      <dsp:nvSpPr>
        <dsp:cNvPr id="0" name=""/>
        <dsp:cNvSpPr/>
      </dsp:nvSpPr>
      <dsp:spPr>
        <a:xfrm>
          <a:off x="0" y="1433334"/>
          <a:ext cx="6205912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0803-F0F4-4118-B8CF-ACAB4E544984}">
      <dsp:nvSpPr>
        <dsp:cNvPr id="0" name=""/>
        <dsp:cNvSpPr/>
      </dsp:nvSpPr>
      <dsp:spPr>
        <a:xfrm>
          <a:off x="0" y="1433334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страховые (перестраховочные) организации, страховые брокеры, общества взаимного страхования, филиалы страховых (перестраховочных) организаций - нерезидентов Республики Казахстан, филиалы страховых брокеров - нерезидентов Республики Казахстан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33334"/>
        <a:ext cx="6205912" cy="716361"/>
      </dsp:txXfrm>
    </dsp:sp>
    <dsp:sp modelId="{285487D4-ED78-466F-89FB-25D1A6414E61}">
      <dsp:nvSpPr>
        <dsp:cNvPr id="0" name=""/>
        <dsp:cNvSpPr/>
      </dsp:nvSpPr>
      <dsp:spPr>
        <a:xfrm>
          <a:off x="0" y="2149695"/>
          <a:ext cx="6205912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39E9-52AE-4605-AEF7-850F0439848B}">
      <dsp:nvSpPr>
        <dsp:cNvPr id="0" name=""/>
        <dsp:cNvSpPr/>
      </dsp:nvSpPr>
      <dsp:spPr>
        <a:xfrm>
          <a:off x="0" y="2149695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единый накопительный пенсионный фонд и добровольные накопительные пенсионные фонды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9695"/>
        <a:ext cx="6205912" cy="716361"/>
      </dsp:txXfrm>
    </dsp:sp>
    <dsp:sp modelId="{6A6C9F9E-8547-4705-A034-AD7D7689433B}">
      <dsp:nvSpPr>
        <dsp:cNvPr id="0" name=""/>
        <dsp:cNvSpPr/>
      </dsp:nvSpPr>
      <dsp:spPr>
        <a:xfrm>
          <a:off x="0" y="2866057"/>
          <a:ext cx="6205912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BB2A7-89D3-4227-A4EF-CD7F547EFF22}">
      <dsp:nvSpPr>
        <dsp:cNvPr id="0" name=""/>
        <dsp:cNvSpPr/>
      </dsp:nvSpPr>
      <dsp:spPr>
        <a:xfrm>
          <a:off x="0" y="2866057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5) профессиональные участники рынка ценных бумаг, центральный депозитарий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66057"/>
        <a:ext cx="6205912" cy="716361"/>
      </dsp:txXfrm>
    </dsp:sp>
    <dsp:sp modelId="{D27429C1-A76E-4A00-AFC2-EAE1B73BF65D}">
      <dsp:nvSpPr>
        <dsp:cNvPr id="0" name=""/>
        <dsp:cNvSpPr/>
      </dsp:nvSpPr>
      <dsp:spPr>
        <a:xfrm>
          <a:off x="0" y="3582418"/>
          <a:ext cx="6205912" cy="0"/>
        </a:xfrm>
        <a:prstGeom prst="lin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09E3F-952B-4DE5-87F3-A43B12FDB5F1}">
      <dsp:nvSpPr>
        <dsp:cNvPr id="0" name=""/>
        <dsp:cNvSpPr/>
      </dsp:nvSpPr>
      <dsp:spPr>
        <a:xfrm>
          <a:off x="0" y="3582418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6) нотариусы, осуществляющие нотариальные действия с деньгами и (или) иным имуществом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82418"/>
        <a:ext cx="6205912" cy="716361"/>
      </dsp:txXfrm>
    </dsp:sp>
    <dsp:sp modelId="{71D55578-F45A-42E2-916D-FB3254390060}">
      <dsp:nvSpPr>
        <dsp:cNvPr id="0" name=""/>
        <dsp:cNvSpPr/>
      </dsp:nvSpPr>
      <dsp:spPr>
        <a:xfrm>
          <a:off x="0" y="4298779"/>
          <a:ext cx="6205912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5B3F5-1B1D-4F37-A8C1-FC4E16AEF7FB}">
      <dsp:nvSpPr>
        <dsp:cNvPr id="0" name=""/>
        <dsp:cNvSpPr/>
      </dsp:nvSpPr>
      <dsp:spPr>
        <a:xfrm>
          <a:off x="0" y="4298779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7) </a:t>
          </a:r>
          <a:r>
            <a:rPr lang="ru-RU" sz="12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адвокаты, </a:t>
          </a:r>
          <a:r>
            <a:rPr lang="ru-RU" sz="1200" b="1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консультанты и другие независимые специалисты по юридическим вопросам</a:t>
          </a:r>
          <a:r>
            <a:rPr lang="ru-RU" sz="1200" b="0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в случаях, когда они от имени или по поручению клиента участвуют в операциях с деньгами и (или) иным имуществом </a:t>
          </a:r>
          <a:endParaRPr lang="en-US" sz="12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98779"/>
        <a:ext cx="6205912" cy="716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9D644-31C7-4DE5-B109-89B2EE4409C4}">
      <dsp:nvSpPr>
        <dsp:cNvPr id="0" name=""/>
        <dsp:cNvSpPr/>
      </dsp:nvSpPr>
      <dsp:spPr>
        <a:xfrm>
          <a:off x="0" y="612"/>
          <a:ext cx="62059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4F7CD-6EBE-41B7-9FCB-E662B36DDF72}">
      <dsp:nvSpPr>
        <dsp:cNvPr id="0" name=""/>
        <dsp:cNvSpPr/>
      </dsp:nvSpPr>
      <dsp:spPr>
        <a:xfrm>
          <a:off x="0" y="612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8) бухгалтерские организации и профессиональные бухгалтеры, осуществляющие предпринимательскую деятельность в сфере бухгалтерского учета, аудиторские организации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12"/>
        <a:ext cx="6205912" cy="716361"/>
      </dsp:txXfrm>
    </dsp:sp>
    <dsp:sp modelId="{49A8A987-2D90-451B-93C5-4A2283A913EF}">
      <dsp:nvSpPr>
        <dsp:cNvPr id="0" name=""/>
        <dsp:cNvSpPr/>
      </dsp:nvSpPr>
      <dsp:spPr>
        <a:xfrm>
          <a:off x="0" y="716973"/>
          <a:ext cx="6205912" cy="0"/>
        </a:xfrm>
        <a:prstGeom prst="lin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88E58-F0BE-4D0C-B8CA-021F8AAA18AD}">
      <dsp:nvSpPr>
        <dsp:cNvPr id="0" name=""/>
        <dsp:cNvSpPr/>
      </dsp:nvSpPr>
      <dsp:spPr>
        <a:xfrm>
          <a:off x="0" y="716973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9) организаторы игорного бизнеса и лотерей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16973"/>
        <a:ext cx="6205912" cy="716361"/>
      </dsp:txXfrm>
    </dsp:sp>
    <dsp:sp modelId="{54EBB1D7-30CD-41D7-A160-1D634793A3D7}">
      <dsp:nvSpPr>
        <dsp:cNvPr id="0" name=""/>
        <dsp:cNvSpPr/>
      </dsp:nvSpPr>
      <dsp:spPr>
        <a:xfrm>
          <a:off x="0" y="1433334"/>
          <a:ext cx="6205912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9DCB5-2296-4C3C-95C5-674354B0532E}">
      <dsp:nvSpPr>
        <dsp:cNvPr id="0" name=""/>
        <dsp:cNvSpPr/>
      </dsp:nvSpPr>
      <dsp:spPr>
        <a:xfrm>
          <a:off x="0" y="1433334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10) операторы почты, оказывающие услуги по переводу денег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33334"/>
        <a:ext cx="6205912" cy="716361"/>
      </dsp:txXfrm>
    </dsp:sp>
    <dsp:sp modelId="{FE93825B-0834-4505-B6D7-188A940B68B1}">
      <dsp:nvSpPr>
        <dsp:cNvPr id="0" name=""/>
        <dsp:cNvSpPr/>
      </dsp:nvSpPr>
      <dsp:spPr>
        <a:xfrm>
          <a:off x="0" y="2149695"/>
          <a:ext cx="6205912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6E302-1F1A-43F2-AA0E-4D32CFFD5187}">
      <dsp:nvSpPr>
        <dsp:cNvPr id="0" name=""/>
        <dsp:cNvSpPr/>
      </dsp:nvSpPr>
      <dsp:spPr>
        <a:xfrm>
          <a:off x="0" y="2149695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11) организации, осуществляющие микрофинансовую деятельность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9695"/>
        <a:ext cx="6205912" cy="716361"/>
      </dsp:txXfrm>
    </dsp:sp>
    <dsp:sp modelId="{9A2FFE1C-4ED2-4E5F-B7FC-66D69D0BEB89}">
      <dsp:nvSpPr>
        <dsp:cNvPr id="0" name=""/>
        <dsp:cNvSpPr/>
      </dsp:nvSpPr>
      <dsp:spPr>
        <a:xfrm>
          <a:off x="0" y="2866057"/>
          <a:ext cx="6205912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D94F5-B24D-4C11-A6BC-A918DE67AFD0}">
      <dsp:nvSpPr>
        <dsp:cNvPr id="0" name=""/>
        <dsp:cNvSpPr/>
      </dsp:nvSpPr>
      <dsp:spPr>
        <a:xfrm>
          <a:off x="0" y="2866057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12) платежные организации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66057"/>
        <a:ext cx="6205912" cy="716361"/>
      </dsp:txXfrm>
    </dsp:sp>
    <dsp:sp modelId="{6998CBD3-F28C-4C69-9D74-B0E3608AB364}">
      <dsp:nvSpPr>
        <dsp:cNvPr id="0" name=""/>
        <dsp:cNvSpPr/>
      </dsp:nvSpPr>
      <dsp:spPr>
        <a:xfrm>
          <a:off x="0" y="3582418"/>
          <a:ext cx="6205912" cy="0"/>
        </a:xfrm>
        <a:prstGeom prst="lin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792F-23C3-4532-8E32-DFF5D84D29EF}">
      <dsp:nvSpPr>
        <dsp:cNvPr id="0" name=""/>
        <dsp:cNvSpPr/>
      </dsp:nvSpPr>
      <dsp:spPr>
        <a:xfrm>
          <a:off x="0" y="3582418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13) индивидуальные предприниматели и юридические лица, осуществляющие лизинговую деятельность в качестве лизингодателя без лицензии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82418"/>
        <a:ext cx="6205912" cy="716361"/>
      </dsp:txXfrm>
    </dsp:sp>
    <dsp:sp modelId="{A24DC0A2-34D1-4B95-B6DD-32585B413A76}">
      <dsp:nvSpPr>
        <dsp:cNvPr id="0" name=""/>
        <dsp:cNvSpPr/>
      </dsp:nvSpPr>
      <dsp:spPr>
        <a:xfrm>
          <a:off x="0" y="4298779"/>
          <a:ext cx="6205912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DA233-EA20-476F-BEB2-769EB40D4E60}">
      <dsp:nvSpPr>
        <dsp:cNvPr id="0" name=""/>
        <dsp:cNvSpPr/>
      </dsp:nvSpPr>
      <dsp:spPr>
        <a:xfrm>
          <a:off x="0" y="4298779"/>
          <a:ext cx="6205912" cy="716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14) </a:t>
          </a:r>
          <a:r>
            <a:rPr lang="ru-RU" sz="1500" strike="sngStrike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л</a:t>
          </a:r>
          <a:r>
            <a:rPr lang="ru-RU" sz="1500" b="0" i="0" strike="sngStrike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омбарды</a:t>
          </a:r>
          <a:r>
            <a:rPr lang="ru-RU" sz="15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исключены)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98779"/>
        <a:ext cx="6205912" cy="716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9C1FC-3CAE-42D1-98D7-586BDE0F7CC3}">
      <dsp:nvSpPr>
        <dsp:cNvPr id="0" name=""/>
        <dsp:cNvSpPr/>
      </dsp:nvSpPr>
      <dsp:spPr>
        <a:xfrm>
          <a:off x="0" y="2449"/>
          <a:ext cx="62059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9AC53-89A9-4989-A324-67813C4E053C}">
      <dsp:nvSpPr>
        <dsp:cNvPr id="0" name=""/>
        <dsp:cNvSpPr/>
      </dsp:nvSpPr>
      <dsp:spPr>
        <a:xfrm>
          <a:off x="0" y="2449"/>
          <a:ext cx="6205912" cy="835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15) </a:t>
          </a:r>
          <a:r>
            <a:rPr lang="ru-RU" sz="11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 и юридические лица, осуществляющие операции с драгоценными металлами и драгоценными камнями, ювелирными изделиями из них</a:t>
          </a:r>
          <a:endParaRPr lang="en-US" sz="1100" kern="1200" dirty="0"/>
        </a:p>
      </dsp:txBody>
      <dsp:txXfrm>
        <a:off x="0" y="2449"/>
        <a:ext cx="6205912" cy="835142"/>
      </dsp:txXfrm>
    </dsp:sp>
    <dsp:sp modelId="{616B8C41-9DB4-440D-B4A5-4825600C5B3F}">
      <dsp:nvSpPr>
        <dsp:cNvPr id="0" name=""/>
        <dsp:cNvSpPr/>
      </dsp:nvSpPr>
      <dsp:spPr>
        <a:xfrm>
          <a:off x="0" y="837591"/>
          <a:ext cx="6205912" cy="0"/>
        </a:xfrm>
        <a:prstGeom prst="lin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BD9D-246A-4ECA-B02D-26E8CDBD01FF}">
      <dsp:nvSpPr>
        <dsp:cNvPr id="0" name=""/>
        <dsp:cNvSpPr/>
      </dsp:nvSpPr>
      <dsp:spPr>
        <a:xfrm>
          <a:off x="0" y="837591"/>
          <a:ext cx="6205912" cy="835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16) </a:t>
          </a:r>
          <a:r>
            <a:rPr lang="ru-RU" sz="11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 и юридические лица, оказывающие посреднические услуги при осуществлении сделок купли-продажи недвижимого имущества</a:t>
          </a:r>
          <a:endParaRPr lang="en-US" sz="1100" kern="1200" dirty="0"/>
        </a:p>
      </dsp:txBody>
      <dsp:txXfrm>
        <a:off x="0" y="837591"/>
        <a:ext cx="6205912" cy="835142"/>
      </dsp:txXfrm>
    </dsp:sp>
    <dsp:sp modelId="{30D5F38E-6037-4DE4-A457-A9DA244FB4B7}">
      <dsp:nvSpPr>
        <dsp:cNvPr id="0" name=""/>
        <dsp:cNvSpPr/>
      </dsp:nvSpPr>
      <dsp:spPr>
        <a:xfrm>
          <a:off x="0" y="1672734"/>
          <a:ext cx="6205912" cy="0"/>
        </a:xfrm>
        <a:prstGeom prst="lin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40803-F0F4-4118-B8CF-ACAB4E544984}">
      <dsp:nvSpPr>
        <dsp:cNvPr id="0" name=""/>
        <dsp:cNvSpPr/>
      </dsp:nvSpPr>
      <dsp:spPr>
        <a:xfrm>
          <a:off x="0" y="1672734"/>
          <a:ext cx="6205912" cy="835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17) </a:t>
          </a:r>
          <a:r>
            <a:rPr lang="ru-RU" sz="1100" b="0" i="0" strike="sngStrike" kern="1200" dirty="0"/>
            <a:t>операторы по приему платежей </a:t>
          </a:r>
          <a:r>
            <a:rPr lang="ru-RU" sz="1100" b="0" i="0" strike="noStrike" kern="1200" dirty="0"/>
            <a:t>(исключены)</a:t>
          </a:r>
          <a:endParaRPr lang="en-US" sz="1100" strike="noStrike" kern="1200" dirty="0"/>
        </a:p>
      </dsp:txBody>
      <dsp:txXfrm>
        <a:off x="0" y="1672734"/>
        <a:ext cx="6205912" cy="835142"/>
      </dsp:txXfrm>
    </dsp:sp>
    <dsp:sp modelId="{74181E8F-DCD7-4296-9A61-F7E0A15C7C43}">
      <dsp:nvSpPr>
        <dsp:cNvPr id="0" name=""/>
        <dsp:cNvSpPr/>
      </dsp:nvSpPr>
      <dsp:spPr>
        <a:xfrm>
          <a:off x="0" y="2507876"/>
          <a:ext cx="6205912" cy="0"/>
        </a:xfrm>
        <a:prstGeom prst="lin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C503E-1F73-4FD7-8732-BDFD5623DDFE}">
      <dsp:nvSpPr>
        <dsp:cNvPr id="0" name=""/>
        <dsp:cNvSpPr/>
      </dsp:nvSpPr>
      <dsp:spPr>
        <a:xfrm>
          <a:off x="0" y="2507876"/>
          <a:ext cx="6205912" cy="835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/>
            <a:t>18) </a:t>
          </a:r>
          <a:r>
            <a:rPr lang="ru-RU" sz="1100" b="0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фонд социального медицинского страхования</a:t>
          </a:r>
          <a:endParaRPr lang="en-US" sz="1100" kern="1200" dirty="0"/>
        </a:p>
      </dsp:txBody>
      <dsp:txXfrm>
        <a:off x="0" y="2507876"/>
        <a:ext cx="6205912" cy="835142"/>
      </dsp:txXfrm>
    </dsp:sp>
    <dsp:sp modelId="{6A6C9F9E-8547-4705-A034-AD7D7689433B}">
      <dsp:nvSpPr>
        <dsp:cNvPr id="0" name=""/>
        <dsp:cNvSpPr/>
      </dsp:nvSpPr>
      <dsp:spPr>
        <a:xfrm>
          <a:off x="0" y="3343018"/>
          <a:ext cx="6205912" cy="0"/>
        </a:xfrm>
        <a:prstGeom prst="lin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BB2A7-89D3-4227-A4EF-CD7F547EFF22}">
      <dsp:nvSpPr>
        <dsp:cNvPr id="0" name=""/>
        <dsp:cNvSpPr/>
      </dsp:nvSpPr>
      <dsp:spPr>
        <a:xfrm>
          <a:off x="0" y="3343018"/>
          <a:ext cx="6205912" cy="835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19) </a:t>
          </a:r>
          <a:r>
            <a:rPr lang="ru-RU" sz="1100" b="1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участники Международного финансового центра «Астана», осуществляющие на территории Международного финансового центра «Астана» (далее - МФЦА) отдельные виды деятельности, определяемые Комитетом МФЦА по регулированию финансовых услуг по согласованию с уполномоченным органом в соответствии с рекомендациями Группы разработки финансовых мер борьбы с отмыванием денег (ФАТФ)</a:t>
          </a:r>
          <a:endParaRPr lang="en-US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43018"/>
        <a:ext cx="6205912" cy="835142"/>
      </dsp:txXfrm>
    </dsp:sp>
    <dsp:sp modelId="{71D55578-F45A-42E2-916D-FB3254390060}">
      <dsp:nvSpPr>
        <dsp:cNvPr id="0" name=""/>
        <dsp:cNvSpPr/>
      </dsp:nvSpPr>
      <dsp:spPr>
        <a:xfrm>
          <a:off x="0" y="4178161"/>
          <a:ext cx="6205912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5B3F5-1B1D-4F37-A8C1-FC4E16AEF7FB}">
      <dsp:nvSpPr>
        <dsp:cNvPr id="0" name=""/>
        <dsp:cNvSpPr/>
      </dsp:nvSpPr>
      <dsp:spPr>
        <a:xfrm>
          <a:off x="0" y="4178161"/>
          <a:ext cx="6205912" cy="835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/>
            <a:t>20</a:t>
          </a:r>
          <a:r>
            <a:rPr lang="ru-RU" sz="1100" b="1" i="0" kern="1200" dirty="0"/>
            <a:t>) </a:t>
          </a:r>
          <a:r>
            <a:rPr lang="ru-RU" sz="1100" b="1" i="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лица, осуществляющие деятельность по выпуску цифровых активов, организации торгов ими, а также предоставлению услуг по обмену цифровых активов на деньги, ценности и иное имущество</a:t>
          </a:r>
          <a:endParaRPr lang="en-US" sz="1100" b="1" kern="1200" dirty="0"/>
        </a:p>
      </dsp:txBody>
      <dsp:txXfrm>
        <a:off x="0" y="4178161"/>
        <a:ext cx="6205912" cy="835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74ED9-6AAA-4DFD-B78B-27B66871EDB0}">
      <dsp:nvSpPr>
        <dsp:cNvPr id="0" name=""/>
        <dsp:cNvSpPr/>
      </dsp:nvSpPr>
      <dsp:spPr>
        <a:xfrm>
          <a:off x="0" y="702579"/>
          <a:ext cx="5798457" cy="1460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</a:rPr>
            <a:t>Пороговые операции </a:t>
          </a:r>
          <a:r>
            <a:rPr lang="en-US" sz="1700" b="1" kern="1200" dirty="0">
              <a:solidFill>
                <a:schemeClr val="tx1"/>
              </a:solidFill>
            </a:rPr>
            <a:t>c</a:t>
          </a:r>
          <a:r>
            <a:rPr lang="ru-RU" sz="1700" b="1" kern="1200" dirty="0">
              <a:solidFill>
                <a:schemeClr val="tx1"/>
              </a:solidFill>
            </a:rPr>
            <a:t>выше </a:t>
          </a:r>
          <a:endParaRPr lang="en-US" sz="1700" b="1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</a:rPr>
            <a:t>1 000 000 тенге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</a:rPr>
            <a:t>(по разным видам операции – разные пороги, начиная от 1 000 000 тенге и выше). 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1275" y="773854"/>
        <a:ext cx="5655907" cy="1317522"/>
      </dsp:txXfrm>
    </dsp:sp>
    <dsp:sp modelId="{66A4D5C2-6126-410A-9BBB-3E5B22376F4E}">
      <dsp:nvSpPr>
        <dsp:cNvPr id="0" name=""/>
        <dsp:cNvSpPr/>
      </dsp:nvSpPr>
      <dsp:spPr>
        <a:xfrm>
          <a:off x="0" y="2309531"/>
          <a:ext cx="5798457" cy="127413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</a:rPr>
            <a:t>Подозрительные операции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</a:rPr>
            <a:t>(независимо от формы их осуществления и суммы, на которую они совершены)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62198" y="2371729"/>
        <a:ext cx="5674061" cy="1149738"/>
      </dsp:txXfrm>
    </dsp:sp>
    <dsp:sp modelId="{AA535F66-A14D-4479-B960-F2235704E5DA}">
      <dsp:nvSpPr>
        <dsp:cNvPr id="0" name=""/>
        <dsp:cNvSpPr/>
      </dsp:nvSpPr>
      <dsp:spPr>
        <a:xfrm>
          <a:off x="0" y="3730546"/>
          <a:ext cx="5798457" cy="137422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</a:rPr>
            <a:t>Операции, подлежащие обязательному изучению </a:t>
          </a:r>
          <a:r>
            <a:rPr lang="ru-RU" sz="1700" kern="1200" dirty="0">
              <a:solidFill>
                <a:schemeClr val="tx1"/>
              </a:solidFill>
            </a:rPr>
            <a:t>по операции, имеющие характеристики, соответствующие типологиям, схемам и способам легализации (отмывания) преступных доходов и финансирования терроризма.</a:t>
          </a:r>
        </a:p>
      </dsp:txBody>
      <dsp:txXfrm>
        <a:off x="67084" y="3797630"/>
        <a:ext cx="5664289" cy="12400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8ADA4-4796-4C30-91C7-45671554CD04}">
      <dsp:nvSpPr>
        <dsp:cNvPr id="0" name=""/>
        <dsp:cNvSpPr/>
      </dsp:nvSpPr>
      <dsp:spPr>
        <a:xfrm rot="5400000">
          <a:off x="236025" y="2559559"/>
          <a:ext cx="706476" cy="11755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63B30-F69B-4C42-A3CF-756B4CED95E4}">
      <dsp:nvSpPr>
        <dsp:cNvPr id="0" name=""/>
        <dsp:cNvSpPr/>
      </dsp:nvSpPr>
      <dsp:spPr>
        <a:xfrm>
          <a:off x="118097" y="2910798"/>
          <a:ext cx="1061302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1 000 000</a:t>
          </a:r>
          <a:endParaRPr lang="x-none" sz="1400" b="1" kern="1200" dirty="0">
            <a:solidFill>
              <a:schemeClr val="tx1"/>
            </a:solidFill>
          </a:endParaRPr>
        </a:p>
      </dsp:txBody>
      <dsp:txXfrm>
        <a:off x="118097" y="2910798"/>
        <a:ext cx="1061302" cy="930293"/>
      </dsp:txXfrm>
    </dsp:sp>
    <dsp:sp modelId="{325EC857-389B-4798-84AC-DD8C9E7DF494}">
      <dsp:nvSpPr>
        <dsp:cNvPr id="0" name=""/>
        <dsp:cNvSpPr/>
      </dsp:nvSpPr>
      <dsp:spPr>
        <a:xfrm>
          <a:off x="979153" y="2473013"/>
          <a:ext cx="200245" cy="200245"/>
        </a:xfrm>
        <a:prstGeom prst="triangle">
          <a:avLst>
            <a:gd name="adj" fmla="val 100000"/>
          </a:avLst>
        </a:prstGeom>
        <a:solidFill>
          <a:schemeClr val="accent5">
            <a:hueOff val="-709563"/>
            <a:satOff val="2844"/>
            <a:lumOff val="616"/>
            <a:alphaOff val="0"/>
          </a:schemeClr>
        </a:solidFill>
        <a:ln w="25400" cap="flat" cmpd="sng" algn="ctr">
          <a:solidFill>
            <a:schemeClr val="accent5">
              <a:hueOff val="-709563"/>
              <a:satOff val="2844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8F176-0776-4F20-A163-66C4FB8DE374}">
      <dsp:nvSpPr>
        <dsp:cNvPr id="0" name=""/>
        <dsp:cNvSpPr/>
      </dsp:nvSpPr>
      <dsp:spPr>
        <a:xfrm rot="5400000">
          <a:off x="1535267" y="2238060"/>
          <a:ext cx="706476" cy="11755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D87CF-CD51-4F95-84A4-4CAEDBF3D8DB}">
      <dsp:nvSpPr>
        <dsp:cNvPr id="0" name=""/>
        <dsp:cNvSpPr/>
      </dsp:nvSpPr>
      <dsp:spPr>
        <a:xfrm>
          <a:off x="1417338" y="2589300"/>
          <a:ext cx="1061302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3 000 000</a:t>
          </a:r>
          <a:endParaRPr lang="x-none" sz="1400" b="1" kern="1200" dirty="0">
            <a:solidFill>
              <a:schemeClr val="tx1"/>
            </a:solidFill>
          </a:endParaRPr>
        </a:p>
      </dsp:txBody>
      <dsp:txXfrm>
        <a:off x="1417338" y="2589300"/>
        <a:ext cx="1061302" cy="930293"/>
      </dsp:txXfrm>
    </dsp:sp>
    <dsp:sp modelId="{0148D386-B0EB-4433-94B1-8DBAA9F52082}">
      <dsp:nvSpPr>
        <dsp:cNvPr id="0" name=""/>
        <dsp:cNvSpPr/>
      </dsp:nvSpPr>
      <dsp:spPr>
        <a:xfrm>
          <a:off x="2278395" y="2151514"/>
          <a:ext cx="200245" cy="200245"/>
        </a:xfrm>
        <a:prstGeom prst="triangle">
          <a:avLst>
            <a:gd name="adj" fmla="val 100000"/>
          </a:avLst>
        </a:prstGeom>
        <a:solidFill>
          <a:schemeClr val="accent5">
            <a:hueOff val="-2128688"/>
            <a:satOff val="8531"/>
            <a:lumOff val="1849"/>
            <a:alphaOff val="0"/>
          </a:schemeClr>
        </a:solidFill>
        <a:ln w="25400" cap="flat" cmpd="sng" algn="ctr">
          <a:solidFill>
            <a:schemeClr val="accent5">
              <a:hueOff val="-2128688"/>
              <a:satOff val="8531"/>
              <a:lumOff val="1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0E1C5-4471-4D1E-982E-D967A7C3CA61}">
      <dsp:nvSpPr>
        <dsp:cNvPr id="0" name=""/>
        <dsp:cNvSpPr/>
      </dsp:nvSpPr>
      <dsp:spPr>
        <a:xfrm rot="5400000">
          <a:off x="2834508" y="1916562"/>
          <a:ext cx="706476" cy="11755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BA008-9DB3-489E-AD22-B4466736ECB9}">
      <dsp:nvSpPr>
        <dsp:cNvPr id="0" name=""/>
        <dsp:cNvSpPr/>
      </dsp:nvSpPr>
      <dsp:spPr>
        <a:xfrm>
          <a:off x="2716580" y="2267801"/>
          <a:ext cx="1061302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5 000 000</a:t>
          </a:r>
          <a:endParaRPr lang="x-none" sz="1400" b="1" kern="1200" dirty="0">
            <a:solidFill>
              <a:schemeClr val="tx1"/>
            </a:solidFill>
          </a:endParaRPr>
        </a:p>
      </dsp:txBody>
      <dsp:txXfrm>
        <a:off x="2716580" y="2267801"/>
        <a:ext cx="1061302" cy="930293"/>
      </dsp:txXfrm>
    </dsp:sp>
    <dsp:sp modelId="{5DBE93F9-F172-46BA-909C-F181F49A8D82}">
      <dsp:nvSpPr>
        <dsp:cNvPr id="0" name=""/>
        <dsp:cNvSpPr/>
      </dsp:nvSpPr>
      <dsp:spPr>
        <a:xfrm>
          <a:off x="3577636" y="1830016"/>
          <a:ext cx="200245" cy="200245"/>
        </a:xfrm>
        <a:prstGeom prst="triangle">
          <a:avLst>
            <a:gd name="adj" fmla="val 100000"/>
          </a:avLst>
        </a:prstGeom>
        <a:solidFill>
          <a:schemeClr val="accent5">
            <a:hueOff val="-3547813"/>
            <a:satOff val="14218"/>
            <a:lumOff val="3081"/>
            <a:alphaOff val="0"/>
          </a:schemeClr>
        </a:solidFill>
        <a:ln w="25400" cap="flat" cmpd="sng" algn="ctr">
          <a:solidFill>
            <a:schemeClr val="accent5">
              <a:hueOff val="-3547813"/>
              <a:satOff val="14218"/>
              <a:lumOff val="30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E220-62D7-44D4-BB93-5A5529C6B885}">
      <dsp:nvSpPr>
        <dsp:cNvPr id="0" name=""/>
        <dsp:cNvSpPr/>
      </dsp:nvSpPr>
      <dsp:spPr>
        <a:xfrm rot="5400000">
          <a:off x="4133749" y="1595063"/>
          <a:ext cx="706476" cy="11755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78CAD-1748-4C5A-8DB8-3DC4B29671AF}">
      <dsp:nvSpPr>
        <dsp:cNvPr id="0" name=""/>
        <dsp:cNvSpPr/>
      </dsp:nvSpPr>
      <dsp:spPr>
        <a:xfrm>
          <a:off x="4015821" y="1946302"/>
          <a:ext cx="1061302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7 000 000</a:t>
          </a:r>
          <a:endParaRPr lang="x-none" sz="1400" b="1" kern="1200" dirty="0">
            <a:solidFill>
              <a:schemeClr val="tx1"/>
            </a:solidFill>
          </a:endParaRPr>
        </a:p>
      </dsp:txBody>
      <dsp:txXfrm>
        <a:off x="4015821" y="1946302"/>
        <a:ext cx="1061302" cy="930293"/>
      </dsp:txXfrm>
    </dsp:sp>
    <dsp:sp modelId="{32D55E72-6EB5-407F-8C6A-92763CD74B1F}">
      <dsp:nvSpPr>
        <dsp:cNvPr id="0" name=""/>
        <dsp:cNvSpPr/>
      </dsp:nvSpPr>
      <dsp:spPr>
        <a:xfrm>
          <a:off x="4876878" y="1508517"/>
          <a:ext cx="200245" cy="200245"/>
        </a:xfrm>
        <a:prstGeom prst="triangle">
          <a:avLst>
            <a:gd name="adj" fmla="val 1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2389E-A0A8-4011-AB31-134E0A9F0F4C}">
      <dsp:nvSpPr>
        <dsp:cNvPr id="0" name=""/>
        <dsp:cNvSpPr/>
      </dsp:nvSpPr>
      <dsp:spPr>
        <a:xfrm rot="5400000">
          <a:off x="5432991" y="1273565"/>
          <a:ext cx="706476" cy="11755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0DD70-1181-4EE6-8B0A-5D1FB909B8ED}">
      <dsp:nvSpPr>
        <dsp:cNvPr id="0" name=""/>
        <dsp:cNvSpPr/>
      </dsp:nvSpPr>
      <dsp:spPr>
        <a:xfrm>
          <a:off x="5315062" y="1624804"/>
          <a:ext cx="1061302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10 000 000</a:t>
          </a:r>
          <a:endParaRPr lang="x-none" sz="1400" b="1" kern="1200" dirty="0">
            <a:solidFill>
              <a:schemeClr val="tx1"/>
            </a:solidFill>
          </a:endParaRPr>
        </a:p>
      </dsp:txBody>
      <dsp:txXfrm>
        <a:off x="5315062" y="1624804"/>
        <a:ext cx="1061302" cy="930293"/>
      </dsp:txXfrm>
    </dsp:sp>
    <dsp:sp modelId="{38B85A37-F8DD-455C-8112-A66FE6A4AF0B}">
      <dsp:nvSpPr>
        <dsp:cNvPr id="0" name=""/>
        <dsp:cNvSpPr/>
      </dsp:nvSpPr>
      <dsp:spPr>
        <a:xfrm>
          <a:off x="6176119" y="1187019"/>
          <a:ext cx="200245" cy="200245"/>
        </a:xfrm>
        <a:prstGeom prst="triangle">
          <a:avLst>
            <a:gd name="adj" fmla="val 100000"/>
          </a:avLst>
        </a:prstGeom>
        <a:solidFill>
          <a:schemeClr val="accent5">
            <a:hueOff val="-6386063"/>
            <a:satOff val="25593"/>
            <a:lumOff val="5547"/>
            <a:alphaOff val="0"/>
          </a:schemeClr>
        </a:solidFill>
        <a:ln w="25400" cap="flat" cmpd="sng" algn="ctr">
          <a:solidFill>
            <a:schemeClr val="accent5">
              <a:hueOff val="-6386063"/>
              <a:satOff val="25593"/>
              <a:lumOff val="55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C4BE3-E5E4-472A-8CB0-CFC37C52DA7C}">
      <dsp:nvSpPr>
        <dsp:cNvPr id="0" name=""/>
        <dsp:cNvSpPr/>
      </dsp:nvSpPr>
      <dsp:spPr>
        <a:xfrm rot="5400000">
          <a:off x="6732232" y="952066"/>
          <a:ext cx="706476" cy="11755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FB4EB-C60B-4E8D-900B-D0193CB2CA0D}">
      <dsp:nvSpPr>
        <dsp:cNvPr id="0" name=""/>
        <dsp:cNvSpPr/>
      </dsp:nvSpPr>
      <dsp:spPr>
        <a:xfrm>
          <a:off x="6614304" y="1303305"/>
          <a:ext cx="1061302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45 000 000</a:t>
          </a:r>
          <a:endParaRPr lang="x-none" sz="1400" b="1" kern="1200" dirty="0">
            <a:solidFill>
              <a:schemeClr val="tx1"/>
            </a:solidFill>
          </a:endParaRPr>
        </a:p>
      </dsp:txBody>
      <dsp:txXfrm>
        <a:off x="6614304" y="1303305"/>
        <a:ext cx="1061302" cy="930293"/>
      </dsp:txXfrm>
    </dsp:sp>
    <dsp:sp modelId="{FAA05D4B-8DE2-477C-A441-C7C6D4422EA7}">
      <dsp:nvSpPr>
        <dsp:cNvPr id="0" name=""/>
        <dsp:cNvSpPr/>
      </dsp:nvSpPr>
      <dsp:spPr>
        <a:xfrm>
          <a:off x="7475360" y="865520"/>
          <a:ext cx="200245" cy="200245"/>
        </a:xfrm>
        <a:prstGeom prst="triangle">
          <a:avLst>
            <a:gd name="adj" fmla="val 100000"/>
          </a:avLst>
        </a:prstGeom>
        <a:solidFill>
          <a:schemeClr val="accent5">
            <a:hueOff val="-7805188"/>
            <a:satOff val="31280"/>
            <a:lumOff val="6779"/>
            <a:alphaOff val="0"/>
          </a:schemeClr>
        </a:solidFill>
        <a:ln w="25400" cap="flat" cmpd="sng" algn="ctr">
          <a:solidFill>
            <a:schemeClr val="accent5">
              <a:hueOff val="-7805188"/>
              <a:satOff val="31280"/>
              <a:lumOff val="6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0F8FF-2094-45F6-860A-C6394DFE92D3}">
      <dsp:nvSpPr>
        <dsp:cNvPr id="0" name=""/>
        <dsp:cNvSpPr/>
      </dsp:nvSpPr>
      <dsp:spPr>
        <a:xfrm rot="5400000">
          <a:off x="8031474" y="630568"/>
          <a:ext cx="706476" cy="11755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3E0F5-A57D-439B-8B2E-A8D62BD98663}">
      <dsp:nvSpPr>
        <dsp:cNvPr id="0" name=""/>
        <dsp:cNvSpPr/>
      </dsp:nvSpPr>
      <dsp:spPr>
        <a:xfrm>
          <a:off x="7913545" y="981807"/>
          <a:ext cx="1061302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50 000 000</a:t>
          </a:r>
          <a:endParaRPr lang="x-none" sz="1400" b="1" kern="1200" dirty="0">
            <a:solidFill>
              <a:schemeClr val="tx1"/>
            </a:solidFill>
          </a:endParaRPr>
        </a:p>
      </dsp:txBody>
      <dsp:txXfrm>
        <a:off x="7913545" y="981807"/>
        <a:ext cx="1061302" cy="930293"/>
      </dsp:txXfrm>
    </dsp:sp>
    <dsp:sp modelId="{91E2593E-AB15-4B1A-9441-95737E60AB9A}">
      <dsp:nvSpPr>
        <dsp:cNvPr id="0" name=""/>
        <dsp:cNvSpPr/>
      </dsp:nvSpPr>
      <dsp:spPr>
        <a:xfrm>
          <a:off x="8774602" y="544021"/>
          <a:ext cx="200245" cy="200245"/>
        </a:xfrm>
        <a:prstGeom prst="triangle">
          <a:avLst>
            <a:gd name="adj" fmla="val 100000"/>
          </a:avLst>
        </a:prstGeom>
        <a:solidFill>
          <a:schemeClr val="accent5">
            <a:hueOff val="-9224313"/>
            <a:satOff val="36967"/>
            <a:lumOff val="8012"/>
            <a:alphaOff val="0"/>
          </a:schemeClr>
        </a:solidFill>
        <a:ln w="25400" cap="flat" cmpd="sng" algn="ctr">
          <a:solidFill>
            <a:schemeClr val="accent5">
              <a:hueOff val="-9224313"/>
              <a:satOff val="36967"/>
              <a:lumOff val="80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9FAC7-F118-47A1-A00A-69E4CFA59935}">
      <dsp:nvSpPr>
        <dsp:cNvPr id="0" name=""/>
        <dsp:cNvSpPr/>
      </dsp:nvSpPr>
      <dsp:spPr>
        <a:xfrm rot="5400000">
          <a:off x="9330715" y="309069"/>
          <a:ext cx="706476" cy="117556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35053-7120-485F-80A7-5F93F46D233E}">
      <dsp:nvSpPr>
        <dsp:cNvPr id="0" name=""/>
        <dsp:cNvSpPr/>
      </dsp:nvSpPr>
      <dsp:spPr>
        <a:xfrm>
          <a:off x="9134202" y="660308"/>
          <a:ext cx="1218470" cy="930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100 000 000</a:t>
          </a:r>
          <a:endParaRPr lang="x-none" sz="1400" b="1" kern="1200" dirty="0">
            <a:solidFill>
              <a:schemeClr val="tx1"/>
            </a:solidFill>
          </a:endParaRPr>
        </a:p>
      </dsp:txBody>
      <dsp:txXfrm>
        <a:off x="9134202" y="660308"/>
        <a:ext cx="1218470" cy="9302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E7FDE-D0C6-416B-8A73-B28036DCCC60}">
      <dsp:nvSpPr>
        <dsp:cNvPr id="0" name=""/>
        <dsp:cNvSpPr/>
      </dsp:nvSpPr>
      <dsp:spPr>
        <a:xfrm>
          <a:off x="2570046" y="858796"/>
          <a:ext cx="5351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5130"/>
              </a:moveTo>
              <a:lnTo>
                <a:pt x="284671" y="75130"/>
              </a:lnTo>
              <a:lnTo>
                <a:pt x="284671" y="45720"/>
              </a:lnTo>
              <a:lnTo>
                <a:pt x="535143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3455" y="901566"/>
        <a:ext cx="28325" cy="5899"/>
      </dsp:txXfrm>
    </dsp:sp>
    <dsp:sp modelId="{6985B753-6821-4914-B26E-E9DDDEFF9D8B}">
      <dsp:nvSpPr>
        <dsp:cNvPr id="0" name=""/>
        <dsp:cNvSpPr/>
      </dsp:nvSpPr>
      <dsp:spPr>
        <a:xfrm>
          <a:off x="6814" y="164417"/>
          <a:ext cx="2565032" cy="15390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689" tIns="131932" rIns="125689" bIns="13193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Зарегистрироваться на веб-портале Агентства финансового мониторинга</a:t>
          </a:r>
          <a:endParaRPr lang="en-US" sz="1800" kern="1200"/>
        </a:p>
      </dsp:txBody>
      <dsp:txXfrm>
        <a:off x="6814" y="164417"/>
        <a:ext cx="2565032" cy="1539019"/>
      </dsp:txXfrm>
    </dsp:sp>
    <dsp:sp modelId="{503F61DE-83D9-49A7-8854-CEA87BB41972}">
      <dsp:nvSpPr>
        <dsp:cNvPr id="0" name=""/>
        <dsp:cNvSpPr/>
      </dsp:nvSpPr>
      <dsp:spPr>
        <a:xfrm>
          <a:off x="5700821" y="858796"/>
          <a:ext cx="583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8885" y="45720"/>
              </a:lnTo>
              <a:lnTo>
                <a:pt x="308885" y="75130"/>
              </a:lnTo>
              <a:lnTo>
                <a:pt x="583571" y="7513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7235" y="901566"/>
        <a:ext cx="30743" cy="5899"/>
      </dsp:txXfrm>
    </dsp:sp>
    <dsp:sp modelId="{032FCFB9-01D5-4735-A5DF-71A5E03F9B76}">
      <dsp:nvSpPr>
        <dsp:cNvPr id="0" name=""/>
        <dsp:cNvSpPr/>
      </dsp:nvSpPr>
      <dsp:spPr>
        <a:xfrm>
          <a:off x="3137589" y="135006"/>
          <a:ext cx="2565032" cy="15390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689" tIns="131932" rIns="125689" bIns="13193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Разработать Правила внутреннего контроля и выложить их на портале</a:t>
          </a:r>
          <a:endParaRPr lang="en-US" sz="1800" kern="1200"/>
        </a:p>
      </dsp:txBody>
      <dsp:txXfrm>
        <a:off x="3137589" y="135006"/>
        <a:ext cx="2565032" cy="1539019"/>
      </dsp:txXfrm>
    </dsp:sp>
    <dsp:sp modelId="{3F051550-D32B-4241-818C-145236336319}">
      <dsp:nvSpPr>
        <dsp:cNvPr id="0" name=""/>
        <dsp:cNvSpPr/>
      </dsp:nvSpPr>
      <dsp:spPr>
        <a:xfrm>
          <a:off x="1289330" y="1701636"/>
          <a:ext cx="6309978" cy="559357"/>
        </a:xfrm>
        <a:custGeom>
          <a:avLst/>
          <a:gdLst/>
          <a:ahLst/>
          <a:cxnLst/>
          <a:rect l="0" t="0" r="0" b="0"/>
          <a:pathLst>
            <a:path>
              <a:moveTo>
                <a:pt x="6309978" y="0"/>
              </a:moveTo>
              <a:lnTo>
                <a:pt x="6309978" y="296778"/>
              </a:lnTo>
              <a:lnTo>
                <a:pt x="0" y="296778"/>
              </a:lnTo>
              <a:lnTo>
                <a:pt x="0" y="559357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5882" y="1978365"/>
        <a:ext cx="316874" cy="5899"/>
      </dsp:txXfrm>
    </dsp:sp>
    <dsp:sp modelId="{AE0260E1-2506-4833-BCA0-255FBAAC51DE}">
      <dsp:nvSpPr>
        <dsp:cNvPr id="0" name=""/>
        <dsp:cNvSpPr/>
      </dsp:nvSpPr>
      <dsp:spPr>
        <a:xfrm>
          <a:off x="6316792" y="164417"/>
          <a:ext cx="2565032" cy="15390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689" tIns="131932" rIns="125689" bIns="13193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Сдать тест на квалификацию </a:t>
          </a:r>
          <a:endParaRPr lang="en-US" sz="1800" kern="1200"/>
        </a:p>
      </dsp:txBody>
      <dsp:txXfrm>
        <a:off x="6316792" y="164417"/>
        <a:ext cx="2565032" cy="1539019"/>
      </dsp:txXfrm>
    </dsp:sp>
    <dsp:sp modelId="{9A296159-632A-4EA4-9CB8-2C4D160C675C}">
      <dsp:nvSpPr>
        <dsp:cNvPr id="0" name=""/>
        <dsp:cNvSpPr/>
      </dsp:nvSpPr>
      <dsp:spPr>
        <a:xfrm>
          <a:off x="2570046" y="3017183"/>
          <a:ext cx="5593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35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34975" y="3059953"/>
        <a:ext cx="29497" cy="5899"/>
      </dsp:txXfrm>
    </dsp:sp>
    <dsp:sp modelId="{55C7F7EA-C4DC-4412-9AF5-8F26B2BE46A3}">
      <dsp:nvSpPr>
        <dsp:cNvPr id="0" name=""/>
        <dsp:cNvSpPr/>
      </dsp:nvSpPr>
      <dsp:spPr>
        <a:xfrm>
          <a:off x="6814" y="2293393"/>
          <a:ext cx="2565032" cy="15390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689" tIns="131932" rIns="125689" bIns="13193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Отслеживать Перечень организаций и лиц, связанных с финансированием терроризма</a:t>
          </a:r>
          <a:endParaRPr lang="en-US" sz="1800" kern="1200" dirty="0"/>
        </a:p>
      </dsp:txBody>
      <dsp:txXfrm>
        <a:off x="6814" y="2293393"/>
        <a:ext cx="2565032" cy="1539019"/>
      </dsp:txXfrm>
    </dsp:sp>
    <dsp:sp modelId="{3742416E-2A44-4E40-8263-47F271AA656C}">
      <dsp:nvSpPr>
        <dsp:cNvPr id="0" name=""/>
        <dsp:cNvSpPr/>
      </dsp:nvSpPr>
      <dsp:spPr>
        <a:xfrm>
          <a:off x="5725035" y="3017183"/>
          <a:ext cx="5593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357" y="45720"/>
              </a:lnTo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89965" y="3059953"/>
        <a:ext cx="29497" cy="5899"/>
      </dsp:txXfrm>
    </dsp:sp>
    <dsp:sp modelId="{2818571D-365F-4EDF-97E6-533A348C5143}">
      <dsp:nvSpPr>
        <dsp:cNvPr id="0" name=""/>
        <dsp:cNvSpPr/>
      </dsp:nvSpPr>
      <dsp:spPr>
        <a:xfrm>
          <a:off x="3161803" y="2293393"/>
          <a:ext cx="2565032" cy="15390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689" tIns="131932" rIns="125689" bIns="13193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Замораживать операции</a:t>
          </a:r>
          <a:endParaRPr lang="en-US" sz="1800" kern="1200" dirty="0"/>
        </a:p>
      </dsp:txBody>
      <dsp:txXfrm>
        <a:off x="3161803" y="2293393"/>
        <a:ext cx="2565032" cy="1539019"/>
      </dsp:txXfrm>
    </dsp:sp>
    <dsp:sp modelId="{0ACFCE25-DC6B-49E6-A1E8-A8F73125C123}">
      <dsp:nvSpPr>
        <dsp:cNvPr id="0" name=""/>
        <dsp:cNvSpPr/>
      </dsp:nvSpPr>
      <dsp:spPr>
        <a:xfrm>
          <a:off x="6316792" y="2293393"/>
          <a:ext cx="2565032" cy="153901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689" tIns="131932" rIns="125689" bIns="13193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Сообщить в Агентство по финансовому мониторингу посредством веб-портала Агентства</a:t>
          </a:r>
          <a:endParaRPr lang="en-US" sz="1800" kern="1200"/>
        </a:p>
      </dsp:txBody>
      <dsp:txXfrm>
        <a:off x="6316792" y="2293393"/>
        <a:ext cx="2565032" cy="15390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626A0-5727-4BCF-B002-86A9BF061F03}">
      <dsp:nvSpPr>
        <dsp:cNvPr id="0" name=""/>
        <dsp:cNvSpPr/>
      </dsp:nvSpPr>
      <dsp:spPr>
        <a:xfrm>
          <a:off x="0" y="106742"/>
          <a:ext cx="6205912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Программа организации внутреннего контроля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6845" y="143587"/>
        <a:ext cx="6132222" cy="681087"/>
      </dsp:txXfrm>
    </dsp:sp>
    <dsp:sp modelId="{995FD358-3467-4AC2-B573-B720B2320EB4}">
      <dsp:nvSpPr>
        <dsp:cNvPr id="0" name=""/>
        <dsp:cNvSpPr/>
      </dsp:nvSpPr>
      <dsp:spPr>
        <a:xfrm>
          <a:off x="0" y="916240"/>
          <a:ext cx="6205912" cy="754777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>
              <a:solidFill>
                <a:schemeClr val="tx1"/>
              </a:solidFill>
            </a:rPr>
            <a:t>Программа управления рисками</a:t>
          </a:r>
          <a:endParaRPr lang="en-US" sz="1900" kern="1200">
            <a:solidFill>
              <a:schemeClr val="tx1"/>
            </a:solidFill>
          </a:endParaRPr>
        </a:p>
      </dsp:txBody>
      <dsp:txXfrm>
        <a:off x="36845" y="953085"/>
        <a:ext cx="6132222" cy="681087"/>
      </dsp:txXfrm>
    </dsp:sp>
    <dsp:sp modelId="{A5A25089-59FB-4B02-832E-9A11B3C28966}">
      <dsp:nvSpPr>
        <dsp:cNvPr id="0" name=""/>
        <dsp:cNvSpPr/>
      </dsp:nvSpPr>
      <dsp:spPr>
        <a:xfrm>
          <a:off x="0" y="1725738"/>
          <a:ext cx="6205912" cy="754777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>
              <a:solidFill>
                <a:schemeClr val="tx1"/>
              </a:solidFill>
            </a:rPr>
            <a:t>Программа идентификации клиентов</a:t>
          </a:r>
          <a:endParaRPr lang="en-US" sz="1900" kern="1200">
            <a:solidFill>
              <a:schemeClr val="tx1"/>
            </a:solidFill>
          </a:endParaRPr>
        </a:p>
      </dsp:txBody>
      <dsp:txXfrm>
        <a:off x="36845" y="1762583"/>
        <a:ext cx="6132222" cy="681087"/>
      </dsp:txXfrm>
    </dsp:sp>
    <dsp:sp modelId="{1D6B13E0-3120-41C2-98F9-3FA51FAAD130}">
      <dsp:nvSpPr>
        <dsp:cNvPr id="0" name=""/>
        <dsp:cNvSpPr/>
      </dsp:nvSpPr>
      <dsp:spPr>
        <a:xfrm>
          <a:off x="0" y="2535236"/>
          <a:ext cx="6205912" cy="754777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Программа мониторинга и изучения операций клиентов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6845" y="2572081"/>
        <a:ext cx="6132222" cy="681087"/>
      </dsp:txXfrm>
    </dsp:sp>
    <dsp:sp modelId="{E8DF669A-6BF2-439F-B4E3-197DEB4F8FBE}">
      <dsp:nvSpPr>
        <dsp:cNvPr id="0" name=""/>
        <dsp:cNvSpPr/>
      </dsp:nvSpPr>
      <dsp:spPr>
        <a:xfrm>
          <a:off x="0" y="3344734"/>
          <a:ext cx="6205912" cy="754777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>
              <a:solidFill>
                <a:schemeClr val="tx1"/>
              </a:solidFill>
            </a:rPr>
            <a:t>Программа подготовки и обучения субъектов финансового мониторинга</a:t>
          </a:r>
          <a:endParaRPr lang="en-US" sz="1900" kern="1200">
            <a:solidFill>
              <a:schemeClr val="tx1"/>
            </a:solidFill>
          </a:endParaRPr>
        </a:p>
      </dsp:txBody>
      <dsp:txXfrm>
        <a:off x="36845" y="3381579"/>
        <a:ext cx="6132222" cy="681087"/>
      </dsp:txXfrm>
    </dsp:sp>
    <dsp:sp modelId="{7ED70FB7-BC0F-4623-9019-3A8A2E4EA707}">
      <dsp:nvSpPr>
        <dsp:cNvPr id="0" name=""/>
        <dsp:cNvSpPr/>
      </dsp:nvSpPr>
      <dsp:spPr>
        <a:xfrm>
          <a:off x="0" y="4154232"/>
          <a:ext cx="6205912" cy="75477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>
              <a:solidFill>
                <a:schemeClr val="tx1"/>
              </a:solidFill>
            </a:rPr>
            <a:t>Иные программы</a:t>
          </a:r>
          <a:endParaRPr lang="en-US" sz="1900" kern="1200">
            <a:solidFill>
              <a:schemeClr val="tx1"/>
            </a:solidFill>
          </a:endParaRPr>
        </a:p>
      </dsp:txBody>
      <dsp:txXfrm>
        <a:off x="36845" y="4191077"/>
        <a:ext cx="6132222" cy="6810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2D793-0EE7-49C7-A774-D78E628F7F0D}">
      <dsp:nvSpPr>
        <dsp:cNvPr id="0" name=""/>
        <dsp:cNvSpPr/>
      </dsp:nvSpPr>
      <dsp:spPr>
        <a:xfrm>
          <a:off x="0" y="627"/>
          <a:ext cx="5787020" cy="14684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5A819-5A9F-443B-A453-4406EE1FFD13}">
      <dsp:nvSpPr>
        <dsp:cNvPr id="0" name=""/>
        <dsp:cNvSpPr/>
      </dsp:nvSpPr>
      <dsp:spPr>
        <a:xfrm>
          <a:off x="444194" y="331020"/>
          <a:ext cx="807627" cy="807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1F08F-4624-45F9-8405-FDDC41BA3D22}">
      <dsp:nvSpPr>
        <dsp:cNvPr id="0" name=""/>
        <dsp:cNvSpPr/>
      </dsp:nvSpPr>
      <dsp:spPr>
        <a:xfrm>
          <a:off x="1696016" y="627"/>
          <a:ext cx="4091003" cy="1468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7" tIns="155407" rIns="155407" bIns="15540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Изучение клиента</a:t>
          </a:r>
          <a:endParaRPr lang="en-US" sz="2500" kern="1200"/>
        </a:p>
      </dsp:txBody>
      <dsp:txXfrm>
        <a:off x="1696016" y="627"/>
        <a:ext cx="4091003" cy="1468412"/>
      </dsp:txXfrm>
    </dsp:sp>
    <dsp:sp modelId="{FDF1BD22-978F-41AA-9BF5-301DC13E857E}">
      <dsp:nvSpPr>
        <dsp:cNvPr id="0" name=""/>
        <dsp:cNvSpPr/>
      </dsp:nvSpPr>
      <dsp:spPr>
        <a:xfrm>
          <a:off x="0" y="1836143"/>
          <a:ext cx="5787020" cy="14684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9E381-5876-43BD-805B-47BB09D33040}">
      <dsp:nvSpPr>
        <dsp:cNvPr id="0" name=""/>
        <dsp:cNvSpPr/>
      </dsp:nvSpPr>
      <dsp:spPr>
        <a:xfrm>
          <a:off x="444194" y="2166536"/>
          <a:ext cx="807627" cy="807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36992-F95D-4A49-8308-687A632386A9}">
      <dsp:nvSpPr>
        <dsp:cNvPr id="0" name=""/>
        <dsp:cNvSpPr/>
      </dsp:nvSpPr>
      <dsp:spPr>
        <a:xfrm>
          <a:off x="1696016" y="1836143"/>
          <a:ext cx="4091003" cy="1468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7" tIns="155407" rIns="155407" bIns="15540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Задачи ответственного лица</a:t>
          </a:r>
          <a:endParaRPr lang="en-US" sz="2500" kern="1200"/>
        </a:p>
      </dsp:txBody>
      <dsp:txXfrm>
        <a:off x="1696016" y="1836143"/>
        <a:ext cx="4091003" cy="1468412"/>
      </dsp:txXfrm>
    </dsp:sp>
    <dsp:sp modelId="{0CCFFDA0-9175-4F9F-BF66-C021BB57C8D4}">
      <dsp:nvSpPr>
        <dsp:cNvPr id="0" name=""/>
        <dsp:cNvSpPr/>
      </dsp:nvSpPr>
      <dsp:spPr>
        <a:xfrm>
          <a:off x="0" y="3671659"/>
          <a:ext cx="5787020" cy="14684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A6D5B-24FB-416A-99C1-4C90C086BC41}">
      <dsp:nvSpPr>
        <dsp:cNvPr id="0" name=""/>
        <dsp:cNvSpPr/>
      </dsp:nvSpPr>
      <dsp:spPr>
        <a:xfrm>
          <a:off x="444194" y="4002052"/>
          <a:ext cx="807627" cy="80762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5A2E2-F234-4E67-8C90-E18111C5731F}">
      <dsp:nvSpPr>
        <dsp:cNvPr id="0" name=""/>
        <dsp:cNvSpPr/>
      </dsp:nvSpPr>
      <dsp:spPr>
        <a:xfrm>
          <a:off x="1696016" y="3671659"/>
          <a:ext cx="4091003" cy="1468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07" tIns="155407" rIns="155407" bIns="15540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Анализ рисков</a:t>
          </a:r>
          <a:endParaRPr lang="en-US" sz="2500" kern="1200"/>
        </a:p>
      </dsp:txBody>
      <dsp:txXfrm>
        <a:off x="1696016" y="3671659"/>
        <a:ext cx="4091003" cy="1468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036B-9C6A-461D-8E2B-E68A94432AA4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C6A01-9D7A-48E2-A752-E51718443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5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2020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АО «Делойт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Туш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СНГ».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Все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права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защищены.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>
                <a:solidFill>
                  <a:srgbClr val="FFFFFF"/>
                </a:solidFill>
              </a:rPr>
              <a:t>Управление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комплаенс-риском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риски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«отмывания»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(легализации)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доходов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pPr marL="95885">
                <a:lnSpc>
                  <a:spcPts val="965"/>
                </a:lnSpc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3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43AF2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2020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АО «Делойт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Туш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СНГ».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Все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права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защищены.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>
                <a:solidFill>
                  <a:srgbClr val="FFFFFF"/>
                </a:solidFill>
              </a:rPr>
              <a:t>Управление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комплаенс-риском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риски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«отмывания»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(легализации)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доходов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pPr marL="95885">
                <a:lnSpc>
                  <a:spcPts val="965"/>
                </a:lnSpc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4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43AF2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70582" y="1421993"/>
            <a:ext cx="4567555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29018" y="1483868"/>
            <a:ext cx="4567555" cy="422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2020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АО «Делойт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Туш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СНГ».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Все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права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защищены.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>
                <a:solidFill>
                  <a:srgbClr val="FFFFFF"/>
                </a:solidFill>
              </a:rPr>
              <a:t>Управление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комплаенс-риском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риски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«отмывания»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(легализации)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доходов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pPr marL="95885">
                <a:lnSpc>
                  <a:spcPts val="965"/>
                </a:lnSpc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18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43AF2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2020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АО «Делойт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Туш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СНГ».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Все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права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защищены.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>
                <a:solidFill>
                  <a:srgbClr val="FFFFFF"/>
                </a:solidFill>
              </a:rPr>
              <a:t>Управление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комплаенс-риском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риски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«отмывания»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(легализации)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доходов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pPr marL="95885">
                <a:lnSpc>
                  <a:spcPts val="965"/>
                </a:lnSpc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71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2020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АО «Делойт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Туш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СНГ».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Все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права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защищены.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>
                <a:solidFill>
                  <a:srgbClr val="FFFFFF"/>
                </a:solidFill>
              </a:rPr>
              <a:t>Управление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комплаенс-риском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риски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«отмывания»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(легализации)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доходов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pPr marL="95885">
                <a:lnSpc>
                  <a:spcPts val="965"/>
                </a:lnSpc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94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1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6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2"/>
            <a:ext cx="5270575" cy="1325563"/>
          </a:xfrm>
        </p:spPr>
        <p:txBody>
          <a:bodyPr>
            <a:normAutofit/>
          </a:bodyPr>
          <a:lstStyle>
            <a:lvl1pPr>
              <a:defRPr sz="3999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45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1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21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2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7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8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2270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B1BC-ED5C-4BED-9B36-4B8EEB78FB8B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E5DD-BCDA-48FA-BE62-7AE7C7F673AE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4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8925-6637-41EF-8A00-1D2F9619953C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C036-AD97-4F97-9FED-EC5295458508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11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A422-8AAC-4F4B-8F61-A4B46A56DE17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98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AD70-1AD2-409B-89A1-A3806788C0A0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90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ECE7-8C0A-44F7-8ED9-C15FE228C522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00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645A-25FD-42A8-AB2A-6594542F1915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0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CCD1-57B1-4084-BD06-6679E7F3581C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16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CB01-2C57-4DEA-B6A2-3D7165BADD19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16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5D4E-0BE6-4073-959C-CE392EA3D5CE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2"/>
            <a:ext cx="12192000" cy="338667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701"/>
            <a:ext cx="12192000" cy="368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" y="2697821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0522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8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DE7DA0-E59A-4865-A07D-FFF8B680804C}"/>
              </a:ext>
            </a:extLst>
          </p:cNvPr>
          <p:cNvSpPr/>
          <p:nvPr userDrawn="1"/>
        </p:nvSpPr>
        <p:spPr>
          <a:xfrm>
            <a:off x="966001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7"/>
            <a:ext cx="9807600" cy="1325563"/>
          </a:xfrm>
        </p:spPr>
        <p:txBody>
          <a:bodyPr>
            <a:normAutofit/>
          </a:bodyPr>
          <a:lstStyle>
            <a:lvl1pPr algn="ctr">
              <a:defRPr sz="5398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4368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8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352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1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2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7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08241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1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2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2"/>
            <a:ext cx="5220001" cy="1325563"/>
          </a:xfrm>
        </p:spPr>
        <p:txBody>
          <a:bodyPr>
            <a:normAutofit/>
          </a:bodyPr>
          <a:lstStyle>
            <a:lvl1pPr>
              <a:defRPr sz="3999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2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9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1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6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2"/>
            <a:ext cx="5270575" cy="1325563"/>
          </a:xfrm>
        </p:spPr>
        <p:txBody>
          <a:bodyPr>
            <a:normAutofit/>
          </a:bodyPr>
          <a:lstStyle>
            <a:lvl1pPr>
              <a:defRPr sz="3999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28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2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3999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61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61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9433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1" y="1764002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6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50" y="1764003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2" y="1784564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021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239D1A-830E-4511-8530-200C3758FF39}"/>
              </a:ext>
            </a:extLst>
          </p:cNvPr>
          <p:cNvSpPr/>
          <p:nvPr userDrawn="1"/>
        </p:nvSpPr>
        <p:spPr>
          <a:xfrm>
            <a:off x="263502" y="5467684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1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2" y="301320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21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7635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1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21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2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7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8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388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49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04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55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51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35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45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25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1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3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76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48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63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87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7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8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6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310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5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04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847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0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284" y="348818"/>
            <a:ext cx="11603431" cy="72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43AF2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375" y="1782191"/>
            <a:ext cx="7660640" cy="187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2483" y="6489522"/>
            <a:ext cx="266255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dirty="0">
                <a:solidFill>
                  <a:srgbClr val="FFFFFF"/>
                </a:solidFill>
              </a:rPr>
              <a:t>©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2020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АО «Делойт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Туш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СНГ».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Все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права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защищены.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436866" y="6489522"/>
            <a:ext cx="378523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>
                <a:solidFill>
                  <a:srgbClr val="FFFFFF"/>
                </a:solidFill>
              </a:rPr>
              <a:t>Управление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комплаенс-риском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риски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«отмывания»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(легализации)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доходов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6050" y="6489522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65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pPr marL="95885">
                <a:lnSpc>
                  <a:spcPts val="965"/>
                </a:lnSpc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736" r:id="rId6"/>
    <p:sldLayoutId id="214748373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9FE8-1677-4DFB-A087-AD0F16A1EF46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27C0-2623-4F15-BD5E-5AF97A788A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2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30085891#sub_id=100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nline.zakon.kz/Document/?doc_id=30466908#sub_id=50000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nline.zakon.kz/Document/?doc_id=38778590" TargetMode="Externa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ationalbank.kz/?docid=3227&amp;switch=russian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bank.kz/?docid=3227&amp;switch=russian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34" Type="http://schemas.openxmlformats.org/officeDocument/2006/relationships/diagramQuickStyle" Target="../diagrams/quickStyle17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diagramLayout" Target="../diagrams/layout17.xml"/><Relationship Id="rId38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29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diagramData" Target="../diagrams/data17.xml"/><Relationship Id="rId37" Type="http://schemas.openxmlformats.org/officeDocument/2006/relationships/image" Target="../media/image4.png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microsoft.com/office/2007/relationships/diagramDrawing" Target="../diagrams/drawing17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diagramColors" Target="../diagrams/colors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afmrk.gov.kz/" TargetMode="External"/><Relationship Id="rId3" Type="http://schemas.openxmlformats.org/officeDocument/2006/relationships/hyperlink" Target="https://websfm-pilot.afmrk.gov.kz/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://www.web-sfm.kfm.kz/)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1B2CF9-C439-4501-84DC-A9820ED7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632655" y="2233983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969373" y="2562527"/>
            <a:ext cx="6289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ЛЕГАЛИЗАЦИИ (ОТМЫВАНИЮ) ДОХОДОВ И ФИНАНСИРОВАНИЮ ТЕРРОРИЗМА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F5373-CFA4-BF09-44D3-9744212D7276}"/>
              </a:ext>
            </a:extLst>
          </p:cNvPr>
          <p:cNvSpPr txBox="1"/>
          <p:nvPr/>
        </p:nvSpPr>
        <p:spPr>
          <a:xfrm>
            <a:off x="567677" y="650456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www.finexst.kz	</a:t>
            </a:r>
            <a:r>
              <a:rPr kumimoji="0" lang="ru-RU" sz="1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                       </a:t>
            </a:r>
            <a:r>
              <a:rPr kumimoji="0" lang="en-US" sz="17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instagram</a:t>
            </a:r>
            <a:r>
              <a: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kumimoji="0" lang="en-US" sz="17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Pro.Finex</a:t>
            </a:r>
            <a:r>
              <a: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ru-RU" sz="1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                    </a:t>
            </a:r>
            <a:r>
              <a: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2022</a:t>
            </a:r>
            <a:endParaRPr kumimoji="0" lang="ru-RU" sz="17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C32412-406D-4E01-8A95-6BFF86E2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079AE4-3851-464D-90CE-91EEF0351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000" y="231166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D0AD89-EB31-4945-82C5-E2E025A5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54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0E343-D033-4652-8B9D-C042A8A9405A}"/>
              </a:ext>
            </a:extLst>
          </p:cNvPr>
          <p:cNvSpPr txBox="1"/>
          <p:nvPr/>
        </p:nvSpPr>
        <p:spPr>
          <a:xfrm>
            <a:off x="441919" y="654219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019950-C655-68EB-7C39-032EBC557AD7}"/>
              </a:ext>
            </a:extLst>
          </p:cNvPr>
          <p:cNvSpPr/>
          <p:nvPr/>
        </p:nvSpPr>
        <p:spPr>
          <a:xfrm>
            <a:off x="0" y="382470"/>
            <a:ext cx="8987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Субъекта финансового мониторинга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86F97ACF-319F-CD97-2408-11E68B2D86E3}"/>
              </a:ext>
            </a:extLst>
          </p:cNvPr>
          <p:cNvSpPr txBox="1">
            <a:spLocks/>
          </p:cNvSpPr>
          <p:nvPr/>
        </p:nvSpPr>
        <p:spPr>
          <a:xfrm>
            <a:off x="248928" y="928645"/>
            <a:ext cx="7033008" cy="592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2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200" dirty="0">
              <a:latin typeface="Candar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0CE1C-130B-402B-B93E-FF3AFC57C413}"/>
              </a:ext>
            </a:extLst>
          </p:cNvPr>
          <p:cNvSpPr txBox="1"/>
          <p:nvPr/>
        </p:nvSpPr>
        <p:spPr>
          <a:xfrm>
            <a:off x="505500" y="2250280"/>
            <a:ext cx="11181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	Обучение субъектов проводят лица, соответствующие следующим требованиям:</a:t>
            </a:r>
          </a:p>
          <a:p>
            <a:r>
              <a:rPr lang="ru-RU" sz="2000" dirty="0"/>
              <a:t>      наличие высшего образования;</a:t>
            </a:r>
          </a:p>
          <a:p>
            <a:r>
              <a:rPr lang="ru-RU" sz="2000" dirty="0"/>
              <a:t>      наличие стажа работы в сфере ПОД/ФТ не менее 5 (пяти) лет;</a:t>
            </a:r>
          </a:p>
          <a:p>
            <a:r>
              <a:rPr lang="ru-RU" sz="2000" dirty="0"/>
              <a:t>      наличие сертификатов о прохождении обучения в сфере ПОД/ФТ.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B59E9C-0335-4D6E-A994-298B975C2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0613EC-C71A-4E27-9877-5B596CB20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641" y="292132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8531FA-7606-4AC3-AF34-190465062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007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0E343-D033-4652-8B9D-C042A8A9405A}"/>
              </a:ext>
            </a:extLst>
          </p:cNvPr>
          <p:cNvSpPr txBox="1"/>
          <p:nvPr/>
        </p:nvSpPr>
        <p:spPr>
          <a:xfrm>
            <a:off x="441919" y="654219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80F9ECAA-C228-A849-7D28-6E223B47060F}"/>
              </a:ext>
            </a:extLst>
          </p:cNvPr>
          <p:cNvSpPr txBox="1">
            <a:spLocks/>
          </p:cNvSpPr>
          <p:nvPr/>
        </p:nvSpPr>
        <p:spPr>
          <a:xfrm>
            <a:off x="0" y="1285860"/>
            <a:ext cx="11496000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	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 субъектами финансового мониторинга законодательства РК о ПОД/ФТ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фиксирования, хранения и предоставления информации об операциях с деньгами и (или) иным имуществом, подлежащих финансовому мониторингу, надлежащей проверки клиентов (их представителей) и бенефициарных собственников, приостановления и отказа от проведения операций, подлежащих финансовому мониторингу, защиты документов, полученных в процессе своей деятельности, а также за организацией и исполнением внутреннего контроля осуществляется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государственными органами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их компетенцией.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	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Национальный Банк РК;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	Министерство юстиции РК;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	Министерство финансов РК: профильные комитеты;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	Министерство культуры и спорта РК: профильные комитеты;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	Министерство национальной экономики РК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5676F94-87A4-7890-5D5D-417F366C818D}"/>
              </a:ext>
            </a:extLst>
          </p:cNvPr>
          <p:cNvSpPr txBox="1">
            <a:spLocks/>
          </p:cNvSpPr>
          <p:nvPr/>
        </p:nvSpPr>
        <p:spPr>
          <a:xfrm>
            <a:off x="441918" y="-41007"/>
            <a:ext cx="6661775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законодательства РК о ПОД/ФТ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A49F04-AE1D-4A10-A960-B727868C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E2778F-4C73-441C-A011-D49DCB45A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365" y="98125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93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95D50E-430B-4DC3-8578-3B3609D9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0E343-D033-4652-8B9D-C042A8A9405A}"/>
              </a:ext>
            </a:extLst>
          </p:cNvPr>
          <p:cNvSpPr txBox="1"/>
          <p:nvPr/>
        </p:nvSpPr>
        <p:spPr>
          <a:xfrm>
            <a:off x="441919" y="654219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84DAFC-2C5C-2EC0-361B-FCFEF0E3EA72}"/>
              </a:ext>
            </a:extLst>
          </p:cNvPr>
          <p:cNvSpPr txBox="1">
            <a:spLocks/>
          </p:cNvSpPr>
          <p:nvPr/>
        </p:nvSpPr>
        <p:spPr>
          <a:xfrm>
            <a:off x="214282" y="0"/>
            <a:ext cx="741171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4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способы Отмывания доходов (ФАТФ)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3FED8E9C-B23E-BBC5-DF9C-3749DACC027C}"/>
              </a:ext>
            </a:extLst>
          </p:cNvPr>
          <p:cNvSpPr txBox="1">
            <a:spLocks/>
          </p:cNvSpPr>
          <p:nvPr/>
        </p:nvSpPr>
        <p:spPr>
          <a:xfrm>
            <a:off x="441919" y="1539000"/>
            <a:ext cx="11210012" cy="6072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наличности на счета подставных лиц с дроблением денежных сумм;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операций в крупных размерах в интересах третьих лиц, в частности, обмен больших сумм наличности;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схемы;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 использованием страховых услуг;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 использованием некоммерческих организаций;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фиктивных компаний;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фиктивных арендных договоров и фиктивных контрактов на поставку несуществующих товаров;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 с зарубежными фирмами на оказание различных услуг информационно-справочного характера; 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сокрытие происхождения денег (счета в иностранных банках, организация фиктивных компаний, покупка недвижимости за границей, антиквариата) и др. </a:t>
            </a:r>
          </a:p>
          <a:p>
            <a:pPr algn="r">
              <a:buFont typeface="Arial" pitchFamily="34" charset="0"/>
              <a:buNone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Arial" pitchFamily="34" charset="0"/>
              <a:buNone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dirty="0">
              <a:latin typeface="Candar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EF274D-FBB9-4EFB-8733-F68765DA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F37B6C-BAA9-4B45-9D36-CD68237D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000" y="113794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5ABC8B-B07D-46A1-BC48-231FA210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E88EA-F05A-0991-79BA-BA013D3A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47676"/>
            <a:ext cx="10037276" cy="88582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/>
              <a:t>Что подлежит финансовому мониторингу?</a:t>
            </a:r>
            <a:endParaRPr lang="x-none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8C38AF-6E2F-0159-92AB-2050CCA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0A5E386C-8F60-85D6-71B0-B72BB9F4C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051761"/>
              </p:ext>
            </p:extLst>
          </p:nvPr>
        </p:nvGraphicFramePr>
        <p:xfrm>
          <a:off x="1077913" y="1333500"/>
          <a:ext cx="10036175" cy="521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9ACA1-AFB1-41C6-A634-37A94E7F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9258F1-1ED9-4B08-BB78-9DC54CE03C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8842" y="231166"/>
            <a:ext cx="118272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6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40B49-4C76-4E71-942A-2152DD5E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F51F6-0889-CFE3-BD75-A01E607C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dirty="0"/>
              <a:t>Что и кто подлежит финансовому мониторингу?</a:t>
            </a:r>
            <a:endParaRPr lang="x-none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DF1B2-9E70-5EDE-8140-A77285F3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Деловые отношения - </a:t>
            </a:r>
            <a:r>
              <a:rPr lang="ru-RU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с клиентами, возникающие в процессе осуществления субъектом финансового мониторинга профессиональной деятельности</a:t>
            </a:r>
            <a:r>
              <a:rPr lang="ru-RU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Клиент</a:t>
            </a:r>
            <a:r>
              <a:rPr lang="ru-RU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физическое, юридическое лицо или иностранная структура без образования юридического лица, получающие услуги субъекта финансового мониторинга</a:t>
            </a:r>
            <a:endParaRPr lang="x-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98D49A-2556-CB7B-B9B4-F1E96B74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3D1F39-A394-4360-8C28-70375143D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12B979-1C49-44B8-B257-5EEBBBBE6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000" y="292132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E3F844-8478-4959-93A8-1605098C0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E2F9D-7BEE-4B25-1612-BB8649F8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6" y="1597958"/>
            <a:ext cx="2401165" cy="2491904"/>
          </a:xfrm>
        </p:spPr>
        <p:txBody>
          <a:bodyPr anchor="t">
            <a:normAutofit/>
          </a:bodyPr>
          <a:lstStyle/>
          <a:p>
            <a:r>
              <a:rPr lang="ru-RU" sz="2400" dirty="0"/>
              <a:t>Субъекты финансового мониторинга </a:t>
            </a:r>
            <a:br>
              <a:rPr lang="ru-RU" sz="2400" dirty="0"/>
            </a:br>
            <a:endParaRPr lang="x-none" sz="24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DF2EE6-82C7-B632-C25C-495CEAB5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29C08E6D-46EA-1914-860F-A3E78AE2B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8175" y="773206"/>
          <a:ext cx="6205913" cy="50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05272B-4C60-49CE-98EF-CA8DCF6B7C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6247" y="21099"/>
            <a:ext cx="1218140" cy="10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0B4300-0CB8-491A-94B5-4C206DAE9E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7941" y="165124"/>
            <a:ext cx="85306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1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6C216C-1ED0-40B9-9A1D-99402648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E2F9D-7BEE-4B25-1612-BB8649F8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6" y="1597958"/>
            <a:ext cx="2401165" cy="2491904"/>
          </a:xfrm>
        </p:spPr>
        <p:txBody>
          <a:bodyPr anchor="t">
            <a:normAutofit/>
          </a:bodyPr>
          <a:lstStyle/>
          <a:p>
            <a:r>
              <a:rPr lang="ru-RU" sz="2400" dirty="0"/>
              <a:t>Субъекты финансового мониторинга </a:t>
            </a:r>
            <a:br>
              <a:rPr lang="ru-RU" sz="2400" dirty="0"/>
            </a:br>
            <a:r>
              <a:rPr lang="ru-RU" sz="2400" b="0" dirty="0"/>
              <a:t>(Продолжение)</a:t>
            </a:r>
            <a:endParaRPr lang="x-none" sz="24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DF2EE6-82C7-B632-C25C-495CEAB5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008D4433-614D-36E9-732D-C5B7ACDD23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8175" y="773206"/>
          <a:ext cx="6205913" cy="50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3B21CC-9A32-4600-BC49-0B2F6353C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4088" y="128119"/>
            <a:ext cx="853514" cy="463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AF0F9F-9656-46E4-9DB9-6D3369AECF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1000" y="108486"/>
            <a:ext cx="698088" cy="6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4B751B-498D-438A-AEEC-122EBE0E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E2F9D-7BEE-4B25-1612-BB8649F8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6" y="1597958"/>
            <a:ext cx="2401165" cy="2491904"/>
          </a:xfrm>
        </p:spPr>
        <p:txBody>
          <a:bodyPr anchor="t">
            <a:normAutofit/>
          </a:bodyPr>
          <a:lstStyle/>
          <a:p>
            <a:r>
              <a:rPr lang="ru-RU" sz="2400" dirty="0"/>
              <a:t>Субъекты финансового мониторинга </a:t>
            </a:r>
            <a:br>
              <a:rPr lang="ru-RU" sz="2400" dirty="0"/>
            </a:br>
            <a:r>
              <a:rPr lang="ru-RU" sz="2400" b="0" dirty="0"/>
              <a:t>(Продолжение)</a:t>
            </a:r>
            <a:endParaRPr lang="x-none" sz="24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DF2EE6-82C7-B632-C25C-495CEAB5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29C08E6D-46EA-1914-860F-A3E78AE2B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788464"/>
              </p:ext>
            </p:extLst>
          </p:nvPr>
        </p:nvGraphicFramePr>
        <p:xfrm>
          <a:off x="4908175" y="773206"/>
          <a:ext cx="6205913" cy="50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7FF2BE-A384-4DAE-920E-642838A7C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000" y="153822"/>
            <a:ext cx="853514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ECB8D6-5452-4DCA-8858-A682B7D7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5A0DC-CB89-1C95-F20D-7974EFD9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1597960"/>
            <a:ext cx="3258671" cy="3720352"/>
          </a:xfrm>
        </p:spPr>
        <p:txBody>
          <a:bodyPr anchor="b">
            <a:normAutofit/>
          </a:bodyPr>
          <a:lstStyle/>
          <a:p>
            <a:r>
              <a:rPr lang="ru-RU" sz="2800"/>
              <a:t>Какие операции подлежат финансовому мониторингу?</a:t>
            </a:r>
            <a:endParaRPr lang="x-none" sz="28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F26643-D4E6-23E3-A55E-A9623A7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F6C26640-CF28-7637-1BE6-B7131D595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684704"/>
              </p:ext>
            </p:extLst>
          </p:nvPr>
        </p:nvGraphicFramePr>
        <p:xfrm>
          <a:off x="5466000" y="549001"/>
          <a:ext cx="5798457" cy="580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E5277C-8401-404E-8CFA-0F8B7C2B98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7700" y="85665"/>
            <a:ext cx="853514" cy="463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C46B7A-4637-453A-A931-0D5A5DA5B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9199" y="193774"/>
            <a:ext cx="695004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178BBF-8D5B-40D5-9AB9-DA2D0FE03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6" name="Picture 5" descr="Один в толпе">
            <a:extLst>
              <a:ext uri="{FF2B5EF4-FFF2-40B4-BE49-F238E27FC236}">
                <a16:creationId xmlns:a16="http://schemas.microsoft.com/office/drawing/2014/main" id="{18F4AB35-210A-2C2E-21C2-1E9B9EC9B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34" b="17266"/>
          <a:stretch/>
        </p:blipFill>
        <p:spPr>
          <a:xfrm>
            <a:off x="940" y="244211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0B27-F8DA-A016-17F6-52BAF5EA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63" y="813546"/>
            <a:ext cx="4367239" cy="21795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Пороговые значения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1CA59-135B-95C0-9250-1A21DC41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982E6D-146F-4E03-B992-10D553702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257618-D7FC-425A-9BCC-2DBF36827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000" y="447593"/>
            <a:ext cx="695004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7DEDE3-DB39-889A-B05E-A1C4B260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0" y="594000"/>
            <a:ext cx="522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F24D0-0250-8314-316E-4A1C46680CFE}"/>
              </a:ext>
            </a:extLst>
          </p:cNvPr>
          <p:cNvSpPr txBox="1"/>
          <p:nvPr/>
        </p:nvSpPr>
        <p:spPr>
          <a:xfrm>
            <a:off x="6096000" y="1809000"/>
            <a:ext cx="5355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cap="all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ИСПОЛЬЗОВАНИЕ: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Возьмите мобильный телефон с камерой,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Запустите программу для сканирования кода,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Наведите объектив камеры на код,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Получите информацию!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0ACF1-D44E-4974-2332-74CD90B1D17A}"/>
              </a:ext>
            </a:extLst>
          </p:cNvPr>
          <p:cNvSpPr txBox="1"/>
          <p:nvPr/>
        </p:nvSpPr>
        <p:spPr>
          <a:xfrm>
            <a:off x="1191000" y="409334"/>
            <a:ext cx="891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 помощи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QR-</a:t>
            </a:r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кода можете скачать учебный материал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F8D354-4647-4E7A-962B-92B10C57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BB15FA-736D-4B75-A0CC-17493B517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000" y="231166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5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8C5869-7CFD-4532-B672-78EB4C3F6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2BD2-9730-715C-1364-FF28BE5D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599447"/>
          </a:xfrm>
        </p:spPr>
        <p:txBody>
          <a:bodyPr>
            <a:normAutofit/>
          </a:bodyPr>
          <a:lstStyle/>
          <a:p>
            <a:r>
              <a:rPr lang="ru-RU" dirty="0"/>
              <a:t>Пороги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48CEAE-7492-94BC-1CA1-B2F1220F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F7F31-0B8A-474A-B86C-91F38175432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0C48599-A012-AC62-B35C-6211327E4D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912" y="1555722"/>
          <a:ext cx="10354157" cy="438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BA8624-8B2C-4CD3-BB01-9678E0EBD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96480A-A80C-41F4-B46C-D4751978E0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3625" y="330274"/>
            <a:ext cx="695004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9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E6BC9B-72BD-4B44-ABFC-FAF31395E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2BD2-9730-715C-1364-FF28BE5D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4" y="68256"/>
            <a:ext cx="9950103" cy="495000"/>
          </a:xfrm>
        </p:spPr>
        <p:txBody>
          <a:bodyPr>
            <a:normAutofit/>
          </a:bodyPr>
          <a:lstStyle/>
          <a:p>
            <a:r>
              <a:rPr lang="ru-RU" dirty="0"/>
              <a:t>Пороги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48CEAE-7492-94BC-1CA1-B2F1220F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F7F31-0B8A-474A-B86C-91F38175432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863D3C-9E4A-4D98-81D5-1202EAB7E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75" y="414000"/>
            <a:ext cx="11179980" cy="692030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/>
              <a:t>Операция с деньгами и (или) иным имуществом подлежит финансовому мониторингу:</a:t>
            </a:r>
          </a:p>
          <a:p>
            <a:endParaRPr lang="ru-RU" dirty="0"/>
          </a:p>
          <a:p>
            <a:pPr marL="342900" indent="-342900">
              <a:buAutoNum type="arabicParenR"/>
            </a:pPr>
            <a:r>
              <a:rPr lang="ru-RU" sz="1600" b="1" dirty="0"/>
              <a:t>если сумма операции равна или превышает 1 000 000 тенге </a:t>
            </a:r>
            <a:r>
              <a:rPr lang="ru-RU" sz="1600" dirty="0"/>
              <a:t>и по своему характеру данная операция относится к получению </a:t>
            </a:r>
            <a:r>
              <a:rPr lang="ru-RU" sz="1600" dirty="0">
                <a:hlinkClick r:id="rId3" tooltip="Закон Республики Казахстан от 12 января 2007 года № 219-III «Об игорном бизнесе» (с изменениями и дополнениями по состоянию на 01.07.2022 г.)"/>
              </a:rPr>
              <a:t>выигрыша</a:t>
            </a:r>
            <a:r>
              <a:rPr lang="ru-RU" sz="1600" dirty="0"/>
              <a:t> в наличной форме по результатам проведения пари, азартной игры в игорных заведениях и лотереи, в том числе в электронной форме;</a:t>
            </a:r>
          </a:p>
          <a:p>
            <a:endParaRPr lang="ru-RU" sz="1600" dirty="0"/>
          </a:p>
          <a:p>
            <a:r>
              <a:rPr lang="ru-RU" sz="1600" b="1" dirty="0"/>
              <a:t>4) если сумма операции равна или превышает 10 000 000 тенге </a:t>
            </a:r>
            <a:r>
              <a:rPr lang="ru-RU" sz="1600" dirty="0"/>
              <a:t>либо равна сумме в иностранной валюте, эквивалентной 10 000 000 тенге или превышающей ее, и по своему характеру данная операция относится к одному из следующих видов операций:</a:t>
            </a:r>
          </a:p>
          <a:p>
            <a:r>
              <a:rPr lang="ru-RU" sz="1600" dirty="0"/>
              <a:t>- покупка, продажа и обмен иностранной валюты через обменные пункты в наличной форме;</a:t>
            </a:r>
          </a:p>
          <a:p>
            <a:r>
              <a:rPr lang="ru-RU" sz="1600" dirty="0"/>
              <a:t>- снятие с банковского счета или зачисление на банковский счет клиента денег, а равно прием от клиента либо выдача клиенту наличных денег, в наличной форме (за отдельными исключениями);</a:t>
            </a:r>
          </a:p>
          <a:p>
            <a:r>
              <a:rPr lang="ru-RU" sz="1600" dirty="0"/>
              <a:t>- операции, совершаемые юридическими лицами, с момента государственной регистрации которых прошло менее трех месяцев, в наличной или безналичной форме;</a:t>
            </a:r>
          </a:p>
          <a:p>
            <a:r>
              <a:rPr lang="ru-RU" sz="1600" dirty="0"/>
              <a:t>- осуществление страховой выплаты или получение страховой премии в наличной форме;</a:t>
            </a:r>
          </a:p>
          <a:p>
            <a:r>
              <a:rPr lang="ru-RU" sz="1600" dirty="0"/>
              <a:t>- внесение, перечисление добровольных пенсионных взносов в единый накопительный пенсионный фонд и (или) добровольный накопительный пенсионный фонд, а также осуществление пенсионных выплат из единого накопительного пенсионного фонда и (или) добровольного накопительного пенсионного фонда за счет добровольных пенсионных взносов в наличной форме;</a:t>
            </a:r>
          </a:p>
          <a:p>
            <a:r>
              <a:rPr lang="ru-RU" sz="1600" dirty="0"/>
              <a:t>- сделки по оказанию услуг, в том числе подряда, перевозки, транспортной экспедиции, хранения, комиссии, доверительного управления имуществом, за исключением сейфовых операций по сдаче в аренду сейфовых ящиков, шкафов и помещений, в наличной форме;</a:t>
            </a:r>
          </a:p>
          <a:p>
            <a:r>
              <a:rPr lang="ru-RU" sz="1600" dirty="0"/>
              <a:t>- получение денег по чеку или векселю в наличной форме;</a:t>
            </a:r>
          </a:p>
          <a:p>
            <a:r>
              <a:rPr lang="ru-RU" sz="1600" dirty="0"/>
              <a:t>- ввоз в Республику Казахстан либо вывоз из Республики Казахстан наличной валюты, документарных ценных бумаг на предъявителя, векселей, чеков, за исключением ввоза или вывоза, осуществляемого Национальным Банком Республики Казахстан, банками и Национальным оператором почты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D6798F-895C-4B6E-87C0-B4F2C3ED1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E4E06C-6A1F-450A-B81A-546345082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224" y="293251"/>
            <a:ext cx="695004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2BD2-9730-715C-1364-FF28BE5D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279001"/>
            <a:ext cx="9950103" cy="495000"/>
          </a:xfrm>
        </p:spPr>
        <p:txBody>
          <a:bodyPr>
            <a:normAutofit/>
          </a:bodyPr>
          <a:lstStyle/>
          <a:p>
            <a:r>
              <a:rPr lang="ru-RU" dirty="0"/>
              <a:t>Подозрительные операции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48CEAE-7492-94BC-1CA1-B2F1220F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F7F31-0B8A-474A-B86C-91F38175432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9D3DA-8931-42EC-BC20-581BF9B1C0AA}"/>
              </a:ext>
            </a:extLst>
          </p:cNvPr>
          <p:cNvSpPr txBox="1"/>
          <p:nvPr/>
        </p:nvSpPr>
        <p:spPr>
          <a:xfrm>
            <a:off x="201000" y="1584697"/>
            <a:ext cx="1117998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Подозрительные операции </a:t>
            </a:r>
            <a:r>
              <a:rPr lang="ru-RU" dirty="0"/>
              <a:t>подлежат финансовому мониторингу независимо от формы их осуществления и суммы, на которую они совершены либо могут или могли быть совершены.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Операции признаются подозрительными в соответствии с программами реализации правил внутреннего контроля субъекта финансового мониторинга </a:t>
            </a:r>
            <a:r>
              <a:rPr lang="ru-RU" b="1" dirty="0"/>
              <a:t>ИЛИ</a:t>
            </a:r>
            <a:r>
              <a:rPr lang="ru-RU" dirty="0"/>
              <a:t> в результате изучения операций по основаниям, указанным в пункте 4 статьи 4 Закона, у субъекта финансового мониторинга имеются основания полагать, что операции клиента связаны с легализацией (отмыванием) доходов, полученных преступным путем, и (или) финансированием терроризма.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69EC4C-A732-4DEE-91E3-6E63C450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184" y="136525"/>
            <a:ext cx="1304657" cy="463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CF08A0-68ED-4624-B084-E0227FCAE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000" y="218626"/>
            <a:ext cx="695004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1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2BD2-9730-715C-1364-FF28BE5D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279001"/>
            <a:ext cx="9950103" cy="404999"/>
          </a:xfrm>
        </p:spPr>
        <p:txBody>
          <a:bodyPr>
            <a:normAutofit/>
          </a:bodyPr>
          <a:lstStyle/>
          <a:p>
            <a:r>
              <a:rPr lang="ru-RU" dirty="0"/>
              <a:t>Подозрительные операции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48CEAE-7492-94BC-1CA1-B2F1220F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F7F31-0B8A-474A-B86C-91F38175432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9D3DA-8931-42EC-BC20-581BF9B1C0AA}"/>
              </a:ext>
            </a:extLst>
          </p:cNvPr>
          <p:cNvSpPr txBox="1"/>
          <p:nvPr/>
        </p:nvSpPr>
        <p:spPr>
          <a:xfrm>
            <a:off x="201000" y="1584697"/>
            <a:ext cx="11655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Обязательными основаниями для изучения субъектом финансового мониторинга совершаемых клиентом операций и фиксирования результатов такого изучения в соответствии со </a:t>
            </a:r>
            <a:r>
              <a:rPr lang="ru-RU" sz="2000" dirty="0">
                <a:hlinkClick r:id="rId2"/>
              </a:rPr>
              <a:t>статьей 5</a:t>
            </a:r>
            <a:r>
              <a:rPr lang="ru-RU" sz="2000" dirty="0"/>
              <a:t> Закона являются:</a:t>
            </a:r>
          </a:p>
          <a:p>
            <a:pPr marL="457200" indent="-457200" algn="just">
              <a:buAutoNum type="arabicParenR"/>
            </a:pPr>
            <a:r>
              <a:rPr lang="ru-RU" sz="2000" dirty="0"/>
              <a:t>совершение клиентом сложной, необычно крупной либо не имеющей очевидного экономического смысла или видимой законной цели операции с деньгами и (или) иным имуществом;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2) совершение клиентом действий, направленных на уклонение от надлежащей проверки и (или) финансового мониторинга, предусмотренных настоящим Законом;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3) совершение клиентом операции с деньгами и (или) иным имуществом, по которой имеются основания полагать, что она направлена на обналичивание денег, полученных преступным путем;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4) совершение операции с деньгами и (или) иным имуществом, участником которой является лицо, зарегистрированное (проживающее) в государстве (на территории), которое не выполняет и (или) недостаточно выполняет рекомендации Группы разработки финансовых мер борьбы с отмыванием денег (ФАТФ), а равно с использованием счета в банке, зарегистрированном в таком государстве (территории).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E6E202-914D-4589-B7AB-00BD499E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BA6C3-79A6-4F22-B63B-6CDA2593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000" y="304361"/>
            <a:ext cx="1100004" cy="9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2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2BD2-9730-715C-1364-FF28BE5D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279001"/>
            <a:ext cx="9950103" cy="404999"/>
          </a:xfrm>
        </p:spPr>
        <p:txBody>
          <a:bodyPr>
            <a:normAutofit/>
          </a:bodyPr>
          <a:lstStyle/>
          <a:p>
            <a:r>
              <a:rPr lang="ru-RU" dirty="0"/>
              <a:t>Подозрительные операции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48CEAE-7492-94BC-1CA1-B2F1220F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EF7F31-0B8A-474A-B86C-91F38175432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9D3DA-8931-42EC-BC20-581BF9B1C0AA}"/>
              </a:ext>
            </a:extLst>
          </p:cNvPr>
          <p:cNvSpPr txBox="1"/>
          <p:nvPr/>
        </p:nvSpPr>
        <p:spPr>
          <a:xfrm>
            <a:off x="201000" y="1584697"/>
            <a:ext cx="1165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851FD-2EF2-46B6-82B5-546D1198A62A}"/>
              </a:ext>
            </a:extLst>
          </p:cNvPr>
          <p:cNvSpPr txBox="1"/>
          <p:nvPr/>
        </p:nvSpPr>
        <p:spPr>
          <a:xfrm>
            <a:off x="831000" y="2138695"/>
            <a:ext cx="11025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Финансовому мониторингу подлежат операции клиента, имеющие характеристики, соответствующие типологиям, схемам и способам легализации (отмывания) преступных доходов и финансирования терроризма.</a:t>
            </a:r>
          </a:p>
          <a:p>
            <a:pPr algn="just"/>
            <a:r>
              <a:rPr lang="ru-RU" dirty="0">
                <a:hlinkClick r:id="rId2" tooltip="Совместный приказ Председателя Национального Банка Республики Казахстан от 10 января 2022 года № 4, Председателя Агентства Республики Казахстан по регулированию и развитию финансового рынка от 10 января 2022 года № 3 и Председателя Агентства Республики Казахстан по финансовому мониторингу от 10 января 2022 года № 7-НҚ «Об усилении мер контроля за проведением трансграничных финансовых операций»"/>
              </a:rPr>
              <a:t>Типологии, схемы и способы легализации</a:t>
            </a:r>
            <a:r>
              <a:rPr lang="ru-RU" dirty="0"/>
              <a:t> (отмывания) преступных доходов и финансирования терроризма утверждаются уполномоченным органом и доводятся до субъектов финансового мониторинга путем размещения на своем интернет-ресурсе.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06D88C-8A15-4514-A5F2-F2FDA79B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62138-AF43-B7FB-E268-13513A3D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ru-RU"/>
              <a:t>План действий для субъекта финансового мониторинга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BF12E-DCE7-CE25-3754-27F5C0DC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D3FA6A08-7EF3-B3C6-F5B9-D77D3BB91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049453"/>
              </p:ext>
            </p:extLst>
          </p:nvPr>
        </p:nvGraphicFramePr>
        <p:xfrm>
          <a:off x="1077361" y="1944000"/>
          <a:ext cx="8888639" cy="399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973753-0735-487C-A571-7F0401070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EF8B0D-41C7-4919-81FD-6EE08881F7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5736" y="280210"/>
            <a:ext cx="1065268" cy="9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D27A8D-5037-3874-4A02-11BBED66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2628969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Правила внутреннего контроля</a:t>
            </a:r>
            <a:br>
              <a:rPr lang="en-US" sz="2400"/>
            </a:br>
            <a:endParaRPr lang="en-US" sz="2400"/>
          </a:p>
        </p:txBody>
      </p:sp>
      <p:pic>
        <p:nvPicPr>
          <p:cNvPr id="7" name="Объект 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247B981-0C69-518A-BDA1-B20DF7E40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00" y="1205798"/>
            <a:ext cx="6634413" cy="497581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703BCE-AC77-E731-9B09-5729EEFA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30087B-6C98-47F5-AC1E-8B356895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A5B422-AD4D-4673-B27D-48E47D2D0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617" y="152723"/>
            <a:ext cx="1188620" cy="10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7D059-9B15-4037-0A00-3B4663DD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6" y="1597958"/>
            <a:ext cx="2401165" cy="2491904"/>
          </a:xfrm>
        </p:spPr>
        <p:txBody>
          <a:bodyPr anchor="t">
            <a:normAutofit/>
          </a:bodyPr>
          <a:lstStyle/>
          <a:p>
            <a:r>
              <a:rPr lang="ru-RU" sz="2400"/>
              <a:t>Правила внутреннего контроля</a:t>
            </a:r>
            <a:endParaRPr lang="x-none" sz="24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5EC83-D21E-37A9-3BA4-E076CB59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47AF4CEB-8324-48B4-88E3-77A319721B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8175" y="773206"/>
          <a:ext cx="6205913" cy="5015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B39768-ED56-4C07-825E-A452458415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6C807-5627-42CE-ABBB-4F1742211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1000" y="121626"/>
            <a:ext cx="833075" cy="7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7D059-9B15-4037-0A00-3B4663DD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ru-RU" dirty="0"/>
              <a:t>Программа организации внутреннего контроля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C9219-CBBF-5784-CD2C-CF0637AC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/>
          </a:bodyPr>
          <a:lstStyle/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Какие операции являются подозрительными?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В каких случаях отказ или прекращение?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Сколько и как хранить данные?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Кто является ответственным лицом и его функции?</a:t>
            </a:r>
          </a:p>
        </p:txBody>
      </p:sp>
      <p:pic>
        <p:nvPicPr>
          <p:cNvPr id="7" name="Рисунок 6" descr="Изображение выглядит как человек, цепь, металлоизделия, часы&#10;&#10;Автоматически созданное описание">
            <a:extLst>
              <a:ext uri="{FF2B5EF4-FFF2-40B4-BE49-F238E27FC236}">
                <a16:creationId xmlns:a16="http://schemas.microsoft.com/office/drawing/2014/main" id="{15064EFD-CB1A-F417-97D8-AC96888F9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35404" b="1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5EC83-D21E-37A9-3BA4-E076CB59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743A31-249B-4C0F-AF5E-D92E862C6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20C43E-E8AF-4DF2-8ECB-5338FCFC5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416" y="294934"/>
            <a:ext cx="997857" cy="8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7D059-9B15-4037-0A00-3B4663DD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023857"/>
            <a:ext cx="4847188" cy="2021939"/>
          </a:xfrm>
        </p:spPr>
        <p:txBody>
          <a:bodyPr anchor="t">
            <a:normAutofit/>
          </a:bodyPr>
          <a:lstStyle/>
          <a:p>
            <a:r>
              <a:rPr lang="ru-RU"/>
              <a:t>Программа управления рисками</a:t>
            </a:r>
            <a:endParaRPr lang="ru-RU" dirty="0"/>
          </a:p>
        </p:txBody>
      </p:sp>
      <p:pic>
        <p:nvPicPr>
          <p:cNvPr id="6" name="Рисунок 5" descr="Изображение выглядит как текст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C675D28-32BE-4500-EA8F-C7D792E3B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 r="1" b="4254"/>
          <a:stretch/>
        </p:blipFill>
        <p:spPr>
          <a:xfrm>
            <a:off x="-3700" y="-8238"/>
            <a:ext cx="6962738" cy="3439877"/>
          </a:xfrm>
          <a:custGeom>
            <a:avLst/>
            <a:gdLst/>
            <a:ahLst/>
            <a:cxnLst/>
            <a:rect l="l" t="t" r="r" b="b"/>
            <a:pathLst>
              <a:path w="6962738" h="3439877">
                <a:moveTo>
                  <a:pt x="3388207" y="0"/>
                </a:moveTo>
                <a:lnTo>
                  <a:pt x="6962738" y="0"/>
                </a:lnTo>
                <a:lnTo>
                  <a:pt x="6962738" y="3439877"/>
                </a:lnTo>
                <a:lnTo>
                  <a:pt x="0" y="3439877"/>
                </a:lnTo>
                <a:lnTo>
                  <a:pt x="0" y="3406341"/>
                </a:lnTo>
                <a:lnTo>
                  <a:pt x="149" y="3406341"/>
                </a:lnTo>
                <a:lnTo>
                  <a:pt x="4260" y="3242067"/>
                </a:lnTo>
                <a:cubicBezTo>
                  <a:pt x="91984" y="1493440"/>
                  <a:pt x="1523465" y="90557"/>
                  <a:pt x="3309201" y="1955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5BC9219-CBBF-5784-CD2C-CF0637AC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732" y="4023857"/>
            <a:ext cx="4212906" cy="2021939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Минимум 2 риска (высокий/низкий):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по типу клиента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по рискам услуг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по способам представления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5EC83-D21E-37A9-3BA4-E076CB59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C2A01C-ED90-4D6A-897C-DF5EFE2C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562E1-48CD-4ACF-8AE8-741D83374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192" y="292132"/>
            <a:ext cx="1051812" cy="9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9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F5A00-86DB-48D6-978A-9049AD5C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92FFD-E438-43E6-A418-74F0A56EB9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65" y="302133"/>
            <a:ext cx="3969466" cy="55914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E61473-F2DB-4562-A55E-78F5CB642C49}"/>
              </a:ext>
            </a:extLst>
          </p:cNvPr>
          <p:cNvSpPr txBox="1">
            <a:spLocks/>
          </p:cNvSpPr>
          <p:nvPr/>
        </p:nvSpPr>
        <p:spPr>
          <a:xfrm>
            <a:off x="4694106" y="285723"/>
            <a:ext cx="7445613" cy="1080657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26"/>
            <a:r>
              <a:rPr lang="en-US" sz="3199" b="1" dirty="0" err="1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Лекторы</a:t>
            </a:r>
            <a:r>
              <a:rPr lang="en-US" sz="3199" b="1" dirty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199" b="1" dirty="0">
                <a:solidFill>
                  <a:srgbClr val="17406D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Еспенбетова </a:t>
            </a:r>
            <a:r>
              <a:rPr lang="en-US" sz="3199" b="1" dirty="0" err="1">
                <a:solidFill>
                  <a:srgbClr val="17406D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Рита</a:t>
            </a:r>
            <a:r>
              <a:rPr lang="en-US" sz="3199" b="1" dirty="0">
                <a:solidFill>
                  <a:srgbClr val="17406D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Курманбаевна</a:t>
            </a:r>
            <a:r>
              <a:rPr lang="en-US" sz="3199" b="1" dirty="0">
                <a:solidFill>
                  <a:srgbClr val="1740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5CBD1-B394-4FED-9F78-0C2C53098DEF}"/>
              </a:ext>
            </a:extLst>
          </p:cNvPr>
          <p:cNvSpPr txBox="1">
            <a:spLocks/>
          </p:cNvSpPr>
          <p:nvPr/>
        </p:nvSpPr>
        <p:spPr>
          <a:xfrm>
            <a:off x="4701364" y="1779957"/>
            <a:ext cx="6830499" cy="3598379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indent="-228531" defTabSz="914126"/>
            <a:r>
              <a:rPr lang="en-US" sz="1999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◦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Директор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/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Партнер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Компании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pPr marL="228531" indent="-228531" defTabSz="914126"/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◦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Сертифицированный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Аудитор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 </a:t>
            </a:r>
            <a:endParaRPr lang="en-US" sz="1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31" indent="-228531" defTabSz="914126"/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◦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Профессиональный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бухгалтер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РК, </a:t>
            </a:r>
            <a:endParaRPr lang="en-US" sz="1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31" indent="-228531" defTabSz="914126"/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◦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Сертифицированный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международный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профессиональный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бухгалтер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(CIPA), </a:t>
            </a:r>
            <a:endParaRPr lang="en-US" sz="1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31" indent="-228531" defTabSz="914126"/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◦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имеет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иплом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международным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стандартам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финансовой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отчетности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DipIFR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(ACCA)</a:t>
            </a:r>
            <a:r>
              <a:rPr lang="ru-RU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Диплом АССА на русском языке «Финансы и управление бизнесом»</a:t>
            </a:r>
            <a:endParaRPr lang="en-US" sz="1999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31" indent="-228531" defTabSz="914126"/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◦</a:t>
            </a:r>
            <a:r>
              <a:rPr lang="ru-RU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Соу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чредитель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ТОО </a:t>
            </a:r>
            <a:r>
              <a:rPr lang="ru-RU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«</a:t>
            </a:r>
            <a:r>
              <a:rPr lang="en-US" sz="1999" dirty="0" err="1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Finex-Standart</a:t>
            </a:r>
            <a:r>
              <a:rPr lang="en-US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ru-RU" sz="1999" dirty="0">
                <a:solidFill>
                  <a:prstClr val="black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»</a:t>
            </a:r>
            <a:endParaRPr lang="en-US" sz="1999" dirty="0">
              <a:solidFill>
                <a:prstClr val="black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228531" indent="-228531" defTabSz="914126"/>
            <a:endParaRPr lang="en-US" sz="1999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228531" indent="-228531" defTabSz="914126"/>
            <a:endParaRPr lang="en-US" sz="1999" dirty="0">
              <a:solidFill>
                <a:sysClr val="window" lastClr="FFFFFF"/>
              </a:solidFill>
              <a:latin typeface="Trebuchet MS" panose="020B0603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99A253-F1E6-4B79-8D2F-D9750012E921}"/>
              </a:ext>
            </a:extLst>
          </p:cNvPr>
          <p:cNvSpPr txBox="1"/>
          <p:nvPr/>
        </p:nvSpPr>
        <p:spPr>
          <a:xfrm>
            <a:off x="567677" y="6504563"/>
            <a:ext cx="1163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www.finexst.kz	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Pro.Finex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7CC020-4CCA-4099-8606-3E401FE21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28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7D059-9B15-4037-0A00-3B4663DD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4084869"/>
            <a:ext cx="3439876" cy="2005151"/>
          </a:xfrm>
        </p:spPr>
        <p:txBody>
          <a:bodyPr anchor="t">
            <a:normAutofit/>
          </a:bodyPr>
          <a:lstStyle/>
          <a:p>
            <a:r>
              <a:rPr lang="ru-RU" dirty="0"/>
              <a:t>Программа идентификации клиентов</a:t>
            </a:r>
          </a:p>
        </p:txBody>
      </p:sp>
      <p:pic>
        <p:nvPicPr>
          <p:cNvPr id="7" name="Рисунок 6" descr="Изображение выглядит как текст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4F85EA77-914E-A422-145B-31E2A12D2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11004"/>
          <a:stretch/>
        </p:blipFill>
        <p:spPr>
          <a:xfrm>
            <a:off x="5216651" y="-1558"/>
            <a:ext cx="6979975" cy="3420240"/>
          </a:xfrm>
          <a:custGeom>
            <a:avLst/>
            <a:gdLst/>
            <a:ahLst/>
            <a:cxnLst/>
            <a:rect l="l" t="t" r="r" b="b"/>
            <a:pathLst>
              <a:path w="6979975" h="3420240">
                <a:moveTo>
                  <a:pt x="13648" y="0"/>
                </a:moveTo>
                <a:lnTo>
                  <a:pt x="6979975" y="0"/>
                </a:lnTo>
                <a:lnTo>
                  <a:pt x="6979975" y="1557"/>
                </a:lnTo>
                <a:lnTo>
                  <a:pt x="3556219" y="1557"/>
                </a:lnTo>
                <a:lnTo>
                  <a:pt x="3636113" y="3495"/>
                </a:lnTo>
                <a:cubicBezTo>
                  <a:pt x="5441914" y="91326"/>
                  <a:pt x="6889480" y="1482004"/>
                  <a:pt x="6978190" y="3215418"/>
                </a:cubicBezTo>
                <a:lnTo>
                  <a:pt x="6979975" y="3285343"/>
                </a:lnTo>
                <a:lnTo>
                  <a:pt x="6979975" y="3420240"/>
                </a:lnTo>
                <a:lnTo>
                  <a:pt x="13648" y="3420240"/>
                </a:lnTo>
                <a:lnTo>
                  <a:pt x="13648" y="3420238"/>
                </a:lnTo>
                <a:lnTo>
                  <a:pt x="0" y="3420238"/>
                </a:lnTo>
                <a:lnTo>
                  <a:pt x="0" y="1557"/>
                </a:lnTo>
                <a:lnTo>
                  <a:pt x="13648" y="1557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5BC9219-CBBF-5784-CD2C-CF0637AC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651" y="4084869"/>
            <a:ext cx="5885987" cy="2005151"/>
          </a:xfrm>
        </p:spPr>
        <p:txBody>
          <a:bodyPr>
            <a:normAutofit/>
          </a:bodyPr>
          <a:lstStyle/>
          <a:p>
            <a:pPr lvl="1"/>
            <a:r>
              <a:rPr lang="ru-RU" dirty="0"/>
              <a:t>Фиксирование и проверка клиентов по: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отсутствие в Перечне и иностранные лица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меры в зависимости от уровня риска</a:t>
            </a:r>
          </a:p>
          <a:p>
            <a:pPr marL="560070" lvl="1" indent="-285750">
              <a:buFont typeface="Wingdings" panose="05000000000000000000" pitchFamily="2" charset="2"/>
              <a:buChar char="ü"/>
            </a:pPr>
            <a:r>
              <a:rPr lang="ru-RU" dirty="0"/>
              <a:t>анкета (досье) клиента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5EC83-D21E-37A9-3BA4-E076CB59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6E52A-012F-4B3D-AEAB-7C02EEA2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44FCA9-A6FD-46A1-BBB3-174A17829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000" y="139719"/>
            <a:ext cx="769149" cy="6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1F51B-38C5-7F1D-CDE7-BE50F3D1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3" y="1597960"/>
            <a:ext cx="3266037" cy="3720352"/>
          </a:xfrm>
        </p:spPr>
        <p:txBody>
          <a:bodyPr anchor="b">
            <a:normAutofit/>
          </a:bodyPr>
          <a:lstStyle/>
          <a:p>
            <a:r>
              <a:rPr lang="ru-RU" sz="2800"/>
              <a:t>Программа мониторинга и изучения операций клиентов</a:t>
            </a:r>
            <a:r>
              <a:rPr lang="en-US" sz="2800"/>
              <a:t/>
            </a:r>
            <a:br>
              <a:rPr lang="en-US" sz="2800"/>
            </a:br>
            <a:endParaRPr lang="x-none" sz="28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B3E2A-574E-345F-2B43-C8957023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DEB33059-D614-D1DB-8E8C-7AC4C4DBD9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0565" y="809625"/>
          <a:ext cx="5787020" cy="514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DCE398-EC30-482A-81C0-8505C63D5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65417A-06AE-4D6D-B573-4DA032D12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6000" y="254650"/>
            <a:ext cx="908754" cy="8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5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62138-AF43-B7FB-E268-13513A3D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ru-RU" dirty="0"/>
              <a:t>Какие операции замораживать?</a:t>
            </a:r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BF12E-DCE7-CE25-3754-27F5C0DC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FE2038C-8D1C-798D-CE8E-A6162BDF3B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7913" y="2427288"/>
          <a:ext cx="9948862" cy="351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EFBEBA-C0C4-4147-8F29-BBE3181A3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E4A22-A2DB-4F8B-9E78-8392A2A86A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000" y="189126"/>
            <a:ext cx="985451" cy="8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A384C5-47B1-4CDF-B5E0-7031DA15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418E6-FEA8-F463-F3E6-76BCEBE0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00" y="2349000"/>
            <a:ext cx="8948048" cy="7066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Нарушение</a:t>
            </a:r>
            <a:r>
              <a:rPr lang="en-US" sz="2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ПОД/ФТ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13AC4A-64A7-2DEA-F35E-74781EB2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70BABF-63E2-4966-8945-CF3DB9775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94F9E6-B6B2-42D1-98B5-18D992F8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000" y="292132"/>
            <a:ext cx="1055004" cy="9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91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1B4FE-0A34-4985-0057-19FE645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678059"/>
          </a:xfrm>
        </p:spPr>
        <p:txBody>
          <a:bodyPr>
            <a:normAutofit/>
          </a:bodyPr>
          <a:lstStyle/>
          <a:p>
            <a:r>
              <a:rPr lang="ru-RU" dirty="0"/>
              <a:t>Нарушения ПОД/ФТ </a:t>
            </a:r>
            <a:endParaRPr lang="x-none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39BDB5-09C5-D6EB-9C3B-C85168D8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3D8265A0-47E4-6365-72BF-8E39427C9200}"/>
              </a:ext>
            </a:extLst>
          </p:cNvPr>
          <p:cNvGraphicFramePr>
            <a:graphicFrameLocks/>
          </p:cNvGraphicFramePr>
          <p:nvPr/>
        </p:nvGraphicFramePr>
        <p:xfrm>
          <a:off x="1344708" y="1761830"/>
          <a:ext cx="8726106" cy="38197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06705">
                  <a:extLst>
                    <a:ext uri="{9D8B030D-6E8A-4147-A177-3AD203B41FA5}">
                      <a16:colId xmlns:a16="http://schemas.microsoft.com/office/drawing/2014/main" val="3145027316"/>
                    </a:ext>
                  </a:extLst>
                </a:gridCol>
                <a:gridCol w="654869">
                  <a:extLst>
                    <a:ext uri="{9D8B030D-6E8A-4147-A177-3AD203B41FA5}">
                      <a16:colId xmlns:a16="http://schemas.microsoft.com/office/drawing/2014/main" val="2028598701"/>
                    </a:ext>
                  </a:extLst>
                </a:gridCol>
                <a:gridCol w="710692">
                  <a:extLst>
                    <a:ext uri="{9D8B030D-6E8A-4147-A177-3AD203B41FA5}">
                      <a16:colId xmlns:a16="http://schemas.microsoft.com/office/drawing/2014/main" val="3139366816"/>
                    </a:ext>
                  </a:extLst>
                </a:gridCol>
                <a:gridCol w="710690">
                  <a:extLst>
                    <a:ext uri="{9D8B030D-6E8A-4147-A177-3AD203B41FA5}">
                      <a16:colId xmlns:a16="http://schemas.microsoft.com/office/drawing/2014/main" val="1665382721"/>
                    </a:ext>
                  </a:extLst>
                </a:gridCol>
                <a:gridCol w="804891">
                  <a:extLst>
                    <a:ext uri="{9D8B030D-6E8A-4147-A177-3AD203B41FA5}">
                      <a16:colId xmlns:a16="http://schemas.microsoft.com/office/drawing/2014/main" val="3720153745"/>
                    </a:ext>
                  </a:extLst>
                </a:gridCol>
                <a:gridCol w="783957">
                  <a:extLst>
                    <a:ext uri="{9D8B030D-6E8A-4147-A177-3AD203B41FA5}">
                      <a16:colId xmlns:a16="http://schemas.microsoft.com/office/drawing/2014/main" val="1441019987"/>
                    </a:ext>
                  </a:extLst>
                </a:gridCol>
                <a:gridCol w="754302">
                  <a:extLst>
                    <a:ext uri="{9D8B030D-6E8A-4147-A177-3AD203B41FA5}">
                      <a16:colId xmlns:a16="http://schemas.microsoft.com/office/drawing/2014/main" val="2495339148"/>
                    </a:ext>
                  </a:extLst>
                </a:gridCol>
              </a:tblGrid>
              <a:tr h="256060">
                <a:tc>
                  <a:txBody>
                    <a:bodyPr/>
                    <a:lstStyle/>
                    <a:p>
                      <a:r>
                        <a:rPr lang="ru-RU" sz="1400" dirty="0"/>
                        <a:t>Вид нарушения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ФЛ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ДЛ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МП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НКО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err="1"/>
                        <a:t>СрП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КрП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extLst>
                  <a:ext uri="{0D108BD9-81ED-4DB2-BD59-A6C34878D82A}">
                    <a16:rowId xmlns:a16="http://schemas.microsoft.com/office/drawing/2014/main" val="352016215"/>
                  </a:ext>
                </a:extLst>
              </a:tr>
              <a:tr h="591877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Нарушение в части фиксирования сведений, хранения сведений и документов, защиты документов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150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200</a:t>
                      </a:r>
                      <a:endParaRPr lang="x-none" sz="1400"/>
                    </a:p>
                  </a:txBody>
                  <a:tcPr marL="55143" marR="55143" marT="27572" marB="27572"/>
                </a:tc>
                <a:extLst>
                  <a:ext uri="{0D108BD9-81ED-4DB2-BD59-A6C34878D82A}">
                    <a16:rowId xmlns:a16="http://schemas.microsoft.com/office/drawing/2014/main" val="2119830727"/>
                  </a:ext>
                </a:extLst>
              </a:tr>
              <a:tr h="591877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Непредоставление, несвоевременное предоставление  информации о подозрительных операциях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140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140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140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220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400</a:t>
                      </a:r>
                      <a:endParaRPr lang="x-none" sz="1400"/>
                    </a:p>
                  </a:txBody>
                  <a:tcPr marL="55143" marR="55143" marT="27572" marB="27572"/>
                </a:tc>
                <a:extLst>
                  <a:ext uri="{0D108BD9-81ED-4DB2-BD59-A6C34878D82A}">
                    <a16:rowId xmlns:a16="http://schemas.microsoft.com/office/drawing/2014/main" val="162006653"/>
                  </a:ext>
                </a:extLst>
              </a:tr>
              <a:tr h="591877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Непредоставление, несвоевременное предоставление информации, сведений и документов по запросу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200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</a:t>
                      </a:r>
                      <a:endParaRPr lang="x-none" sz="1400"/>
                    </a:p>
                  </a:txBody>
                  <a:tcPr marL="55143" marR="55143" marT="27572" marB="27572"/>
                </a:tc>
                <a:extLst>
                  <a:ext uri="{0D108BD9-81ED-4DB2-BD59-A6C34878D82A}">
                    <a16:rowId xmlns:a16="http://schemas.microsoft.com/office/drawing/2014/main" val="558256969"/>
                  </a:ext>
                </a:extLst>
              </a:tr>
              <a:tr h="591877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Непредоставление, несвоевременное предоставление сведений о бенефициарных собственниках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-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-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200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</a:t>
                      </a:r>
                      <a:endParaRPr lang="x-none" sz="1400"/>
                    </a:p>
                  </a:txBody>
                  <a:tcPr marL="55143" marR="55143" marT="27572" marB="27572"/>
                </a:tc>
                <a:extLst>
                  <a:ext uri="{0D108BD9-81ED-4DB2-BD59-A6C34878D82A}">
                    <a16:rowId xmlns:a16="http://schemas.microsoft.com/office/drawing/2014/main" val="1292784869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Непринятие мер по надлежащей проверке клиентов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80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200</a:t>
                      </a:r>
                      <a:endParaRPr lang="x-none" sz="140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300</a:t>
                      </a:r>
                      <a:endParaRPr lang="x-none" sz="1400"/>
                    </a:p>
                  </a:txBody>
                  <a:tcPr marL="55143" marR="55143" marT="27572" marB="27572"/>
                </a:tc>
                <a:extLst>
                  <a:ext uri="{0D108BD9-81ED-4DB2-BD59-A6C34878D82A}">
                    <a16:rowId xmlns:a16="http://schemas.microsoft.com/office/drawing/2014/main" val="3045291532"/>
                  </a:ext>
                </a:extLst>
              </a:tr>
              <a:tr h="759785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</a:rPr>
                        <a:t>Непринятие мер по замораживанию операций с деньгами и (или) иным имуществом и (или) предоставления информации о мерах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140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140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140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220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400</a:t>
                      </a:r>
                      <a:endParaRPr lang="x-none" sz="1400" dirty="0"/>
                    </a:p>
                  </a:txBody>
                  <a:tcPr marL="55143" marR="55143" marT="27572" marB="27572"/>
                </a:tc>
                <a:extLst>
                  <a:ext uri="{0D108BD9-81ED-4DB2-BD59-A6C34878D82A}">
                    <a16:rowId xmlns:a16="http://schemas.microsoft.com/office/drawing/2014/main" val="201745805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8AEFAE-E8DC-4565-84FF-FD92B339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5A3851-E649-4137-B1C9-CF715E598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949" y="159241"/>
            <a:ext cx="897055" cy="7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3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1B4FE-0A34-4985-0057-19FE645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066989"/>
          </a:xfrm>
        </p:spPr>
        <p:txBody>
          <a:bodyPr>
            <a:normAutofit/>
          </a:bodyPr>
          <a:lstStyle/>
          <a:p>
            <a:r>
              <a:rPr lang="ru-RU" dirty="0"/>
              <a:t>Нарушения ПОД/ФТ </a:t>
            </a:r>
            <a:r>
              <a:rPr lang="ru-RU" b="0" dirty="0"/>
              <a:t>(продолжение)</a:t>
            </a:r>
            <a:r>
              <a:rPr lang="ru-RU" dirty="0"/>
              <a:t> </a:t>
            </a:r>
            <a:endParaRPr lang="x-none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39BDB5-09C5-D6EB-9C3B-C85168D8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3D8265A0-47E4-6365-72BF-8E39427C9200}"/>
              </a:ext>
            </a:extLst>
          </p:cNvPr>
          <p:cNvGraphicFramePr>
            <a:graphicFrameLocks/>
          </p:cNvGraphicFramePr>
          <p:nvPr/>
        </p:nvGraphicFramePr>
        <p:xfrm>
          <a:off x="1123798" y="2002577"/>
          <a:ext cx="8955291" cy="391223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678856">
                  <a:extLst>
                    <a:ext uri="{9D8B030D-6E8A-4147-A177-3AD203B41FA5}">
                      <a16:colId xmlns:a16="http://schemas.microsoft.com/office/drawing/2014/main" val="3145027316"/>
                    </a:ext>
                  </a:extLst>
                </a:gridCol>
                <a:gridCol w="663739">
                  <a:extLst>
                    <a:ext uri="{9D8B030D-6E8A-4147-A177-3AD203B41FA5}">
                      <a16:colId xmlns:a16="http://schemas.microsoft.com/office/drawing/2014/main" val="2028598701"/>
                    </a:ext>
                  </a:extLst>
                </a:gridCol>
                <a:gridCol w="630376">
                  <a:extLst>
                    <a:ext uri="{9D8B030D-6E8A-4147-A177-3AD203B41FA5}">
                      <a16:colId xmlns:a16="http://schemas.microsoft.com/office/drawing/2014/main" val="3139366816"/>
                    </a:ext>
                  </a:extLst>
                </a:gridCol>
                <a:gridCol w="661654">
                  <a:extLst>
                    <a:ext uri="{9D8B030D-6E8A-4147-A177-3AD203B41FA5}">
                      <a16:colId xmlns:a16="http://schemas.microsoft.com/office/drawing/2014/main" val="1665382721"/>
                    </a:ext>
                  </a:extLst>
                </a:gridCol>
                <a:gridCol w="790932">
                  <a:extLst>
                    <a:ext uri="{9D8B030D-6E8A-4147-A177-3AD203B41FA5}">
                      <a16:colId xmlns:a16="http://schemas.microsoft.com/office/drawing/2014/main" val="3720153745"/>
                    </a:ext>
                  </a:extLst>
                </a:gridCol>
                <a:gridCol w="778420">
                  <a:extLst>
                    <a:ext uri="{9D8B030D-6E8A-4147-A177-3AD203B41FA5}">
                      <a16:colId xmlns:a16="http://schemas.microsoft.com/office/drawing/2014/main" val="1441019987"/>
                    </a:ext>
                  </a:extLst>
                </a:gridCol>
                <a:gridCol w="751314">
                  <a:extLst>
                    <a:ext uri="{9D8B030D-6E8A-4147-A177-3AD203B41FA5}">
                      <a16:colId xmlns:a16="http://schemas.microsoft.com/office/drawing/2014/main" val="2495339148"/>
                    </a:ext>
                  </a:extLst>
                </a:gridCol>
              </a:tblGrid>
              <a:tr h="329883">
                <a:tc>
                  <a:txBody>
                    <a:bodyPr/>
                    <a:lstStyle/>
                    <a:p>
                      <a:r>
                        <a:rPr lang="ru-RU" sz="1400" b="1" cap="none" spc="0" dirty="0">
                          <a:solidFill>
                            <a:schemeClr val="bg1"/>
                          </a:solidFill>
                        </a:rPr>
                        <a:t>Вид нарушения</a:t>
                      </a:r>
                      <a:endParaRPr lang="x-none" sz="14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44958" marR="32113" marT="64226" marB="6422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>
                          <a:solidFill>
                            <a:schemeClr val="bg1"/>
                          </a:solidFill>
                        </a:rPr>
                        <a:t>ФЛ</a:t>
                      </a:r>
                      <a:endParaRPr lang="x-none" sz="14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44958" marR="32113" marT="64226" marB="6422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>
                          <a:solidFill>
                            <a:schemeClr val="bg1"/>
                          </a:solidFill>
                        </a:rPr>
                        <a:t>ДЛ</a:t>
                      </a:r>
                      <a:endParaRPr lang="x-none" sz="1400" b="1" cap="none" spc="0">
                        <a:solidFill>
                          <a:schemeClr val="bg1"/>
                        </a:solidFill>
                      </a:endParaRPr>
                    </a:p>
                  </a:txBody>
                  <a:tcPr marL="44958" marR="32113" marT="64226" marB="6422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>
                          <a:solidFill>
                            <a:schemeClr val="bg1"/>
                          </a:solidFill>
                        </a:rPr>
                        <a:t>МП</a:t>
                      </a:r>
                      <a:endParaRPr lang="x-none" sz="14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44958" marR="32113" marT="64226" marB="6422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>
                          <a:solidFill>
                            <a:schemeClr val="bg1"/>
                          </a:solidFill>
                        </a:rPr>
                        <a:t>НКО</a:t>
                      </a:r>
                      <a:endParaRPr lang="x-none" sz="14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44958" marR="32113" marT="64226" marB="6422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err="1">
                          <a:solidFill>
                            <a:schemeClr val="bg1"/>
                          </a:solidFill>
                        </a:rPr>
                        <a:t>СрП</a:t>
                      </a:r>
                      <a:endParaRPr lang="x-none" sz="14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44958" marR="32113" marT="64226" marB="6422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err="1">
                          <a:solidFill>
                            <a:schemeClr val="bg1"/>
                          </a:solidFill>
                        </a:rPr>
                        <a:t>КрП</a:t>
                      </a:r>
                      <a:endParaRPr lang="x-none" sz="1400" b="1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44958" marR="32113" marT="64226" marB="6422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6215"/>
                  </a:ext>
                </a:extLst>
              </a:tr>
              <a:tr h="595960">
                <a:tc>
                  <a:txBody>
                    <a:bodyPr/>
                    <a:lstStyle/>
                    <a:p>
                      <a:r>
                        <a:rPr lang="ru-RU" sz="1400" b="1" i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Неисполнение субъектами финансового мониторинга обязанностей по отказу клиенту в установлении деловых отношений</a:t>
                      </a:r>
                      <a:endParaRPr lang="x-none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30727"/>
                  </a:ext>
                </a:extLst>
              </a:tr>
              <a:tr h="445085">
                <a:tc>
                  <a:txBody>
                    <a:bodyPr/>
                    <a:lstStyle/>
                    <a:p>
                      <a:r>
                        <a:rPr lang="ru-RU" sz="1400" b="1" i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Неисполнение программы подготовки и обучения </a:t>
                      </a:r>
                      <a:endParaRPr lang="x-none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x-none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x-none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6653"/>
                  </a:ext>
                </a:extLst>
              </a:tr>
              <a:tr h="746836">
                <a:tc>
                  <a:txBody>
                    <a:bodyPr/>
                    <a:lstStyle/>
                    <a:p>
                      <a:r>
                        <a:rPr lang="ru-RU" sz="1400" b="0" i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Непредоставление, несвоевременное предоставление субъектами финансового мониторинга информации о пороговых операциях</a:t>
                      </a:r>
                      <a:endParaRPr lang="x-none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256969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r>
                        <a:rPr lang="ru-RU" sz="1400" b="0" i="0" kern="1200" cap="none" spc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Неприостановление</a:t>
                      </a:r>
                      <a:r>
                        <a:rPr lang="ru-RU" sz="1400" b="0" i="0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операций клиентов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x-none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84869"/>
                  </a:ext>
                </a:extLst>
              </a:tr>
              <a:tr h="595960">
                <a:tc>
                  <a:txBody>
                    <a:bodyPr/>
                    <a:lstStyle/>
                    <a:p>
                      <a:r>
                        <a:rPr lang="ru-RU" sz="1400" b="1" i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Неисполнение обязанностей по разработке и принятию правил внутреннего контроля и программ его осуществления</a:t>
                      </a:r>
                      <a:endParaRPr lang="x-none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x-none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291532"/>
                  </a:ext>
                </a:extLst>
              </a:tr>
              <a:tr h="595960">
                <a:tc>
                  <a:txBody>
                    <a:bodyPr/>
                    <a:lstStyle/>
                    <a:p>
                      <a:r>
                        <a:rPr lang="ru-RU" sz="1400" b="1" i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Извещение своих клиентов и иных лиц о предоставлении орган по финансовому мониторингу информации</a:t>
                      </a:r>
                      <a:endParaRPr lang="x-none" sz="14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x-none" sz="1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x-none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x-none" sz="14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4958" marR="32113" marT="32113" marB="64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5805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56AB4-DF00-4467-A253-0F18E839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D0F28-8604-42FD-A213-074DD988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000" y="188030"/>
            <a:ext cx="958884" cy="84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95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3202" y="5959551"/>
            <a:ext cx="280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95" marR="5080" lvl="0" indent="-1638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*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2"/>
              </a:rPr>
              <a:t>по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2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2"/>
              </a:rPr>
              <a:t>данным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2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2"/>
              </a:rPr>
              <a:t>официального</a:t>
            </a:r>
            <a:r>
              <a:rPr kumimoji="0" sz="900" b="0" i="0" u="sng" strike="noStrike" kern="1200" cap="none" spc="-1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2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2"/>
              </a:rPr>
              <a:t>сайта</a:t>
            </a:r>
            <a:r>
              <a:rPr kumimoji="0" sz="900" b="0" i="0" u="sng" strike="noStrike" kern="1200" cap="none" spc="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2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2"/>
              </a:rPr>
              <a:t>Национального</a:t>
            </a:r>
            <a:r>
              <a:rPr kumimoji="0" sz="900" b="0" i="0" u="sng" strike="noStrike" kern="1200" cap="none" spc="2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2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2"/>
              </a:rPr>
              <a:t>Банка </a:t>
            </a:r>
            <a:r>
              <a:rPr kumimoji="0" sz="900" b="0" i="0" u="none" strike="noStrike" kern="1200" cap="none" spc="-190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2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2"/>
              </a:rPr>
              <a:t>Казахстана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0351" y="1967483"/>
            <a:ext cx="4295140" cy="3990340"/>
            <a:chOff x="530351" y="1967483"/>
            <a:chExt cx="4295140" cy="3990340"/>
          </a:xfrm>
        </p:grpSpPr>
        <p:sp>
          <p:nvSpPr>
            <p:cNvPr id="4" name="object 4"/>
            <p:cNvSpPr/>
            <p:nvPr/>
          </p:nvSpPr>
          <p:spPr>
            <a:xfrm>
              <a:off x="954024" y="1967483"/>
              <a:ext cx="3104515" cy="3985260"/>
            </a:xfrm>
            <a:custGeom>
              <a:avLst/>
              <a:gdLst/>
              <a:ahLst/>
              <a:cxnLst/>
              <a:rect l="l" t="t" r="r" b="b"/>
              <a:pathLst>
                <a:path w="3104515" h="3985260">
                  <a:moveTo>
                    <a:pt x="240792" y="1225296"/>
                  </a:moveTo>
                  <a:lnTo>
                    <a:pt x="0" y="1225296"/>
                  </a:lnTo>
                  <a:lnTo>
                    <a:pt x="0" y="3985260"/>
                  </a:lnTo>
                  <a:lnTo>
                    <a:pt x="240792" y="3985260"/>
                  </a:lnTo>
                  <a:lnTo>
                    <a:pt x="240792" y="1225296"/>
                  </a:lnTo>
                  <a:close/>
                </a:path>
                <a:path w="3104515" h="3985260">
                  <a:moveTo>
                    <a:pt x="1673352" y="612648"/>
                  </a:moveTo>
                  <a:lnTo>
                    <a:pt x="1431036" y="612648"/>
                  </a:lnTo>
                  <a:lnTo>
                    <a:pt x="1431036" y="3985260"/>
                  </a:lnTo>
                  <a:lnTo>
                    <a:pt x="1673352" y="3985260"/>
                  </a:lnTo>
                  <a:lnTo>
                    <a:pt x="1673352" y="612648"/>
                  </a:lnTo>
                  <a:close/>
                </a:path>
                <a:path w="3104515" h="3985260">
                  <a:moveTo>
                    <a:pt x="3104388" y="0"/>
                  </a:moveTo>
                  <a:lnTo>
                    <a:pt x="2862072" y="0"/>
                  </a:lnTo>
                  <a:lnTo>
                    <a:pt x="2862072" y="3985260"/>
                  </a:lnTo>
                  <a:lnTo>
                    <a:pt x="3104388" y="3985260"/>
                  </a:lnTo>
                  <a:lnTo>
                    <a:pt x="3104388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296924" y="4725923"/>
              <a:ext cx="3104515" cy="1226820"/>
            </a:xfrm>
            <a:custGeom>
              <a:avLst/>
              <a:gdLst/>
              <a:ahLst/>
              <a:cxnLst/>
              <a:rect l="l" t="t" r="r" b="b"/>
              <a:pathLst>
                <a:path w="3104515" h="1226820">
                  <a:moveTo>
                    <a:pt x="242316" y="612648"/>
                  </a:moveTo>
                  <a:lnTo>
                    <a:pt x="0" y="612648"/>
                  </a:lnTo>
                  <a:lnTo>
                    <a:pt x="0" y="1226820"/>
                  </a:lnTo>
                  <a:lnTo>
                    <a:pt x="242316" y="1226820"/>
                  </a:lnTo>
                  <a:lnTo>
                    <a:pt x="242316" y="612648"/>
                  </a:lnTo>
                  <a:close/>
                </a:path>
                <a:path w="3104515" h="1226820">
                  <a:moveTo>
                    <a:pt x="1673352" y="0"/>
                  </a:moveTo>
                  <a:lnTo>
                    <a:pt x="1431036" y="0"/>
                  </a:lnTo>
                  <a:lnTo>
                    <a:pt x="1431036" y="1226820"/>
                  </a:lnTo>
                  <a:lnTo>
                    <a:pt x="1673352" y="1226820"/>
                  </a:lnTo>
                  <a:lnTo>
                    <a:pt x="1673352" y="0"/>
                  </a:lnTo>
                  <a:close/>
                </a:path>
                <a:path w="3104515" h="1226820">
                  <a:moveTo>
                    <a:pt x="3104388" y="705612"/>
                  </a:moveTo>
                  <a:lnTo>
                    <a:pt x="2862072" y="705612"/>
                  </a:lnTo>
                  <a:lnTo>
                    <a:pt x="2862072" y="1226820"/>
                  </a:lnTo>
                  <a:lnTo>
                    <a:pt x="3104388" y="1226820"/>
                  </a:lnTo>
                  <a:lnTo>
                    <a:pt x="3104388" y="70561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30351" y="5952743"/>
              <a:ext cx="4295140" cy="0"/>
            </a:xfrm>
            <a:custGeom>
              <a:avLst/>
              <a:gdLst/>
              <a:ahLst/>
              <a:cxnLst/>
              <a:rect l="l" t="t" r="r" b="b"/>
              <a:pathLst>
                <a:path w="4295140">
                  <a:moveTo>
                    <a:pt x="0" y="0"/>
                  </a:moveTo>
                  <a:lnTo>
                    <a:pt x="429463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96797" y="2801874"/>
            <a:ext cx="154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104" y="2188845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5521" y="1575562"/>
            <a:ext cx="28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3030" y="4947920"/>
            <a:ext cx="471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5979" y="4335017"/>
            <a:ext cx="471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31%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398" y="6029350"/>
            <a:ext cx="334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0789" y="6029350"/>
            <a:ext cx="334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2079" y="6029350"/>
            <a:ext cx="334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5746" y="1683765"/>
            <a:ext cx="104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2400" b="1" i="0" u="none" strike="noStrike" kern="1200" cap="none" spc="-22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</a:t>
            </a:r>
            <a:r>
              <a:rPr kumimoji="0" sz="1500" b="1" i="0" u="none" strike="noStrike" kern="1200" cap="none" spc="-2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6093" y="2749753"/>
            <a:ext cx="554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91%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66533" y="3537280"/>
            <a:ext cx="846455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marR="0" lvl="0" indent="0" algn="l" defTabSz="914400" rtl="0" eaLnBrk="1" fontAlgn="auto" latinLnBrk="0" hangingPunct="1">
              <a:lnSpc>
                <a:spcPts val="281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4,7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1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мл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15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тен</a:t>
            </a:r>
            <a:r>
              <a:rPr kumimoji="0" sz="15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93202" y="4652264"/>
            <a:ext cx="341566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последние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года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48% </a:t>
            </a:r>
            <a:r>
              <a:rPr kumimoji="0" sz="15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казахстанских </a:t>
            </a:r>
            <a:r>
              <a:rPr kumimoji="0" sz="1500" b="1" i="0" u="none" strike="noStrike" kern="1200" cap="none" spc="-32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банков</a:t>
            </a:r>
            <a:r>
              <a:rPr kumimoji="0" sz="1500" b="1" i="0" u="none" strike="noStrike" kern="1200" cap="none" spc="-3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выявлены</a:t>
            </a:r>
            <a:r>
              <a:rPr kumimoji="0" sz="1500" b="1" i="0" u="none" strike="noStrike" kern="1200" cap="none" spc="-3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нарушения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законодательства</a:t>
            </a:r>
            <a:r>
              <a:rPr kumimoji="0" sz="1500" b="1" i="0" u="none" strike="noStrike" kern="1200" cap="none" spc="-5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500" b="1" i="0" u="none" strike="noStrike" kern="1200" cap="none" spc="-2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сфере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ПОД/ФТ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8824" y="348818"/>
            <a:ext cx="9462175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Надзорная</a:t>
            </a:r>
            <a:r>
              <a:rPr kumimoji="0" sz="2300" b="1" i="0" u="none" strike="noStrike" kern="1200" cap="none" spc="-15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</a:t>
            </a:r>
            <a:r>
              <a:rPr kumimoji="0" sz="2300" b="1" i="0" u="none" strike="noStrike" kern="1200" cap="none" spc="-25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r>
              <a:rPr kumimoji="0" sz="2300" b="1" i="0" u="none" strike="noStrike" kern="1200" cap="none" spc="10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kumimoji="0" sz="2300" b="1" i="0" u="none" strike="noStrike" kern="1200" cap="none" spc="-40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Казахстан*</a:t>
            </a:r>
            <a:endParaRPr kumimoji="0" sz="2300" b="1" i="0" u="none" strike="noStrike" kern="1200" cap="none" spc="0" normalizeH="0" baseline="0" noProof="0" dirty="0">
              <a:ln>
                <a:noFill/>
              </a:ln>
              <a:solidFill>
                <a:srgbClr val="1B334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r>
              <a:rPr kumimoji="0" sz="2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</a:t>
            </a:r>
            <a:r>
              <a:rPr kumimoji="0" sz="23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kumimoji="0" sz="23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ПОД/ФТ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69790" y="1602993"/>
            <a:ext cx="170307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Количество нарушений </a:t>
            </a:r>
            <a:r>
              <a:rPr kumimoji="0" sz="1300" b="1" i="0" u="none" strike="noStrike" kern="1200" cap="none" spc="-28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законодательства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69790" y="1999233"/>
            <a:ext cx="120459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сфере </a:t>
            </a:r>
            <a:r>
              <a:rPr kumimoji="0" sz="1300" b="1" i="0" u="none" strike="noStrike" kern="1200" cap="none" spc="-2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ПОД/ФТ </a:t>
            </a:r>
            <a:r>
              <a:rPr kumimoji="0" sz="1300" b="1" i="0" u="none" strike="noStrike" kern="1200" cap="none" spc="-28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казахстанскими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банками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0128" y="4515739"/>
            <a:ext cx="2287270" cy="843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769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Доля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банков,</a:t>
            </a:r>
            <a:r>
              <a:rPr kumimoji="0" sz="1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которых </a:t>
            </a:r>
            <a:r>
              <a:rPr kumimoji="0" sz="1300" b="1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выявлены</a:t>
            </a:r>
            <a:r>
              <a:rPr kumimoji="0" sz="13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нарушения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67690" marR="0" lvl="0" indent="0" algn="l" defTabSz="914400" rtl="0" eaLnBrk="1" fontAlgn="auto" latinLnBrk="0" hangingPunct="1">
              <a:lnSpc>
                <a:spcPts val="12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законодательства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0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11%</a:t>
            </a:r>
            <a:r>
              <a:rPr kumimoji="0" sz="2000" b="1" i="0" u="none" strike="noStrike" kern="1200" cap="none" spc="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1" i="0" u="none" strike="noStrike" kern="1200" cap="none" spc="-7" normalizeH="0" baseline="21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950" b="1" i="0" u="none" strike="noStrike" kern="1200" cap="none" spc="0" normalizeH="0" baseline="21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1" i="0" u="none" strike="noStrike" kern="1200" cap="none" spc="-30" normalizeH="0" baseline="213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ПОД/ФТ</a:t>
            </a:r>
            <a:endParaRPr kumimoji="0" sz="1950" b="0" i="0" u="none" strike="noStrike" kern="1200" cap="none" spc="0" normalizeH="0" baseline="213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93202" y="1709165"/>
            <a:ext cx="238950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банков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выявлены нарушения </a:t>
            </a:r>
            <a:r>
              <a:rPr kumimoji="0" sz="15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законодательства</a:t>
            </a:r>
            <a:r>
              <a:rPr kumimoji="0" sz="15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по</a:t>
            </a:r>
            <a:r>
              <a:rPr kumimoji="0" sz="15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ПОД/ФТ </a:t>
            </a:r>
            <a:r>
              <a:rPr kumimoji="0" sz="15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за</a:t>
            </a:r>
            <a:r>
              <a:rPr kumimoji="0" sz="15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последние</a:t>
            </a:r>
            <a:r>
              <a:rPr kumimoji="0" sz="15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года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93202" y="2750311"/>
            <a:ext cx="23768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нарушений</a:t>
            </a:r>
            <a:r>
              <a:rPr kumimoji="0" sz="15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завершается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административным</a:t>
            </a:r>
            <a:r>
              <a:rPr kumimoji="0" sz="15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штрафом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93202" y="3563823"/>
            <a:ext cx="13360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средний</a:t>
            </a:r>
            <a:r>
              <a:rPr kumimoji="0" sz="15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размер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штрафа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409688" y="4779264"/>
            <a:ext cx="489584" cy="489584"/>
            <a:chOff x="7409688" y="4779264"/>
            <a:chExt cx="489584" cy="489584"/>
          </a:xfrm>
        </p:grpSpPr>
        <p:sp>
          <p:nvSpPr>
            <p:cNvPr id="27" name="object 27"/>
            <p:cNvSpPr/>
            <p:nvPr/>
          </p:nvSpPr>
          <p:spPr>
            <a:xfrm>
              <a:off x="7409688" y="4779264"/>
              <a:ext cx="489584" cy="489584"/>
            </a:xfrm>
            <a:custGeom>
              <a:avLst/>
              <a:gdLst/>
              <a:ahLst/>
              <a:cxnLst/>
              <a:rect l="l" t="t" r="r" b="b"/>
              <a:pathLst>
                <a:path w="489584" h="489585">
                  <a:moveTo>
                    <a:pt x="244601" y="0"/>
                  </a:moveTo>
                  <a:lnTo>
                    <a:pt x="195295" y="4967"/>
                  </a:lnTo>
                  <a:lnTo>
                    <a:pt x="149375" y="19216"/>
                  </a:lnTo>
                  <a:lnTo>
                    <a:pt x="107825" y="41764"/>
                  </a:lnTo>
                  <a:lnTo>
                    <a:pt x="71627" y="71627"/>
                  </a:lnTo>
                  <a:lnTo>
                    <a:pt x="41764" y="107825"/>
                  </a:lnTo>
                  <a:lnTo>
                    <a:pt x="19216" y="149375"/>
                  </a:lnTo>
                  <a:lnTo>
                    <a:pt x="4967" y="195295"/>
                  </a:lnTo>
                  <a:lnTo>
                    <a:pt x="0" y="244602"/>
                  </a:lnTo>
                  <a:lnTo>
                    <a:pt x="4967" y="293908"/>
                  </a:lnTo>
                  <a:lnTo>
                    <a:pt x="19216" y="339828"/>
                  </a:lnTo>
                  <a:lnTo>
                    <a:pt x="41764" y="381378"/>
                  </a:lnTo>
                  <a:lnTo>
                    <a:pt x="71627" y="417575"/>
                  </a:lnTo>
                  <a:lnTo>
                    <a:pt x="107825" y="447439"/>
                  </a:lnTo>
                  <a:lnTo>
                    <a:pt x="149375" y="469987"/>
                  </a:lnTo>
                  <a:lnTo>
                    <a:pt x="195295" y="484236"/>
                  </a:lnTo>
                  <a:lnTo>
                    <a:pt x="244601" y="489204"/>
                  </a:lnTo>
                  <a:lnTo>
                    <a:pt x="293908" y="484236"/>
                  </a:lnTo>
                  <a:lnTo>
                    <a:pt x="339828" y="469987"/>
                  </a:lnTo>
                  <a:lnTo>
                    <a:pt x="381378" y="447439"/>
                  </a:lnTo>
                  <a:lnTo>
                    <a:pt x="417575" y="417576"/>
                  </a:lnTo>
                  <a:lnTo>
                    <a:pt x="447439" y="381378"/>
                  </a:lnTo>
                  <a:lnTo>
                    <a:pt x="469987" y="339828"/>
                  </a:lnTo>
                  <a:lnTo>
                    <a:pt x="484236" y="293908"/>
                  </a:lnTo>
                  <a:lnTo>
                    <a:pt x="489203" y="244602"/>
                  </a:lnTo>
                  <a:lnTo>
                    <a:pt x="484236" y="195295"/>
                  </a:lnTo>
                  <a:lnTo>
                    <a:pt x="469987" y="149375"/>
                  </a:lnTo>
                  <a:lnTo>
                    <a:pt x="447439" y="107825"/>
                  </a:lnTo>
                  <a:lnTo>
                    <a:pt x="417575" y="71628"/>
                  </a:lnTo>
                  <a:lnTo>
                    <a:pt x="381378" y="41764"/>
                  </a:lnTo>
                  <a:lnTo>
                    <a:pt x="339828" y="19216"/>
                  </a:lnTo>
                  <a:lnTo>
                    <a:pt x="293908" y="4967"/>
                  </a:lnTo>
                  <a:lnTo>
                    <a:pt x="244601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641336" y="4898136"/>
              <a:ext cx="26034" cy="248920"/>
            </a:xfrm>
            <a:custGeom>
              <a:avLst/>
              <a:gdLst/>
              <a:ahLst/>
              <a:cxnLst/>
              <a:rect l="l" t="t" r="r" b="b"/>
              <a:pathLst>
                <a:path w="26034" h="248920">
                  <a:moveTo>
                    <a:pt x="17525" y="0"/>
                  </a:moveTo>
                  <a:lnTo>
                    <a:pt x="8382" y="0"/>
                  </a:lnTo>
                  <a:lnTo>
                    <a:pt x="4572" y="4063"/>
                  </a:lnTo>
                  <a:lnTo>
                    <a:pt x="4572" y="195325"/>
                  </a:lnTo>
                  <a:lnTo>
                    <a:pt x="8382" y="199389"/>
                  </a:lnTo>
                  <a:lnTo>
                    <a:pt x="17525" y="199389"/>
                  </a:lnTo>
                  <a:lnTo>
                    <a:pt x="21336" y="195325"/>
                  </a:lnTo>
                  <a:lnTo>
                    <a:pt x="21336" y="4063"/>
                  </a:lnTo>
                  <a:lnTo>
                    <a:pt x="17525" y="0"/>
                  </a:lnTo>
                  <a:close/>
                </a:path>
                <a:path w="26034" h="248920">
                  <a:moveTo>
                    <a:pt x="19812" y="221106"/>
                  </a:moveTo>
                  <a:lnTo>
                    <a:pt x="6096" y="221106"/>
                  </a:lnTo>
                  <a:lnTo>
                    <a:pt x="0" y="227456"/>
                  </a:lnTo>
                  <a:lnTo>
                    <a:pt x="0" y="241934"/>
                  </a:lnTo>
                  <a:lnTo>
                    <a:pt x="6096" y="248412"/>
                  </a:lnTo>
                  <a:lnTo>
                    <a:pt x="19812" y="248412"/>
                  </a:lnTo>
                  <a:lnTo>
                    <a:pt x="25908" y="241934"/>
                  </a:lnTo>
                  <a:lnTo>
                    <a:pt x="25908" y="227456"/>
                  </a:lnTo>
                  <a:lnTo>
                    <a:pt x="19812" y="2211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 «Делойт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Туш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СНГ».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Все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права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защищены.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Управление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комплаенс-риском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риски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«отмывания»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(легализации)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доходов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4AC9B2-2321-4B56-684C-F709E560F313}"/>
              </a:ext>
            </a:extLst>
          </p:cNvPr>
          <p:cNvSpPr txBox="1"/>
          <p:nvPr/>
        </p:nvSpPr>
        <p:spPr>
          <a:xfrm>
            <a:off x="567677" y="6504563"/>
            <a:ext cx="1163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www.finexst.kz	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Pro.Finex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5150CC4-6927-42F1-9A91-32B4F6ED1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01F78EA-F3C4-4BBB-880E-284B0B2DA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343" y="207535"/>
            <a:ext cx="839259" cy="74355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824" y="348818"/>
            <a:ext cx="9327175" cy="721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Надзорная</a:t>
            </a:r>
            <a:r>
              <a:rPr b="1" spc="-15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b="1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</a:t>
            </a:r>
            <a:r>
              <a:rPr b="1" spc="-25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r>
              <a:rPr b="1" spc="10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b="1" spc="-40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1B33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Казахстан*</a:t>
            </a: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выявляемые</a:t>
            </a:r>
            <a:r>
              <a:rPr b="1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b="1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b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ПОД/ФТ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48270" y="4627879"/>
            <a:ext cx="664845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79%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265" y="1877694"/>
            <a:ext cx="4707255" cy="647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164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Нарушения,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связанные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Правилами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внутреннего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контроля </a:t>
            </a:r>
            <a:r>
              <a:rPr kumimoji="0" sz="1300" b="1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(несоответствие</a:t>
            </a:r>
            <a:r>
              <a:rPr kumimoji="0" sz="13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требованиям</a:t>
            </a:r>
            <a:r>
              <a:rPr kumimoji="0" sz="13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закона</a:t>
            </a:r>
            <a:r>
              <a:rPr kumimoji="0" sz="1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3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ПОД/ФТ,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4D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2%</a:t>
            </a:r>
            <a:r>
              <a:rPr kumimoji="0" sz="2000" b="1" i="0" u="none" strike="noStrike" kern="1200" cap="none" spc="285" normalizeH="0" baseline="0" noProof="0" dirty="0">
                <a:ln>
                  <a:noFill/>
                </a:ln>
                <a:solidFill>
                  <a:srgbClr val="C4D5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1" i="0" u="none" strike="noStrike" kern="1200" cap="none" spc="-15" normalizeH="0" baseline="427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неисполнение</a:t>
            </a:r>
            <a:r>
              <a:rPr kumimoji="0" sz="1950" b="1" i="0" u="none" strike="noStrike" kern="1200" cap="none" spc="60" normalizeH="0" baseline="427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1" i="0" u="none" strike="noStrike" kern="1200" cap="none" spc="-7" normalizeH="0" baseline="427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программ</a:t>
            </a:r>
            <a:r>
              <a:rPr kumimoji="0" sz="1950" b="1" i="0" u="none" strike="noStrike" kern="1200" cap="none" spc="52" normalizeH="0" baseline="427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1" i="0" u="none" strike="noStrike" kern="1200" cap="none" spc="-15" normalizeH="0" baseline="427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осуществления)</a:t>
            </a:r>
            <a:endParaRPr kumimoji="0" sz="1950" b="0" i="0" u="none" strike="noStrike" kern="1200" cap="none" spc="0" normalizeH="0" baseline="4273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88412" y="2603626"/>
            <a:ext cx="2331085" cy="2337435"/>
            <a:chOff x="2788412" y="2603626"/>
            <a:chExt cx="2331085" cy="2337435"/>
          </a:xfrm>
        </p:grpSpPr>
        <p:sp>
          <p:nvSpPr>
            <p:cNvPr id="6" name="object 6"/>
            <p:cNvSpPr/>
            <p:nvPr/>
          </p:nvSpPr>
          <p:spPr>
            <a:xfrm>
              <a:off x="3956811" y="2609976"/>
              <a:ext cx="1162685" cy="2127250"/>
            </a:xfrm>
            <a:custGeom>
              <a:avLst/>
              <a:gdLst/>
              <a:ahLst/>
              <a:cxnLst/>
              <a:rect l="l" t="t" r="r" b="b"/>
              <a:pathLst>
                <a:path w="1162685" h="2127250">
                  <a:moveTo>
                    <a:pt x="0" y="0"/>
                  </a:moveTo>
                  <a:lnTo>
                    <a:pt x="0" y="232410"/>
                  </a:lnTo>
                  <a:lnTo>
                    <a:pt x="48745" y="233684"/>
                  </a:lnTo>
                  <a:lnTo>
                    <a:pt x="97068" y="237479"/>
                  </a:lnTo>
                  <a:lnTo>
                    <a:pt x="144885" y="243748"/>
                  </a:lnTo>
                  <a:lnTo>
                    <a:pt x="192110" y="252448"/>
                  </a:lnTo>
                  <a:lnTo>
                    <a:pt x="238659" y="263532"/>
                  </a:lnTo>
                  <a:lnTo>
                    <a:pt x="284447" y="276957"/>
                  </a:lnTo>
                  <a:lnTo>
                    <a:pt x="329391" y="292677"/>
                  </a:lnTo>
                  <a:lnTo>
                    <a:pt x="373405" y="310648"/>
                  </a:lnTo>
                  <a:lnTo>
                    <a:pt x="416405" y="330824"/>
                  </a:lnTo>
                  <a:lnTo>
                    <a:pt x="458307" y="353160"/>
                  </a:lnTo>
                  <a:lnTo>
                    <a:pt x="499025" y="377613"/>
                  </a:lnTo>
                  <a:lnTo>
                    <a:pt x="538476" y="404136"/>
                  </a:lnTo>
                  <a:lnTo>
                    <a:pt x="576574" y="432686"/>
                  </a:lnTo>
                  <a:lnTo>
                    <a:pt x="613236" y="463217"/>
                  </a:lnTo>
                  <a:lnTo>
                    <a:pt x="648376" y="495684"/>
                  </a:lnTo>
                  <a:lnTo>
                    <a:pt x="681910" y="530042"/>
                  </a:lnTo>
                  <a:lnTo>
                    <a:pt x="713754" y="566247"/>
                  </a:lnTo>
                  <a:lnTo>
                    <a:pt x="743823" y="604253"/>
                  </a:lnTo>
                  <a:lnTo>
                    <a:pt x="772033" y="644017"/>
                  </a:lnTo>
                  <a:lnTo>
                    <a:pt x="797688" y="684415"/>
                  </a:lnTo>
                  <a:lnTo>
                    <a:pt x="821017" y="725620"/>
                  </a:lnTo>
                  <a:lnTo>
                    <a:pt x="842034" y="767548"/>
                  </a:lnTo>
                  <a:lnTo>
                    <a:pt x="860756" y="810119"/>
                  </a:lnTo>
                  <a:lnTo>
                    <a:pt x="877198" y="853252"/>
                  </a:lnTo>
                  <a:lnTo>
                    <a:pt x="891378" y="896867"/>
                  </a:lnTo>
                  <a:lnTo>
                    <a:pt x="903310" y="940881"/>
                  </a:lnTo>
                  <a:lnTo>
                    <a:pt x="913010" y="985214"/>
                  </a:lnTo>
                  <a:lnTo>
                    <a:pt x="920496" y="1029785"/>
                  </a:lnTo>
                  <a:lnTo>
                    <a:pt x="925782" y="1074512"/>
                  </a:lnTo>
                  <a:lnTo>
                    <a:pt x="928885" y="1119315"/>
                  </a:lnTo>
                  <a:lnTo>
                    <a:pt x="929820" y="1164113"/>
                  </a:lnTo>
                  <a:lnTo>
                    <a:pt x="928604" y="1208824"/>
                  </a:lnTo>
                  <a:lnTo>
                    <a:pt x="925253" y="1253367"/>
                  </a:lnTo>
                  <a:lnTo>
                    <a:pt x="919783" y="1297662"/>
                  </a:lnTo>
                  <a:lnTo>
                    <a:pt x="912209" y="1341627"/>
                  </a:lnTo>
                  <a:lnTo>
                    <a:pt x="902548" y="1385182"/>
                  </a:lnTo>
                  <a:lnTo>
                    <a:pt x="890815" y="1428245"/>
                  </a:lnTo>
                  <a:lnTo>
                    <a:pt x="877027" y="1470734"/>
                  </a:lnTo>
                  <a:lnTo>
                    <a:pt x="861200" y="1512570"/>
                  </a:lnTo>
                  <a:lnTo>
                    <a:pt x="843350" y="1553671"/>
                  </a:lnTo>
                  <a:lnTo>
                    <a:pt x="823492" y="1593955"/>
                  </a:lnTo>
                  <a:lnTo>
                    <a:pt x="801643" y="1633343"/>
                  </a:lnTo>
                  <a:lnTo>
                    <a:pt x="777819" y="1671752"/>
                  </a:lnTo>
                  <a:lnTo>
                    <a:pt x="752035" y="1709102"/>
                  </a:lnTo>
                  <a:lnTo>
                    <a:pt x="724308" y="1745312"/>
                  </a:lnTo>
                  <a:lnTo>
                    <a:pt x="694654" y="1780300"/>
                  </a:lnTo>
                  <a:lnTo>
                    <a:pt x="663088" y="1813986"/>
                  </a:lnTo>
                  <a:lnTo>
                    <a:pt x="629627" y="1846288"/>
                  </a:lnTo>
                  <a:lnTo>
                    <a:pt x="594287" y="1877125"/>
                  </a:lnTo>
                  <a:lnTo>
                    <a:pt x="557083" y="1906417"/>
                  </a:lnTo>
                  <a:lnTo>
                    <a:pt x="518033" y="1934083"/>
                  </a:lnTo>
                  <a:lnTo>
                    <a:pt x="647573" y="2126996"/>
                  </a:lnTo>
                  <a:lnTo>
                    <a:pt x="688781" y="2098033"/>
                  </a:lnTo>
                  <a:lnTo>
                    <a:pt x="728501" y="2067473"/>
                  </a:lnTo>
                  <a:lnTo>
                    <a:pt x="766699" y="2035376"/>
                  </a:lnTo>
                  <a:lnTo>
                    <a:pt x="803344" y="2001800"/>
                  </a:lnTo>
                  <a:lnTo>
                    <a:pt x="838404" y="1966806"/>
                  </a:lnTo>
                  <a:lnTo>
                    <a:pt x="871847" y="1930452"/>
                  </a:lnTo>
                  <a:lnTo>
                    <a:pt x="903641" y="1892798"/>
                  </a:lnTo>
                  <a:lnTo>
                    <a:pt x="933755" y="1853904"/>
                  </a:lnTo>
                  <a:lnTo>
                    <a:pt x="962157" y="1813829"/>
                  </a:lnTo>
                  <a:lnTo>
                    <a:pt x="988814" y="1772632"/>
                  </a:lnTo>
                  <a:lnTo>
                    <a:pt x="1013696" y="1730373"/>
                  </a:lnTo>
                  <a:lnTo>
                    <a:pt x="1036770" y="1687111"/>
                  </a:lnTo>
                  <a:lnTo>
                    <a:pt x="1058005" y="1642906"/>
                  </a:lnTo>
                  <a:lnTo>
                    <a:pt x="1077368" y="1597817"/>
                  </a:lnTo>
                  <a:lnTo>
                    <a:pt x="1094828" y="1551904"/>
                  </a:lnTo>
                  <a:lnTo>
                    <a:pt x="1110353" y="1505226"/>
                  </a:lnTo>
                  <a:lnTo>
                    <a:pt x="1123911" y="1457842"/>
                  </a:lnTo>
                  <a:lnTo>
                    <a:pt x="1135471" y="1409812"/>
                  </a:lnTo>
                  <a:lnTo>
                    <a:pt x="1145000" y="1361195"/>
                  </a:lnTo>
                  <a:lnTo>
                    <a:pt x="1152467" y="1312051"/>
                  </a:lnTo>
                  <a:lnTo>
                    <a:pt x="1157840" y="1262439"/>
                  </a:lnTo>
                  <a:lnTo>
                    <a:pt x="1161087" y="1212419"/>
                  </a:lnTo>
                  <a:lnTo>
                    <a:pt x="1162177" y="1162050"/>
                  </a:lnTo>
                  <a:lnTo>
                    <a:pt x="1161207" y="1114145"/>
                  </a:lnTo>
                  <a:lnTo>
                    <a:pt x="1158324" y="1066733"/>
                  </a:lnTo>
                  <a:lnTo>
                    <a:pt x="1153564" y="1019853"/>
                  </a:lnTo>
                  <a:lnTo>
                    <a:pt x="1146966" y="973541"/>
                  </a:lnTo>
                  <a:lnTo>
                    <a:pt x="1138565" y="927834"/>
                  </a:lnTo>
                  <a:lnTo>
                    <a:pt x="1128401" y="882771"/>
                  </a:lnTo>
                  <a:lnTo>
                    <a:pt x="1116509" y="838388"/>
                  </a:lnTo>
                  <a:lnTo>
                    <a:pt x="1102928" y="794723"/>
                  </a:lnTo>
                  <a:lnTo>
                    <a:pt x="1087695" y="751813"/>
                  </a:lnTo>
                  <a:lnTo>
                    <a:pt x="1070848" y="709695"/>
                  </a:lnTo>
                  <a:lnTo>
                    <a:pt x="1052423" y="668408"/>
                  </a:lnTo>
                  <a:lnTo>
                    <a:pt x="1032457" y="627987"/>
                  </a:lnTo>
                  <a:lnTo>
                    <a:pt x="1010990" y="588472"/>
                  </a:lnTo>
                  <a:lnTo>
                    <a:pt x="988057" y="549898"/>
                  </a:lnTo>
                  <a:lnTo>
                    <a:pt x="963696" y="512303"/>
                  </a:lnTo>
                  <a:lnTo>
                    <a:pt x="937945" y="475725"/>
                  </a:lnTo>
                  <a:lnTo>
                    <a:pt x="910841" y="440201"/>
                  </a:lnTo>
                  <a:lnTo>
                    <a:pt x="882422" y="405769"/>
                  </a:lnTo>
                  <a:lnTo>
                    <a:pt x="852724" y="372465"/>
                  </a:lnTo>
                  <a:lnTo>
                    <a:pt x="821785" y="340328"/>
                  </a:lnTo>
                  <a:lnTo>
                    <a:pt x="789642" y="309394"/>
                  </a:lnTo>
                  <a:lnTo>
                    <a:pt x="756334" y="279700"/>
                  </a:lnTo>
                  <a:lnTo>
                    <a:pt x="721897" y="251285"/>
                  </a:lnTo>
                  <a:lnTo>
                    <a:pt x="686368" y="224186"/>
                  </a:lnTo>
                  <a:lnTo>
                    <a:pt x="649786" y="198439"/>
                  </a:lnTo>
                  <a:lnTo>
                    <a:pt x="612187" y="174083"/>
                  </a:lnTo>
                  <a:lnTo>
                    <a:pt x="573609" y="151155"/>
                  </a:lnTo>
                  <a:lnTo>
                    <a:pt x="534089" y="129691"/>
                  </a:lnTo>
                  <a:lnTo>
                    <a:pt x="493665" y="109730"/>
                  </a:lnTo>
                  <a:lnTo>
                    <a:pt x="452374" y="91309"/>
                  </a:lnTo>
                  <a:lnTo>
                    <a:pt x="410253" y="74464"/>
                  </a:lnTo>
                  <a:lnTo>
                    <a:pt x="367339" y="59234"/>
                  </a:lnTo>
                  <a:lnTo>
                    <a:pt x="323671" y="45656"/>
                  </a:lnTo>
                  <a:lnTo>
                    <a:pt x="279286" y="33767"/>
                  </a:lnTo>
                  <a:lnTo>
                    <a:pt x="234220" y="23605"/>
                  </a:lnTo>
                  <a:lnTo>
                    <a:pt x="188512" y="15207"/>
                  </a:lnTo>
                  <a:lnTo>
                    <a:pt x="142198" y="8610"/>
                  </a:lnTo>
                  <a:lnTo>
                    <a:pt x="95317" y="3851"/>
                  </a:lnTo>
                  <a:lnTo>
                    <a:pt x="47905" y="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AF2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94762" y="3538600"/>
              <a:ext cx="1809750" cy="1395730"/>
            </a:xfrm>
            <a:custGeom>
              <a:avLst/>
              <a:gdLst/>
              <a:ahLst/>
              <a:cxnLst/>
              <a:rect l="l" t="t" r="r" b="b"/>
              <a:pathLst>
                <a:path w="1809750" h="1395729">
                  <a:moveTo>
                    <a:pt x="23621" y="0"/>
                  </a:moveTo>
                  <a:lnTo>
                    <a:pt x="14791" y="48258"/>
                  </a:lnTo>
                  <a:lnTo>
                    <a:pt x="8027" y="96659"/>
                  </a:lnTo>
                  <a:lnTo>
                    <a:pt x="3315" y="145140"/>
                  </a:lnTo>
                  <a:lnTo>
                    <a:pt x="643" y="193638"/>
                  </a:lnTo>
                  <a:lnTo>
                    <a:pt x="0" y="242093"/>
                  </a:lnTo>
                  <a:lnTo>
                    <a:pt x="1372" y="290440"/>
                  </a:lnTo>
                  <a:lnTo>
                    <a:pt x="4748" y="338618"/>
                  </a:lnTo>
                  <a:lnTo>
                    <a:pt x="10116" y="386564"/>
                  </a:lnTo>
                  <a:lnTo>
                    <a:pt x="17463" y="434217"/>
                  </a:lnTo>
                  <a:lnTo>
                    <a:pt x="26777" y="481514"/>
                  </a:lnTo>
                  <a:lnTo>
                    <a:pt x="38045" y="528392"/>
                  </a:lnTo>
                  <a:lnTo>
                    <a:pt x="51257" y="574789"/>
                  </a:lnTo>
                  <a:lnTo>
                    <a:pt x="66398" y="620643"/>
                  </a:lnTo>
                  <a:lnTo>
                    <a:pt x="83458" y="665892"/>
                  </a:lnTo>
                  <a:lnTo>
                    <a:pt x="102424" y="710473"/>
                  </a:lnTo>
                  <a:lnTo>
                    <a:pt x="123284" y="754323"/>
                  </a:lnTo>
                  <a:lnTo>
                    <a:pt x="146025" y="797382"/>
                  </a:lnTo>
                  <a:lnTo>
                    <a:pt x="170635" y="839585"/>
                  </a:lnTo>
                  <a:lnTo>
                    <a:pt x="197103" y="880872"/>
                  </a:lnTo>
                  <a:lnTo>
                    <a:pt x="224599" y="920113"/>
                  </a:lnTo>
                  <a:lnTo>
                    <a:pt x="253410" y="957879"/>
                  </a:lnTo>
                  <a:lnTo>
                    <a:pt x="283483" y="994158"/>
                  </a:lnTo>
                  <a:lnTo>
                    <a:pt x="314766" y="1028941"/>
                  </a:lnTo>
                  <a:lnTo>
                    <a:pt x="347208" y="1062217"/>
                  </a:lnTo>
                  <a:lnTo>
                    <a:pt x="380756" y="1093977"/>
                  </a:lnTo>
                  <a:lnTo>
                    <a:pt x="415359" y="1124209"/>
                  </a:lnTo>
                  <a:lnTo>
                    <a:pt x="450966" y="1152903"/>
                  </a:lnTo>
                  <a:lnTo>
                    <a:pt x="487523" y="1180051"/>
                  </a:lnTo>
                  <a:lnTo>
                    <a:pt x="524979" y="1205640"/>
                  </a:lnTo>
                  <a:lnTo>
                    <a:pt x="563283" y="1229662"/>
                  </a:lnTo>
                  <a:lnTo>
                    <a:pt x="602382" y="1252105"/>
                  </a:lnTo>
                  <a:lnTo>
                    <a:pt x="642225" y="1272960"/>
                  </a:lnTo>
                  <a:lnTo>
                    <a:pt x="682759" y="1292217"/>
                  </a:lnTo>
                  <a:lnTo>
                    <a:pt x="723934" y="1309865"/>
                  </a:lnTo>
                  <a:lnTo>
                    <a:pt x="765697" y="1325894"/>
                  </a:lnTo>
                  <a:lnTo>
                    <a:pt x="807996" y="1340293"/>
                  </a:lnTo>
                  <a:lnTo>
                    <a:pt x="850779" y="1353054"/>
                  </a:lnTo>
                  <a:lnTo>
                    <a:pt x="893995" y="1364165"/>
                  </a:lnTo>
                  <a:lnTo>
                    <a:pt x="937592" y="1373616"/>
                  </a:lnTo>
                  <a:lnTo>
                    <a:pt x="981518" y="1381397"/>
                  </a:lnTo>
                  <a:lnTo>
                    <a:pt x="1025720" y="1387498"/>
                  </a:lnTo>
                  <a:lnTo>
                    <a:pt x="1070148" y="1391908"/>
                  </a:lnTo>
                  <a:lnTo>
                    <a:pt x="1114749" y="1394618"/>
                  </a:lnTo>
                  <a:lnTo>
                    <a:pt x="1159471" y="1395617"/>
                  </a:lnTo>
                  <a:lnTo>
                    <a:pt x="1204263" y="1394895"/>
                  </a:lnTo>
                  <a:lnTo>
                    <a:pt x="1249073" y="1392442"/>
                  </a:lnTo>
                  <a:lnTo>
                    <a:pt x="1293849" y="1388248"/>
                  </a:lnTo>
                  <a:lnTo>
                    <a:pt x="1338538" y="1382302"/>
                  </a:lnTo>
                  <a:lnTo>
                    <a:pt x="1383090" y="1374594"/>
                  </a:lnTo>
                  <a:lnTo>
                    <a:pt x="1427452" y="1365114"/>
                  </a:lnTo>
                  <a:lnTo>
                    <a:pt x="1471573" y="1353852"/>
                  </a:lnTo>
                  <a:lnTo>
                    <a:pt x="1515400" y="1340798"/>
                  </a:lnTo>
                  <a:lnTo>
                    <a:pt x="1558882" y="1325940"/>
                  </a:lnTo>
                  <a:lnTo>
                    <a:pt x="1601968" y="1309271"/>
                  </a:lnTo>
                  <a:lnTo>
                    <a:pt x="1644604" y="1290778"/>
                  </a:lnTo>
                  <a:lnTo>
                    <a:pt x="1686739" y="1270451"/>
                  </a:lnTo>
                  <a:lnTo>
                    <a:pt x="1728322" y="1248282"/>
                  </a:lnTo>
                  <a:lnTo>
                    <a:pt x="1769300" y="1224259"/>
                  </a:lnTo>
                  <a:lnTo>
                    <a:pt x="1809622" y="1198372"/>
                  </a:lnTo>
                  <a:lnTo>
                    <a:pt x="1680082" y="1005459"/>
                  </a:lnTo>
                  <a:lnTo>
                    <a:pt x="1638119" y="1032010"/>
                  </a:lnTo>
                  <a:lnTo>
                    <a:pt x="1595001" y="1056177"/>
                  </a:lnTo>
                  <a:lnTo>
                    <a:pt x="1550829" y="1077940"/>
                  </a:lnTo>
                  <a:lnTo>
                    <a:pt x="1505704" y="1097278"/>
                  </a:lnTo>
                  <a:lnTo>
                    <a:pt x="1459727" y="1114170"/>
                  </a:lnTo>
                  <a:lnTo>
                    <a:pt x="1413000" y="1128598"/>
                  </a:lnTo>
                  <a:lnTo>
                    <a:pt x="1365622" y="1140539"/>
                  </a:lnTo>
                  <a:lnTo>
                    <a:pt x="1317697" y="1149974"/>
                  </a:lnTo>
                  <a:lnTo>
                    <a:pt x="1269324" y="1156883"/>
                  </a:lnTo>
                  <a:lnTo>
                    <a:pt x="1220605" y="1161245"/>
                  </a:lnTo>
                  <a:lnTo>
                    <a:pt x="1171641" y="1163040"/>
                  </a:lnTo>
                  <a:lnTo>
                    <a:pt x="1122533" y="1162248"/>
                  </a:lnTo>
                  <a:lnTo>
                    <a:pt x="1073383" y="1158847"/>
                  </a:lnTo>
                  <a:lnTo>
                    <a:pt x="1024291" y="1152819"/>
                  </a:lnTo>
                  <a:lnTo>
                    <a:pt x="975359" y="1144143"/>
                  </a:lnTo>
                  <a:lnTo>
                    <a:pt x="928741" y="1133349"/>
                  </a:lnTo>
                  <a:lnTo>
                    <a:pt x="883216" y="1120350"/>
                  </a:lnTo>
                  <a:lnTo>
                    <a:pt x="838829" y="1105216"/>
                  </a:lnTo>
                  <a:lnTo>
                    <a:pt x="795625" y="1088013"/>
                  </a:lnTo>
                  <a:lnTo>
                    <a:pt x="753651" y="1068812"/>
                  </a:lnTo>
                  <a:lnTo>
                    <a:pt x="712951" y="1047682"/>
                  </a:lnTo>
                  <a:lnTo>
                    <a:pt x="673572" y="1024691"/>
                  </a:lnTo>
                  <a:lnTo>
                    <a:pt x="635558" y="999908"/>
                  </a:lnTo>
                  <a:lnTo>
                    <a:pt x="598956" y="973403"/>
                  </a:lnTo>
                  <a:lnTo>
                    <a:pt x="563810" y="945243"/>
                  </a:lnTo>
                  <a:lnTo>
                    <a:pt x="530167" y="915498"/>
                  </a:lnTo>
                  <a:lnTo>
                    <a:pt x="498071" y="884237"/>
                  </a:lnTo>
                  <a:lnTo>
                    <a:pt x="467569" y="851529"/>
                  </a:lnTo>
                  <a:lnTo>
                    <a:pt x="438706" y="817443"/>
                  </a:lnTo>
                  <a:lnTo>
                    <a:pt x="411527" y="782047"/>
                  </a:lnTo>
                  <a:lnTo>
                    <a:pt x="386079" y="745410"/>
                  </a:lnTo>
                  <a:lnTo>
                    <a:pt x="362405" y="707602"/>
                  </a:lnTo>
                  <a:lnTo>
                    <a:pt x="340553" y="668691"/>
                  </a:lnTo>
                  <a:lnTo>
                    <a:pt x="320568" y="628746"/>
                  </a:lnTo>
                  <a:lnTo>
                    <a:pt x="302494" y="587837"/>
                  </a:lnTo>
                  <a:lnTo>
                    <a:pt x="286379" y="546031"/>
                  </a:lnTo>
                  <a:lnTo>
                    <a:pt x="272266" y="503398"/>
                  </a:lnTo>
                  <a:lnTo>
                    <a:pt x="260202" y="460007"/>
                  </a:lnTo>
                  <a:lnTo>
                    <a:pt x="250232" y="415926"/>
                  </a:lnTo>
                  <a:lnTo>
                    <a:pt x="242402" y="371226"/>
                  </a:lnTo>
                  <a:lnTo>
                    <a:pt x="236758" y="325973"/>
                  </a:lnTo>
                  <a:lnTo>
                    <a:pt x="233344" y="280238"/>
                  </a:lnTo>
                  <a:lnTo>
                    <a:pt x="232207" y="234090"/>
                  </a:lnTo>
                  <a:lnTo>
                    <a:pt x="233391" y="187596"/>
                  </a:lnTo>
                  <a:lnTo>
                    <a:pt x="236943" y="140827"/>
                  </a:lnTo>
                  <a:lnTo>
                    <a:pt x="242908" y="93850"/>
                  </a:lnTo>
                  <a:lnTo>
                    <a:pt x="251332" y="46736"/>
                  </a:lnTo>
                  <a:lnTo>
                    <a:pt x="23621" y="0"/>
                  </a:lnTo>
                  <a:close/>
                </a:path>
              </a:pathLst>
            </a:custGeom>
            <a:solidFill>
              <a:srgbClr val="009A4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794762" y="3538600"/>
              <a:ext cx="1809750" cy="1395730"/>
            </a:xfrm>
            <a:custGeom>
              <a:avLst/>
              <a:gdLst/>
              <a:ahLst/>
              <a:cxnLst/>
              <a:rect l="l" t="t" r="r" b="b"/>
              <a:pathLst>
                <a:path w="1809750" h="1395729">
                  <a:moveTo>
                    <a:pt x="1809622" y="1198372"/>
                  </a:moveTo>
                  <a:lnTo>
                    <a:pt x="1769300" y="1224259"/>
                  </a:lnTo>
                  <a:lnTo>
                    <a:pt x="1728322" y="1248282"/>
                  </a:lnTo>
                  <a:lnTo>
                    <a:pt x="1686739" y="1270451"/>
                  </a:lnTo>
                  <a:lnTo>
                    <a:pt x="1644604" y="1290778"/>
                  </a:lnTo>
                  <a:lnTo>
                    <a:pt x="1601968" y="1309271"/>
                  </a:lnTo>
                  <a:lnTo>
                    <a:pt x="1558882" y="1325940"/>
                  </a:lnTo>
                  <a:lnTo>
                    <a:pt x="1515400" y="1340798"/>
                  </a:lnTo>
                  <a:lnTo>
                    <a:pt x="1471573" y="1353852"/>
                  </a:lnTo>
                  <a:lnTo>
                    <a:pt x="1427452" y="1365114"/>
                  </a:lnTo>
                  <a:lnTo>
                    <a:pt x="1383090" y="1374594"/>
                  </a:lnTo>
                  <a:lnTo>
                    <a:pt x="1338538" y="1382302"/>
                  </a:lnTo>
                  <a:lnTo>
                    <a:pt x="1293849" y="1388248"/>
                  </a:lnTo>
                  <a:lnTo>
                    <a:pt x="1249073" y="1392442"/>
                  </a:lnTo>
                  <a:lnTo>
                    <a:pt x="1204263" y="1394895"/>
                  </a:lnTo>
                  <a:lnTo>
                    <a:pt x="1159471" y="1395617"/>
                  </a:lnTo>
                  <a:lnTo>
                    <a:pt x="1114749" y="1394618"/>
                  </a:lnTo>
                  <a:lnTo>
                    <a:pt x="1070148" y="1391908"/>
                  </a:lnTo>
                  <a:lnTo>
                    <a:pt x="1025720" y="1387498"/>
                  </a:lnTo>
                  <a:lnTo>
                    <a:pt x="981518" y="1381397"/>
                  </a:lnTo>
                  <a:lnTo>
                    <a:pt x="937592" y="1373616"/>
                  </a:lnTo>
                  <a:lnTo>
                    <a:pt x="893995" y="1364165"/>
                  </a:lnTo>
                  <a:lnTo>
                    <a:pt x="850779" y="1353054"/>
                  </a:lnTo>
                  <a:lnTo>
                    <a:pt x="807996" y="1340293"/>
                  </a:lnTo>
                  <a:lnTo>
                    <a:pt x="765697" y="1325894"/>
                  </a:lnTo>
                  <a:lnTo>
                    <a:pt x="723934" y="1309865"/>
                  </a:lnTo>
                  <a:lnTo>
                    <a:pt x="682759" y="1292217"/>
                  </a:lnTo>
                  <a:lnTo>
                    <a:pt x="642225" y="1272960"/>
                  </a:lnTo>
                  <a:lnTo>
                    <a:pt x="602382" y="1252105"/>
                  </a:lnTo>
                  <a:lnTo>
                    <a:pt x="563283" y="1229662"/>
                  </a:lnTo>
                  <a:lnTo>
                    <a:pt x="524979" y="1205640"/>
                  </a:lnTo>
                  <a:lnTo>
                    <a:pt x="487523" y="1180051"/>
                  </a:lnTo>
                  <a:lnTo>
                    <a:pt x="450966" y="1152903"/>
                  </a:lnTo>
                  <a:lnTo>
                    <a:pt x="415359" y="1124209"/>
                  </a:lnTo>
                  <a:lnTo>
                    <a:pt x="380756" y="1093977"/>
                  </a:lnTo>
                  <a:lnTo>
                    <a:pt x="347208" y="1062217"/>
                  </a:lnTo>
                  <a:lnTo>
                    <a:pt x="314766" y="1028941"/>
                  </a:lnTo>
                  <a:lnTo>
                    <a:pt x="283483" y="994158"/>
                  </a:lnTo>
                  <a:lnTo>
                    <a:pt x="253410" y="957879"/>
                  </a:lnTo>
                  <a:lnTo>
                    <a:pt x="224599" y="920113"/>
                  </a:lnTo>
                  <a:lnTo>
                    <a:pt x="197103" y="880872"/>
                  </a:lnTo>
                  <a:lnTo>
                    <a:pt x="170635" y="839585"/>
                  </a:lnTo>
                  <a:lnTo>
                    <a:pt x="146025" y="797382"/>
                  </a:lnTo>
                  <a:lnTo>
                    <a:pt x="123284" y="754323"/>
                  </a:lnTo>
                  <a:lnTo>
                    <a:pt x="102424" y="710473"/>
                  </a:lnTo>
                  <a:lnTo>
                    <a:pt x="83458" y="665892"/>
                  </a:lnTo>
                  <a:lnTo>
                    <a:pt x="66398" y="620643"/>
                  </a:lnTo>
                  <a:lnTo>
                    <a:pt x="51257" y="574789"/>
                  </a:lnTo>
                  <a:lnTo>
                    <a:pt x="38045" y="528392"/>
                  </a:lnTo>
                  <a:lnTo>
                    <a:pt x="26777" y="481514"/>
                  </a:lnTo>
                  <a:lnTo>
                    <a:pt x="17463" y="434217"/>
                  </a:lnTo>
                  <a:lnTo>
                    <a:pt x="10116" y="386564"/>
                  </a:lnTo>
                  <a:lnTo>
                    <a:pt x="4748" y="338618"/>
                  </a:lnTo>
                  <a:lnTo>
                    <a:pt x="1372" y="290440"/>
                  </a:lnTo>
                  <a:lnTo>
                    <a:pt x="0" y="242093"/>
                  </a:lnTo>
                  <a:lnTo>
                    <a:pt x="643" y="193638"/>
                  </a:lnTo>
                  <a:lnTo>
                    <a:pt x="3315" y="145140"/>
                  </a:lnTo>
                  <a:lnTo>
                    <a:pt x="8027" y="96659"/>
                  </a:lnTo>
                  <a:lnTo>
                    <a:pt x="14791" y="48258"/>
                  </a:lnTo>
                  <a:lnTo>
                    <a:pt x="23621" y="0"/>
                  </a:lnTo>
                  <a:lnTo>
                    <a:pt x="251332" y="46736"/>
                  </a:lnTo>
                  <a:lnTo>
                    <a:pt x="242908" y="93850"/>
                  </a:lnTo>
                  <a:lnTo>
                    <a:pt x="236943" y="140827"/>
                  </a:lnTo>
                  <a:lnTo>
                    <a:pt x="233391" y="187596"/>
                  </a:lnTo>
                  <a:lnTo>
                    <a:pt x="232207" y="234090"/>
                  </a:lnTo>
                  <a:lnTo>
                    <a:pt x="233344" y="280238"/>
                  </a:lnTo>
                  <a:lnTo>
                    <a:pt x="236758" y="325973"/>
                  </a:lnTo>
                  <a:lnTo>
                    <a:pt x="242402" y="371226"/>
                  </a:lnTo>
                  <a:lnTo>
                    <a:pt x="250232" y="415926"/>
                  </a:lnTo>
                  <a:lnTo>
                    <a:pt x="260202" y="460007"/>
                  </a:lnTo>
                  <a:lnTo>
                    <a:pt x="272266" y="503398"/>
                  </a:lnTo>
                  <a:lnTo>
                    <a:pt x="286379" y="546031"/>
                  </a:lnTo>
                  <a:lnTo>
                    <a:pt x="302494" y="587837"/>
                  </a:lnTo>
                  <a:lnTo>
                    <a:pt x="320568" y="628746"/>
                  </a:lnTo>
                  <a:lnTo>
                    <a:pt x="340553" y="668691"/>
                  </a:lnTo>
                  <a:lnTo>
                    <a:pt x="362405" y="707602"/>
                  </a:lnTo>
                  <a:lnTo>
                    <a:pt x="386079" y="745410"/>
                  </a:lnTo>
                  <a:lnTo>
                    <a:pt x="411527" y="782047"/>
                  </a:lnTo>
                  <a:lnTo>
                    <a:pt x="438706" y="817443"/>
                  </a:lnTo>
                  <a:lnTo>
                    <a:pt x="467569" y="851529"/>
                  </a:lnTo>
                  <a:lnTo>
                    <a:pt x="498071" y="884237"/>
                  </a:lnTo>
                  <a:lnTo>
                    <a:pt x="530167" y="915498"/>
                  </a:lnTo>
                  <a:lnTo>
                    <a:pt x="563810" y="945243"/>
                  </a:lnTo>
                  <a:lnTo>
                    <a:pt x="598956" y="973403"/>
                  </a:lnTo>
                  <a:lnTo>
                    <a:pt x="635558" y="999908"/>
                  </a:lnTo>
                  <a:lnTo>
                    <a:pt x="673572" y="1024691"/>
                  </a:lnTo>
                  <a:lnTo>
                    <a:pt x="712951" y="1047682"/>
                  </a:lnTo>
                  <a:lnTo>
                    <a:pt x="753651" y="1068812"/>
                  </a:lnTo>
                  <a:lnTo>
                    <a:pt x="795625" y="1088013"/>
                  </a:lnTo>
                  <a:lnTo>
                    <a:pt x="838829" y="1105216"/>
                  </a:lnTo>
                  <a:lnTo>
                    <a:pt x="883216" y="1120350"/>
                  </a:lnTo>
                  <a:lnTo>
                    <a:pt x="928741" y="1133349"/>
                  </a:lnTo>
                  <a:lnTo>
                    <a:pt x="975359" y="1144143"/>
                  </a:lnTo>
                  <a:lnTo>
                    <a:pt x="1024291" y="1152819"/>
                  </a:lnTo>
                  <a:lnTo>
                    <a:pt x="1073383" y="1158847"/>
                  </a:lnTo>
                  <a:lnTo>
                    <a:pt x="1122533" y="1162248"/>
                  </a:lnTo>
                  <a:lnTo>
                    <a:pt x="1171641" y="1163040"/>
                  </a:lnTo>
                  <a:lnTo>
                    <a:pt x="1220605" y="1161245"/>
                  </a:lnTo>
                  <a:lnTo>
                    <a:pt x="1269324" y="1156883"/>
                  </a:lnTo>
                  <a:lnTo>
                    <a:pt x="1317697" y="1149974"/>
                  </a:lnTo>
                  <a:lnTo>
                    <a:pt x="1365622" y="1140539"/>
                  </a:lnTo>
                  <a:lnTo>
                    <a:pt x="1413000" y="1128598"/>
                  </a:lnTo>
                  <a:lnTo>
                    <a:pt x="1459727" y="1114170"/>
                  </a:lnTo>
                  <a:lnTo>
                    <a:pt x="1505704" y="1097278"/>
                  </a:lnTo>
                  <a:lnTo>
                    <a:pt x="1550829" y="1077940"/>
                  </a:lnTo>
                  <a:lnTo>
                    <a:pt x="1595001" y="1056177"/>
                  </a:lnTo>
                  <a:lnTo>
                    <a:pt x="1638119" y="1032010"/>
                  </a:lnTo>
                  <a:lnTo>
                    <a:pt x="1680082" y="1005459"/>
                  </a:lnTo>
                  <a:lnTo>
                    <a:pt x="1809622" y="119837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818383" y="2630042"/>
              <a:ext cx="966469" cy="955675"/>
            </a:xfrm>
            <a:custGeom>
              <a:avLst/>
              <a:gdLst/>
              <a:ahLst/>
              <a:cxnLst/>
              <a:rect l="l" t="t" r="r" b="b"/>
              <a:pathLst>
                <a:path w="966470" h="955675">
                  <a:moveTo>
                    <a:pt x="922908" y="0"/>
                  </a:moveTo>
                  <a:lnTo>
                    <a:pt x="875315" y="10025"/>
                  </a:lnTo>
                  <a:lnTo>
                    <a:pt x="828469" y="21945"/>
                  </a:lnTo>
                  <a:lnTo>
                    <a:pt x="782414" y="35718"/>
                  </a:lnTo>
                  <a:lnTo>
                    <a:pt x="737190" y="51302"/>
                  </a:lnTo>
                  <a:lnTo>
                    <a:pt x="692840" y="68655"/>
                  </a:lnTo>
                  <a:lnTo>
                    <a:pt x="649407" y="87738"/>
                  </a:lnTo>
                  <a:lnTo>
                    <a:pt x="606931" y="108507"/>
                  </a:lnTo>
                  <a:lnTo>
                    <a:pt x="565456" y="130922"/>
                  </a:lnTo>
                  <a:lnTo>
                    <a:pt x="525023" y="154942"/>
                  </a:lnTo>
                  <a:lnTo>
                    <a:pt x="485674" y="180524"/>
                  </a:lnTo>
                  <a:lnTo>
                    <a:pt x="447452" y="207629"/>
                  </a:lnTo>
                  <a:lnTo>
                    <a:pt x="410398" y="236213"/>
                  </a:lnTo>
                  <a:lnTo>
                    <a:pt x="374555" y="266237"/>
                  </a:lnTo>
                  <a:lnTo>
                    <a:pt x="339964" y="297658"/>
                  </a:lnTo>
                  <a:lnTo>
                    <a:pt x="306667" y="330436"/>
                  </a:lnTo>
                  <a:lnTo>
                    <a:pt x="274708" y="364528"/>
                  </a:lnTo>
                  <a:lnTo>
                    <a:pt x="244127" y="399894"/>
                  </a:lnTo>
                  <a:lnTo>
                    <a:pt x="214966" y="436492"/>
                  </a:lnTo>
                  <a:lnTo>
                    <a:pt x="187269" y="474280"/>
                  </a:lnTo>
                  <a:lnTo>
                    <a:pt x="161076" y="513218"/>
                  </a:lnTo>
                  <a:lnTo>
                    <a:pt x="136430" y="553264"/>
                  </a:lnTo>
                  <a:lnTo>
                    <a:pt x="113374" y="594377"/>
                  </a:lnTo>
                  <a:lnTo>
                    <a:pt x="91948" y="636515"/>
                  </a:lnTo>
                  <a:lnTo>
                    <a:pt x="72195" y="679637"/>
                  </a:lnTo>
                  <a:lnTo>
                    <a:pt x="54158" y="723701"/>
                  </a:lnTo>
                  <a:lnTo>
                    <a:pt x="37877" y="768667"/>
                  </a:lnTo>
                  <a:lnTo>
                    <a:pt x="23396" y="814493"/>
                  </a:lnTo>
                  <a:lnTo>
                    <a:pt x="10756" y="861136"/>
                  </a:lnTo>
                  <a:lnTo>
                    <a:pt x="0" y="908558"/>
                  </a:lnTo>
                  <a:lnTo>
                    <a:pt x="227711" y="955294"/>
                  </a:lnTo>
                  <a:lnTo>
                    <a:pt x="238813" y="907551"/>
                  </a:lnTo>
                  <a:lnTo>
                    <a:pt x="252297" y="860812"/>
                  </a:lnTo>
                  <a:lnTo>
                    <a:pt x="268094" y="815142"/>
                  </a:lnTo>
                  <a:lnTo>
                    <a:pt x="286138" y="770607"/>
                  </a:lnTo>
                  <a:lnTo>
                    <a:pt x="306361" y="727273"/>
                  </a:lnTo>
                  <a:lnTo>
                    <a:pt x="328695" y="685209"/>
                  </a:lnTo>
                  <a:lnTo>
                    <a:pt x="353072" y="644478"/>
                  </a:lnTo>
                  <a:lnTo>
                    <a:pt x="379426" y="605149"/>
                  </a:lnTo>
                  <a:lnTo>
                    <a:pt x="407688" y="567287"/>
                  </a:lnTo>
                  <a:lnTo>
                    <a:pt x="437791" y="530959"/>
                  </a:lnTo>
                  <a:lnTo>
                    <a:pt x="469668" y="496231"/>
                  </a:lnTo>
                  <a:lnTo>
                    <a:pt x="503251" y="463170"/>
                  </a:lnTo>
                  <a:lnTo>
                    <a:pt x="538473" y="431841"/>
                  </a:lnTo>
                  <a:lnTo>
                    <a:pt x="575266" y="402312"/>
                  </a:lnTo>
                  <a:lnTo>
                    <a:pt x="613562" y="374649"/>
                  </a:lnTo>
                  <a:lnTo>
                    <a:pt x="653295" y="348917"/>
                  </a:lnTo>
                  <a:lnTo>
                    <a:pt x="694396" y="325184"/>
                  </a:lnTo>
                  <a:lnTo>
                    <a:pt x="736798" y="303516"/>
                  </a:lnTo>
                  <a:lnTo>
                    <a:pt x="780434" y="283980"/>
                  </a:lnTo>
                  <a:lnTo>
                    <a:pt x="825236" y="266640"/>
                  </a:lnTo>
                  <a:lnTo>
                    <a:pt x="871136" y="251565"/>
                  </a:lnTo>
                  <a:lnTo>
                    <a:pt x="918067" y="238820"/>
                  </a:lnTo>
                  <a:lnTo>
                    <a:pt x="965962" y="228473"/>
                  </a:lnTo>
                  <a:lnTo>
                    <a:pt x="922908" y="0"/>
                  </a:lnTo>
                  <a:close/>
                </a:path>
              </a:pathLst>
            </a:custGeom>
            <a:solidFill>
              <a:srgbClr val="046A3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818383" y="2630042"/>
              <a:ext cx="966469" cy="955675"/>
            </a:xfrm>
            <a:custGeom>
              <a:avLst/>
              <a:gdLst/>
              <a:ahLst/>
              <a:cxnLst/>
              <a:rect l="l" t="t" r="r" b="b"/>
              <a:pathLst>
                <a:path w="966470" h="955675">
                  <a:moveTo>
                    <a:pt x="0" y="908558"/>
                  </a:moveTo>
                  <a:lnTo>
                    <a:pt x="10756" y="861136"/>
                  </a:lnTo>
                  <a:lnTo>
                    <a:pt x="23396" y="814493"/>
                  </a:lnTo>
                  <a:lnTo>
                    <a:pt x="37877" y="768667"/>
                  </a:lnTo>
                  <a:lnTo>
                    <a:pt x="54158" y="723701"/>
                  </a:lnTo>
                  <a:lnTo>
                    <a:pt x="72195" y="679637"/>
                  </a:lnTo>
                  <a:lnTo>
                    <a:pt x="91948" y="636515"/>
                  </a:lnTo>
                  <a:lnTo>
                    <a:pt x="113374" y="594377"/>
                  </a:lnTo>
                  <a:lnTo>
                    <a:pt x="136430" y="553264"/>
                  </a:lnTo>
                  <a:lnTo>
                    <a:pt x="161076" y="513218"/>
                  </a:lnTo>
                  <a:lnTo>
                    <a:pt x="187269" y="474280"/>
                  </a:lnTo>
                  <a:lnTo>
                    <a:pt x="214966" y="436492"/>
                  </a:lnTo>
                  <a:lnTo>
                    <a:pt x="244127" y="399894"/>
                  </a:lnTo>
                  <a:lnTo>
                    <a:pt x="274708" y="364528"/>
                  </a:lnTo>
                  <a:lnTo>
                    <a:pt x="306667" y="330436"/>
                  </a:lnTo>
                  <a:lnTo>
                    <a:pt x="339964" y="297658"/>
                  </a:lnTo>
                  <a:lnTo>
                    <a:pt x="374555" y="266237"/>
                  </a:lnTo>
                  <a:lnTo>
                    <a:pt x="410398" y="236213"/>
                  </a:lnTo>
                  <a:lnTo>
                    <a:pt x="447452" y="207629"/>
                  </a:lnTo>
                  <a:lnTo>
                    <a:pt x="485674" y="180524"/>
                  </a:lnTo>
                  <a:lnTo>
                    <a:pt x="525023" y="154942"/>
                  </a:lnTo>
                  <a:lnTo>
                    <a:pt x="565456" y="130922"/>
                  </a:lnTo>
                  <a:lnTo>
                    <a:pt x="606931" y="108507"/>
                  </a:lnTo>
                  <a:lnTo>
                    <a:pt x="649407" y="87738"/>
                  </a:lnTo>
                  <a:lnTo>
                    <a:pt x="692840" y="68655"/>
                  </a:lnTo>
                  <a:lnTo>
                    <a:pt x="737190" y="51302"/>
                  </a:lnTo>
                  <a:lnTo>
                    <a:pt x="782414" y="35718"/>
                  </a:lnTo>
                  <a:lnTo>
                    <a:pt x="828469" y="21945"/>
                  </a:lnTo>
                  <a:lnTo>
                    <a:pt x="875315" y="10025"/>
                  </a:lnTo>
                  <a:lnTo>
                    <a:pt x="922908" y="0"/>
                  </a:lnTo>
                  <a:lnTo>
                    <a:pt x="965962" y="228473"/>
                  </a:lnTo>
                  <a:lnTo>
                    <a:pt x="918067" y="238820"/>
                  </a:lnTo>
                  <a:lnTo>
                    <a:pt x="871136" y="251565"/>
                  </a:lnTo>
                  <a:lnTo>
                    <a:pt x="825236" y="266640"/>
                  </a:lnTo>
                  <a:lnTo>
                    <a:pt x="780434" y="283980"/>
                  </a:lnTo>
                  <a:lnTo>
                    <a:pt x="736798" y="303516"/>
                  </a:lnTo>
                  <a:lnTo>
                    <a:pt x="694396" y="325184"/>
                  </a:lnTo>
                  <a:lnTo>
                    <a:pt x="653295" y="348917"/>
                  </a:lnTo>
                  <a:lnTo>
                    <a:pt x="613562" y="374649"/>
                  </a:lnTo>
                  <a:lnTo>
                    <a:pt x="575266" y="402312"/>
                  </a:lnTo>
                  <a:lnTo>
                    <a:pt x="538473" y="431841"/>
                  </a:lnTo>
                  <a:lnTo>
                    <a:pt x="503251" y="463170"/>
                  </a:lnTo>
                  <a:lnTo>
                    <a:pt x="469668" y="496231"/>
                  </a:lnTo>
                  <a:lnTo>
                    <a:pt x="437791" y="530959"/>
                  </a:lnTo>
                  <a:lnTo>
                    <a:pt x="407688" y="567287"/>
                  </a:lnTo>
                  <a:lnTo>
                    <a:pt x="379426" y="605149"/>
                  </a:lnTo>
                  <a:lnTo>
                    <a:pt x="353072" y="644478"/>
                  </a:lnTo>
                  <a:lnTo>
                    <a:pt x="328695" y="685209"/>
                  </a:lnTo>
                  <a:lnTo>
                    <a:pt x="306361" y="727273"/>
                  </a:lnTo>
                  <a:lnTo>
                    <a:pt x="286138" y="770607"/>
                  </a:lnTo>
                  <a:lnTo>
                    <a:pt x="268094" y="815142"/>
                  </a:lnTo>
                  <a:lnTo>
                    <a:pt x="252297" y="860812"/>
                  </a:lnTo>
                  <a:lnTo>
                    <a:pt x="238813" y="907551"/>
                  </a:lnTo>
                  <a:lnTo>
                    <a:pt x="227711" y="955294"/>
                  </a:lnTo>
                  <a:lnTo>
                    <a:pt x="0" y="90855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41165" y="2609976"/>
              <a:ext cx="215646" cy="2485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41165" y="2609976"/>
              <a:ext cx="215900" cy="248920"/>
            </a:xfrm>
            <a:custGeom>
              <a:avLst/>
              <a:gdLst/>
              <a:ahLst/>
              <a:cxnLst/>
              <a:rect l="l" t="t" r="r" b="b"/>
              <a:pathLst>
                <a:path w="215900" h="248919">
                  <a:moveTo>
                    <a:pt x="0" y="20065"/>
                  </a:moveTo>
                  <a:lnTo>
                    <a:pt x="53536" y="11304"/>
                  </a:lnTo>
                  <a:lnTo>
                    <a:pt x="107394" y="5032"/>
                  </a:lnTo>
                  <a:lnTo>
                    <a:pt x="161466" y="1260"/>
                  </a:lnTo>
                  <a:lnTo>
                    <a:pt x="215646" y="0"/>
                  </a:lnTo>
                  <a:lnTo>
                    <a:pt x="215646" y="232410"/>
                  </a:lnTo>
                  <a:lnTo>
                    <a:pt x="172321" y="233412"/>
                  </a:lnTo>
                  <a:lnTo>
                    <a:pt x="129079" y="236426"/>
                  </a:lnTo>
                  <a:lnTo>
                    <a:pt x="86004" y="241464"/>
                  </a:lnTo>
                  <a:lnTo>
                    <a:pt x="43180" y="248538"/>
                  </a:lnTo>
                  <a:lnTo>
                    <a:pt x="0" y="2006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B33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091684" y="2948177"/>
            <a:ext cx="3552825" cy="7092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64515" marR="30480" lvl="0" indent="-527050" algn="l" defTabSz="914400" rtl="0" eaLnBrk="1" fontAlgn="auto" latinLnBrk="0" hangingPunct="1">
              <a:lnSpc>
                <a:spcPct val="957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-1250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41%</a:t>
            </a:r>
            <a:r>
              <a:rPr kumimoji="0" sz="3000" b="1" i="0" u="none" strike="noStrike" kern="1200" cap="none" spc="7" normalizeH="0" baseline="-1250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Непредставление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или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представление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недостоверной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отчетности</a:t>
            </a:r>
            <a:r>
              <a:rPr kumimoji="0" sz="13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операциях </a:t>
            </a:r>
            <a:r>
              <a:rPr kumimoji="0" sz="1300" b="1" i="0" u="none" strike="noStrike" kern="1200" cap="none" spc="-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уполномоченный</a:t>
            </a:r>
            <a:r>
              <a:rPr kumimoji="0" sz="13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1529" y="4914391"/>
            <a:ext cx="2364105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9A4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38%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04800" marR="39370" lvl="0" indent="-292735" algn="just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Документальное фиксирование </a:t>
            </a:r>
            <a:r>
              <a:rPr kumimoji="0" sz="1300" b="1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информации об операциях, </a:t>
            </a:r>
            <a:r>
              <a:rPr kumimoji="0" sz="1300" b="1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подлежащих</a:t>
            </a:r>
            <a:r>
              <a:rPr kumimoji="0" sz="13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финансовому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735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мониторингу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826" y="2002027"/>
            <a:ext cx="2192655" cy="113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06172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Неприятие</a:t>
            </a:r>
            <a:r>
              <a:rPr kumimoji="0" sz="13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мер </a:t>
            </a:r>
            <a:r>
              <a:rPr kumimoji="0" sz="1300" b="1" i="0" u="none" strike="noStrike" kern="1200" cap="none" spc="-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по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замораживанию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операций </a:t>
            </a:r>
            <a:r>
              <a:rPr kumimoji="0" sz="1300" b="1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3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деньгами</a:t>
            </a:r>
            <a:r>
              <a:rPr kumimoji="0" sz="13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 (или)</a:t>
            </a: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3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иным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имуществом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5715" lvl="0" indent="0" algn="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46A3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8902" y="4652264"/>
            <a:ext cx="368871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037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нарушений,</a:t>
            </a:r>
            <a:r>
              <a:rPr kumimoji="0" sz="1500" b="0" i="0" u="none" strike="noStrike" kern="1200" cap="none" spc="-4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выявленных</a:t>
            </a:r>
            <a:r>
              <a:rPr kumimoji="0" sz="1500" b="0" i="0" u="none" strike="noStrike" kern="1200" cap="none" spc="-5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у</a:t>
            </a:r>
            <a:r>
              <a:rPr kumimoji="0" sz="1500" b="0" i="0" u="none" strike="noStrike" kern="1200" cap="none" spc="-4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казахстанских </a:t>
            </a:r>
            <a:r>
              <a:rPr kumimoji="0" sz="1500" b="0" i="0" u="none" strike="noStrike" kern="1200" cap="none" spc="-32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банков</a:t>
            </a:r>
            <a:r>
              <a:rPr kumimoji="0" sz="1500" b="0" i="0" u="none" strike="noStrike" kern="1200" cap="none" spc="-3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за</a:t>
            </a:r>
            <a:r>
              <a:rPr kumimoji="0" sz="1500" b="0" i="0" u="none" strike="noStrike" kern="1200" cap="none" spc="-4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последние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r>
              <a:rPr kumimoji="0" sz="1500" b="0" i="0" u="none" strike="noStrike" kern="1200" cap="none" spc="-2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года,</a:t>
            </a:r>
            <a:r>
              <a:rPr kumimoji="0" sz="1500" b="0" i="0" u="none" strike="noStrike" kern="1200" cap="none" spc="-3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1" i="0" u="none" strike="noStrike" kern="1200" cap="none" spc="-2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связаны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</a:t>
            </a:r>
            <a:r>
              <a:rPr kumimoji="0" sz="1500" b="1" i="0" u="none" strike="noStrike" kern="1200" cap="none" spc="-3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отправкой</a:t>
            </a:r>
            <a:r>
              <a:rPr kumimoji="0" sz="1500" b="1" i="0" u="none" strike="noStrike" kern="1200" cap="none" spc="-2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2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сведений</a:t>
            </a:r>
            <a:r>
              <a:rPr kumimoji="0" sz="1500" b="1" i="0" u="none" strike="noStrike" kern="1200" cap="none" spc="-4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об</a:t>
            </a:r>
            <a:r>
              <a:rPr kumimoji="0" sz="1500" b="1" i="0" u="none" strike="noStrike" kern="1200" cap="none" spc="-2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операциях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500" b="1" i="0" u="none" strike="noStrike" kern="1200" cap="none" spc="-4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уполномоченный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</a:t>
            </a:r>
            <a:r>
              <a:rPr kumimoji="0" sz="1500" b="1" i="0" u="none" strike="noStrike" kern="1200" cap="none" spc="-2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информации,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а</a:t>
            </a:r>
            <a:r>
              <a:rPr kumimoji="0" sz="1500" b="0" i="0" u="none" strike="noStrike" kern="1200" cap="none" spc="-4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также</a:t>
            </a:r>
            <a:r>
              <a:rPr kumimoji="0" sz="1500" b="0" i="0" u="none" strike="noStrike" kern="1200" cap="none" spc="-3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</a:t>
            </a:r>
            <a:r>
              <a:rPr kumimoji="0" sz="1500" b="0" i="0" u="none" strike="noStrike" kern="1200" cap="none" spc="-2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ее</a:t>
            </a:r>
            <a:r>
              <a:rPr kumimoji="0" sz="1500" b="0" i="0" u="none" strike="noStrike" kern="1200" cap="none" spc="-3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документальном</a:t>
            </a:r>
            <a:r>
              <a:rPr kumimoji="0" sz="1500" b="1" i="0" u="none" strike="noStrike" kern="1200" cap="none" spc="-20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500" b="1" i="0" u="none" strike="noStrike" kern="1200" cap="none" spc="-15" normalizeH="0" baseline="0" noProof="0" dirty="0">
                <a:ln>
                  <a:noFill/>
                </a:ln>
                <a:solidFill>
                  <a:srgbClr val="43AF2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фиксировании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33800" y="3441191"/>
            <a:ext cx="459105" cy="661670"/>
          </a:xfrm>
          <a:custGeom>
            <a:avLst/>
            <a:gdLst/>
            <a:ahLst/>
            <a:cxnLst/>
            <a:rect l="l" t="t" r="r" b="b"/>
            <a:pathLst>
              <a:path w="459104" h="661670">
                <a:moveTo>
                  <a:pt x="378713" y="0"/>
                </a:moveTo>
                <a:lnTo>
                  <a:pt x="142112" y="0"/>
                </a:lnTo>
                <a:lnTo>
                  <a:pt x="136144" y="4825"/>
                </a:lnTo>
                <a:lnTo>
                  <a:pt x="132587" y="12065"/>
                </a:lnTo>
                <a:lnTo>
                  <a:pt x="3555" y="322326"/>
                </a:lnTo>
                <a:lnTo>
                  <a:pt x="0" y="328295"/>
                </a:lnTo>
                <a:lnTo>
                  <a:pt x="1142" y="335534"/>
                </a:lnTo>
                <a:lnTo>
                  <a:pt x="4825" y="340360"/>
                </a:lnTo>
                <a:lnTo>
                  <a:pt x="8382" y="346329"/>
                </a:lnTo>
                <a:lnTo>
                  <a:pt x="14350" y="348742"/>
                </a:lnTo>
                <a:lnTo>
                  <a:pt x="125475" y="348742"/>
                </a:lnTo>
                <a:lnTo>
                  <a:pt x="44196" y="636143"/>
                </a:lnTo>
                <a:lnTo>
                  <a:pt x="59689" y="661416"/>
                </a:lnTo>
                <a:lnTo>
                  <a:pt x="68072" y="661416"/>
                </a:lnTo>
                <a:lnTo>
                  <a:pt x="74040" y="659003"/>
                </a:lnTo>
                <a:lnTo>
                  <a:pt x="77597" y="655447"/>
                </a:lnTo>
                <a:lnTo>
                  <a:pt x="156500" y="566420"/>
                </a:lnTo>
                <a:lnTo>
                  <a:pt x="103886" y="566420"/>
                </a:lnTo>
                <a:lnTo>
                  <a:pt x="169672" y="335534"/>
                </a:lnTo>
                <a:lnTo>
                  <a:pt x="170814" y="329565"/>
                </a:lnTo>
                <a:lnTo>
                  <a:pt x="169672" y="322326"/>
                </a:lnTo>
                <a:lnTo>
                  <a:pt x="165988" y="317500"/>
                </a:lnTo>
                <a:lnTo>
                  <a:pt x="162433" y="312674"/>
                </a:lnTo>
                <a:lnTo>
                  <a:pt x="156463" y="310261"/>
                </a:lnTo>
                <a:lnTo>
                  <a:pt x="50164" y="310261"/>
                </a:lnTo>
                <a:lnTo>
                  <a:pt x="163702" y="39624"/>
                </a:lnTo>
                <a:lnTo>
                  <a:pt x="384074" y="39624"/>
                </a:lnTo>
                <a:lnTo>
                  <a:pt x="389382" y="27686"/>
                </a:lnTo>
                <a:lnTo>
                  <a:pt x="391795" y="21590"/>
                </a:lnTo>
                <a:lnTo>
                  <a:pt x="391795" y="14478"/>
                </a:lnTo>
                <a:lnTo>
                  <a:pt x="388238" y="9652"/>
                </a:lnTo>
                <a:lnTo>
                  <a:pt x="384683" y="3556"/>
                </a:lnTo>
                <a:lnTo>
                  <a:pt x="378713" y="0"/>
                </a:lnTo>
                <a:close/>
              </a:path>
              <a:path w="459104" h="661670">
                <a:moveTo>
                  <a:pt x="384074" y="39624"/>
                </a:moveTo>
                <a:lnTo>
                  <a:pt x="341629" y="39624"/>
                </a:lnTo>
                <a:lnTo>
                  <a:pt x="265175" y="211709"/>
                </a:lnTo>
                <a:lnTo>
                  <a:pt x="262763" y="217678"/>
                </a:lnTo>
                <a:lnTo>
                  <a:pt x="262763" y="224917"/>
                </a:lnTo>
                <a:lnTo>
                  <a:pt x="266446" y="229743"/>
                </a:lnTo>
                <a:lnTo>
                  <a:pt x="270001" y="235712"/>
                </a:lnTo>
                <a:lnTo>
                  <a:pt x="275971" y="239268"/>
                </a:lnTo>
                <a:lnTo>
                  <a:pt x="395350" y="239268"/>
                </a:lnTo>
                <a:lnTo>
                  <a:pt x="103886" y="566420"/>
                </a:lnTo>
                <a:lnTo>
                  <a:pt x="156500" y="566420"/>
                </a:lnTo>
                <a:lnTo>
                  <a:pt x="452754" y="232156"/>
                </a:lnTo>
                <a:lnTo>
                  <a:pt x="457580" y="227330"/>
                </a:lnTo>
                <a:lnTo>
                  <a:pt x="458724" y="218821"/>
                </a:lnTo>
                <a:lnTo>
                  <a:pt x="456311" y="211709"/>
                </a:lnTo>
                <a:lnTo>
                  <a:pt x="452754" y="204470"/>
                </a:lnTo>
                <a:lnTo>
                  <a:pt x="445642" y="199644"/>
                </a:lnTo>
                <a:lnTo>
                  <a:pt x="312927" y="199644"/>
                </a:lnTo>
                <a:lnTo>
                  <a:pt x="384074" y="3962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93202" y="5959551"/>
            <a:ext cx="280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95" marR="5080" lvl="0" indent="-1638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*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3"/>
              </a:rPr>
              <a:t>по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3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3"/>
              </a:rPr>
              <a:t>данным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3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3"/>
              </a:rPr>
              <a:t>официального</a:t>
            </a:r>
            <a:r>
              <a:rPr kumimoji="0" sz="900" b="0" i="0" u="sng" strike="noStrike" kern="1200" cap="none" spc="-1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3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3"/>
              </a:rPr>
              <a:t>сайта</a:t>
            </a:r>
            <a:r>
              <a:rPr kumimoji="0" sz="900" b="0" i="0" u="sng" strike="noStrike" kern="1200" cap="none" spc="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3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3"/>
              </a:rPr>
              <a:t>Национального</a:t>
            </a:r>
            <a:r>
              <a:rPr kumimoji="0" sz="900" b="0" i="0" u="sng" strike="noStrike" kern="1200" cap="none" spc="2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3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3"/>
              </a:rPr>
              <a:t>Банка </a:t>
            </a:r>
            <a:r>
              <a:rPr kumimoji="0" sz="900" b="0" i="0" u="none" strike="noStrike" kern="1200" cap="none" spc="-190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Tx/>
                <a:latin typeface="Calibri Light"/>
                <a:ea typeface="+mn-ea"/>
                <a:cs typeface="Calibri Light"/>
                <a:hlinkClick r:id="rId3"/>
              </a:rPr>
              <a:t> </a:t>
            </a:r>
            <a:r>
              <a:rPr kumimoji="0" sz="900" b="0" i="0" u="sng" strike="noStrike" kern="1200" cap="none" spc="-5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>
                  <a:solidFill>
                    <a:srgbClr val="00A2DF"/>
                  </a:solidFill>
                </a:uFill>
                <a:latin typeface="Calibri Light"/>
                <a:ea typeface="+mn-ea"/>
                <a:cs typeface="Calibri Light"/>
                <a:hlinkClick r:id="rId3"/>
              </a:rPr>
              <a:t>Казахстана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©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АО «Делойт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Туш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СНГ».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Все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права</a:t>
            </a: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защищены.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Управление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комплаенс-риском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риски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«отмывания»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(легализации)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доходов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9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CF263-42A0-91F0-94D6-CB72A36B8CCA}"/>
              </a:ext>
            </a:extLst>
          </p:cNvPr>
          <p:cNvSpPr txBox="1"/>
          <p:nvPr/>
        </p:nvSpPr>
        <p:spPr>
          <a:xfrm>
            <a:off x="567677" y="6504563"/>
            <a:ext cx="1163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www.finexst.kz	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Pro.Finex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7323C1-2333-430B-94EE-0C226E340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6000" y="232144"/>
            <a:ext cx="1304657" cy="4633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7E7F94-3B62-411F-BCA5-CBBD306DF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040" y="152432"/>
            <a:ext cx="1023944" cy="9071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738282" y="-24"/>
            <a:ext cx="9144064" cy="785794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3000" b="1" dirty="0">
                <a:latin typeface="Candara" pitchFamily="34" charset="0"/>
              </a:rPr>
              <a:t>Элементы системы ВК в целях ПОД/ФТ</a:t>
            </a:r>
            <a:endParaRPr lang="ru-RU" sz="20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738282" y="1214422"/>
          <a:ext cx="271464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4595802" y="1214422"/>
          <a:ext cx="271464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7453322" y="1214422"/>
          <a:ext cx="271464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Схема 21"/>
          <p:cNvGraphicFramePr/>
          <p:nvPr/>
        </p:nvGraphicFramePr>
        <p:xfrm>
          <a:off x="7453322" y="2714620"/>
          <a:ext cx="271464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4595802" y="2714620"/>
          <a:ext cx="271464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1738282" y="2714620"/>
          <a:ext cx="271464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2238348" y="4214818"/>
          <a:ext cx="750099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04ACAE-2F7F-43A4-8BB8-AF7AF0448FE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4B334D-BB75-4E28-BDB6-56D691E60DD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426000" y="139719"/>
            <a:ext cx="920004" cy="81509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24034" y="15001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8282" y="150475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Candara" pitchFamily="34" charset="0"/>
              </a:rPr>
              <a:t>Конфиденциальность 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72DB9D-69AB-4277-B441-6FD65146C5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0B309B-A56E-45F3-AE8B-D60C81766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336" y="150475"/>
            <a:ext cx="957741" cy="8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401" y="231167"/>
            <a:ext cx="1182727" cy="1048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0285" y="1450369"/>
            <a:ext cx="777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ТОО «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Finex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Education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»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2538" y="2980233"/>
            <a:ext cx="77179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Является ассоциированным членом (партнёром) Профессиональной организации бухгалтеров «Учёт»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Адрес: г. Астана, ул.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Иманова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Телефон: 8 775 401 33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E-mail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Finex.edu@mail.ru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08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CCDBF0-37F5-4A8C-8539-14B53D72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000"/>
            <a:ext cx="12192000" cy="6992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0E343-D033-4652-8B9D-C042A8A9405A}"/>
              </a:ext>
            </a:extLst>
          </p:cNvPr>
          <p:cNvSpPr txBox="1"/>
          <p:nvPr/>
        </p:nvSpPr>
        <p:spPr>
          <a:xfrm>
            <a:off x="441919" y="654219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68F29E62-7B6A-F44E-DEDD-376E60DE1148}"/>
              </a:ext>
            </a:extLst>
          </p:cNvPr>
          <p:cNvSpPr txBox="1">
            <a:spLocks/>
          </p:cNvSpPr>
          <p:nvPr/>
        </p:nvSpPr>
        <p:spPr>
          <a:xfrm>
            <a:off x="295011" y="1666667"/>
            <a:ext cx="10643735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сведения, полученные по результатам надлежащей проверки клиента, включая досье клиента и переписку с ним, подлежат хранению субъектами финансового мониторинга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лет со дня прекращения деловых отношений с клиентом.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сведения об операциях с деньгами и (или) иным имуществом, подлежащих финансовому мониторингу, и подозрительных операциях, а также результаты изучения всех сложных, необычно крупных и других необычных операций подлежат хранению субъектами финансового мониторинга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 лет после совершения операции.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998EC69-AB20-4818-3F63-90C1BF11E90E}"/>
              </a:ext>
            </a:extLst>
          </p:cNvPr>
          <p:cNvSpPr txBox="1">
            <a:spLocks/>
          </p:cNvSpPr>
          <p:nvPr/>
        </p:nvSpPr>
        <p:spPr>
          <a:xfrm>
            <a:off x="285720" y="0"/>
            <a:ext cx="885828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Хранение информации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703F58-BC38-4850-BC4F-31301F33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4E36E4-1184-42AC-BDBD-A65DBA9C2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687" y="184496"/>
            <a:ext cx="1001225" cy="8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2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07EC77-995F-4B3A-BA05-5C868918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0E343-D033-4652-8B9D-C042A8A9405A}"/>
              </a:ext>
            </a:extLst>
          </p:cNvPr>
          <p:cNvSpPr txBox="1"/>
          <p:nvPr/>
        </p:nvSpPr>
        <p:spPr>
          <a:xfrm>
            <a:off x="441919" y="654219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Содержимое 2">
            <a:extLst>
              <a:ext uri="{FF2B5EF4-FFF2-40B4-BE49-F238E27FC236}">
                <a16:creationId xmlns:a16="http://schemas.microsoft.com/office/drawing/2014/main" id="{FA8449F6-CA06-08ED-47BA-0B96E509F28D}"/>
              </a:ext>
            </a:extLst>
          </p:cNvPr>
          <p:cNvSpPr txBox="1">
            <a:spLocks/>
          </p:cNvSpPr>
          <p:nvPr/>
        </p:nvSpPr>
        <p:spPr>
          <a:xfrm>
            <a:off x="32520" y="1134000"/>
            <a:ext cx="11553480" cy="5340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ru-RU" sz="2200" dirty="0">
                <a:latin typeface="Candara" pitchFamily="34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СФМ утверждает перечень работников, которые должны проходить обязательную подготовку и обучение в целях ПОД/ФТ и разрабатывает график обучения сотрудников, и несёт персональную ответственность, за эту работу. </a:t>
            </a:r>
          </a:p>
          <a:p>
            <a:pPr algn="just">
              <a:buFont typeface="Arial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Формы и периодичность проведения обучения устанавливаются с учетом  требований, установленных Приказом № 533 (см. слайд «Законодательство РК в сфере ПОД/ФТ»)</a:t>
            </a:r>
          </a:p>
          <a:p>
            <a:pPr algn="just">
              <a:buFont typeface="Arial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ПВК по обучению включаются: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обучения (тематика, методы, сроки проведения, подразделение, ответственное за проведение обучения);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подразделений, работники которых проходят обучение;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формы хранения результатов обучения;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знаний работников по вопросам ПОД/ФТ.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itchFamily="34" charset="0"/>
              <a:buNone/>
            </a:pPr>
            <a:endParaRPr lang="ru-RU" sz="2200" dirty="0">
              <a:latin typeface="Candara" pitchFamily="34" charset="0"/>
            </a:endParaRPr>
          </a:p>
          <a:p>
            <a:pPr marL="514350" indent="-514350" algn="just">
              <a:buFont typeface="Arial" pitchFamily="34" charset="0"/>
              <a:buNone/>
            </a:pPr>
            <a:r>
              <a:rPr lang="ru-RU" sz="2200" dirty="0">
                <a:latin typeface="Candara" pitchFamily="34" charset="0"/>
              </a:rPr>
              <a:t>	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37D66C-8CD7-4332-50FB-A716B7FF380C}"/>
              </a:ext>
            </a:extLst>
          </p:cNvPr>
          <p:cNvSpPr/>
          <p:nvPr/>
        </p:nvSpPr>
        <p:spPr>
          <a:xfrm>
            <a:off x="571472" y="14285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</a:rPr>
              <a:t>Подготовка  и обучение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71F144-A1BD-4750-B69A-223AEBBE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FF9CC8-814A-4CC6-ADD0-44426F8F5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370" y="197056"/>
            <a:ext cx="980987" cy="8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75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EA7B86-F38B-4617-AA59-34CAD90C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0E343-D033-4652-8B9D-C042A8A9405A}"/>
              </a:ext>
            </a:extLst>
          </p:cNvPr>
          <p:cNvSpPr txBox="1"/>
          <p:nvPr/>
        </p:nvSpPr>
        <p:spPr>
          <a:xfrm>
            <a:off x="441919" y="654219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AFC5FD60-3030-9665-F6B4-CEC96FE7D1FC}"/>
              </a:ext>
            </a:extLst>
          </p:cNvPr>
          <p:cNvSpPr txBox="1">
            <a:spLocks/>
          </p:cNvSpPr>
          <p:nvPr/>
        </p:nvSpPr>
        <p:spPr>
          <a:xfrm>
            <a:off x="130334" y="999000"/>
            <a:ext cx="11005666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ru-RU" sz="2200" dirty="0">
                <a:latin typeface="Candara" pitchFamily="34" charset="0"/>
              </a:rPr>
              <a:t>	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(базовые знания, при приеме на работу и при переводе (временном переводе)  в «обучаемое» подразделение);</a:t>
            </a:r>
          </a:p>
          <a:p>
            <a:pPr algn="just">
              <a:buFont typeface="Arial" pitchFamily="34" charset="0"/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(получение работниками субъекта финансового мониторинга знаний, необходимых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соблюдения ими законодательства о ПОД/ФТ, совершенствования и поддержания эффективности систем внутреннего контроля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однократно, до начала осуществления функций, связанных с соблюдением ими законодательства о ПОД/ФТ); </a:t>
            </a:r>
          </a:p>
          <a:p>
            <a:pPr algn="just">
              <a:buFont typeface="Arial" pitchFamily="34" charset="0"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(обновление и систематизация знаний в сфере ПОД/ФТ).</a:t>
            </a:r>
          </a:p>
          <a:p>
            <a:pPr algn="just">
              <a:buFont typeface="Arial" pitchFamily="34" charset="0"/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Подтверждение прохождения обучения.</a:t>
            </a:r>
          </a:p>
          <a:p>
            <a:pPr algn="just">
              <a:buFont typeface="Arial" pitchFamily="34" charset="0"/>
              <a:buNone/>
            </a:pPr>
            <a:endParaRPr lang="ru-RU" sz="2200" dirty="0">
              <a:latin typeface="Candara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D7256F-23E3-92D3-B7AF-49C29AA9A8E5}"/>
              </a:ext>
            </a:extLst>
          </p:cNvPr>
          <p:cNvSpPr/>
          <p:nvPr/>
        </p:nvSpPr>
        <p:spPr>
          <a:xfrm>
            <a:off x="357158" y="14285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</a:rPr>
              <a:t>Подготовка  и обучение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CB46D5-0F30-45D9-84ED-F9481B3C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ED2BFC-CA8E-45CA-9153-99B036B6B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000" y="234989"/>
            <a:ext cx="856976" cy="7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57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81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и обучение кадров в целях ПОД/ФТ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C62624-453A-48C4-B913-FF8BBD130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470" y="140913"/>
            <a:ext cx="968534" cy="858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E5D24-676C-42F6-9746-3840675606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6000" y="149226"/>
            <a:ext cx="1304657" cy="46333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2940424"/>
            <a:ext cx="5682916" cy="1623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«ПОДОЗРИТЕЛЬНЫЕ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ОПЕРАЦИИ»</a:t>
            </a:r>
            <a:endParaRPr kumimoji="0" lang="ru-RU" sz="1200" b="1" i="0" u="none" strike="noStrike" kern="1200" cap="none" spc="-5" normalizeH="0" baseline="0" noProof="0" dirty="0">
              <a:ln>
                <a:noFill/>
              </a:ln>
              <a:solidFill>
                <a:srgbClr val="F8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-5" normalizeH="0" baseline="0" noProof="0" dirty="0">
              <a:ln>
                <a:noFill/>
              </a:ln>
              <a:solidFill>
                <a:srgbClr val="F8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icrosoft Uighur" pitchFamily="2" charset="-78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- Совершение клиентом действий, направленных на уклонение от надлежащей проверки и (или) финансового мониторинга, предусмотренных настоящим Законом;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- Совершение клиентом операции с деньгами и (или) иным имуществом, по которой имеются основания полагать, что она направлена на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обналичивание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денег, полученных преступным путем;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6157" y="4457110"/>
            <a:ext cx="5598695" cy="1190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1" i="0" u="none" strike="noStrike" kern="1200" cap="none" spc="-2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</a:t>
            </a:r>
            <a:r>
              <a:rPr kumimoji="0" sz="1200" b="1" i="0" u="none" strike="noStrike" kern="1200" cap="none" spc="-20" normalizeH="0" baseline="0" noProof="0" dirty="0" err="1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еятельность</a:t>
            </a:r>
            <a:r>
              <a:rPr kumimoji="0" lang="ru-RU" sz="1200" b="1" i="0" u="none" strike="noStrike" kern="1200" cap="none" spc="-2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клиентов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операции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либо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попытки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3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их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совершения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признанные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подозрительными </a:t>
            </a:r>
            <a:r>
              <a:rPr kumimoji="0" lang="ru-RU" sz="1200" b="0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lang="ru-RU" sz="1200" b="0" i="0" u="none" strike="noStrike" kern="1200" cap="none" spc="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соответствии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Правила внутреннего контроля;</a:t>
            </a: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1" i="0" u="none" strike="noStrike" kern="1200" cap="none" spc="-1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Иные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операции признанные Вами подозрительными в соответствии с Вашим опытом.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4948" y="5899438"/>
            <a:ext cx="428674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6520" algn="l"/>
              </a:tabLst>
              <a:defRPr/>
            </a:pPr>
            <a:r>
              <a:rPr kumimoji="0" sz="800" b="1" i="0" u="none" strike="noStrike" kern="1200" cap="none" spc="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*Закон  </a:t>
            </a:r>
            <a:r>
              <a:rPr kumimoji="0" sz="800" b="1" i="0" u="none" strike="noStrike" kern="1200" cap="none" spc="15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8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 </a:t>
            </a:r>
            <a:r>
              <a:rPr kumimoji="0" sz="800" b="1" i="0" u="none" strike="noStrike" kern="1200" cap="none" spc="38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5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ПОД/ФТ	</a:t>
            </a:r>
            <a:r>
              <a:rPr kumimoji="0" sz="800" b="1" i="0" u="none" strike="noStrike" kern="1200" cap="none" spc="6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РК  </a:t>
            </a:r>
            <a:r>
              <a:rPr kumimoji="0" sz="800" b="1" i="0" u="none" strike="noStrike" kern="1200" cap="none" spc="7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10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– </a:t>
            </a:r>
            <a:r>
              <a:rPr kumimoji="0" sz="800" b="1" i="0" u="none" strike="noStrike" kern="1200" cap="none" spc="3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Закон  </a:t>
            </a:r>
            <a:r>
              <a:rPr kumimoji="0" sz="800" b="1" i="0" u="none" strike="noStrike" kern="1200" cap="none" spc="1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20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Республики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 </a:t>
            </a:r>
            <a:r>
              <a:rPr kumimoji="0" sz="800" b="1" i="0" u="none" strike="noStrike" kern="1200" cap="none" spc="16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30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Казахстан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2305" y="6009996"/>
            <a:ext cx="465939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3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«О </a:t>
            </a:r>
            <a:r>
              <a:rPr kumimoji="0" sz="800" b="1" i="0" u="none" strike="noStrike" kern="1200" cap="none" spc="20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противодействии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2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2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легализации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2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</a:t>
            </a:r>
            <a:r>
              <a:rPr kumimoji="0" sz="800" b="1" i="0" u="none" strike="noStrike" kern="1200" cap="none" spc="3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отмыванию</a:t>
            </a:r>
            <a:r>
              <a:rPr kumimoji="0" sz="800" b="1" i="0" u="none" strike="noStrike" kern="1200" cap="none" spc="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) </a:t>
            </a:r>
            <a:r>
              <a:rPr kumimoji="0" sz="800" b="1" i="0" u="none" strike="noStrike" kern="1200" cap="none" spc="20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1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доходов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</a:t>
            </a:r>
            <a:r>
              <a:rPr kumimoji="0" sz="800" b="1" i="0" u="none" strike="noStrike" kern="1200" cap="none" spc="22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2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полученных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7335" y="6123831"/>
            <a:ext cx="315442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преступным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путем,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и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финансированию</a:t>
            </a:r>
            <a:r>
              <a:rPr kumimoji="0" sz="800" b="1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терроризма»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0"/>
            <a:ext cx="12188380" cy="511327"/>
          </a:xfrm>
          <a:custGeom>
            <a:avLst/>
            <a:gdLst/>
            <a:ahLst/>
            <a:cxnLst/>
            <a:rect l="l" t="t" r="r" b="b"/>
            <a:pathLst>
              <a:path w="10690225" h="563880">
                <a:moveTo>
                  <a:pt x="10690021" y="0"/>
                </a:moveTo>
                <a:lnTo>
                  <a:pt x="0" y="0"/>
                </a:lnTo>
                <a:lnTo>
                  <a:pt x="0" y="563879"/>
                </a:lnTo>
                <a:lnTo>
                  <a:pt x="10690021" y="563879"/>
                </a:lnTo>
                <a:lnTo>
                  <a:pt x="10690021" y="0"/>
                </a:lnTo>
                <a:close/>
              </a:path>
            </a:pathLst>
          </a:custGeom>
          <a:solidFill>
            <a:srgbClr val="05307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812" y="630084"/>
            <a:ext cx="115664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52070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6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ПАМЯТКА </a:t>
            </a:r>
            <a:r>
              <a:rPr kumimoji="0" sz="2400" b="1" i="0" u="none" strike="noStrike" kern="1200" cap="none" spc="7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ДЛЯ </a:t>
            </a:r>
            <a:r>
              <a:rPr kumimoji="0" sz="2400" b="1" i="0" u="none" strike="noStrike" kern="1200" cap="none" spc="5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БУХГАЛТЕРСКИХ</a:t>
            </a:r>
            <a:r>
              <a:rPr kumimoji="0" lang="ru-RU" sz="2400" b="1" i="0" u="none" strike="noStrike" kern="1200" cap="none" spc="5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 </a:t>
            </a:r>
            <a:r>
              <a:rPr kumimoji="0" sz="2400" b="1" i="0" u="none" strike="noStrike" kern="1200" cap="none" spc="7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ОРГАНИЗАЦИЙ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8224" y="-24603"/>
            <a:ext cx="110343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>
                <a:solidFill>
                  <a:schemeClr val="bg1"/>
                </a:solidFill>
              </a:rPr>
              <a:t>Агентство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45" dirty="0">
                <a:solidFill>
                  <a:schemeClr val="bg1"/>
                </a:solidFill>
              </a:rPr>
              <a:t>Республики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55" dirty="0">
                <a:solidFill>
                  <a:schemeClr val="bg1"/>
                </a:solidFill>
              </a:rPr>
              <a:t>Казахстан</a:t>
            </a:r>
            <a:r>
              <a:rPr sz="3200" spc="-140" dirty="0">
                <a:solidFill>
                  <a:schemeClr val="bg1"/>
                </a:solidFill>
              </a:rPr>
              <a:t> </a:t>
            </a:r>
            <a:r>
              <a:rPr sz="3200" spc="50" dirty="0">
                <a:solidFill>
                  <a:schemeClr val="bg1"/>
                </a:solidFill>
              </a:rPr>
              <a:t>по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35" dirty="0">
                <a:solidFill>
                  <a:schemeClr val="bg1"/>
                </a:solidFill>
              </a:rPr>
              <a:t>финансовому</a:t>
            </a:r>
            <a:r>
              <a:rPr sz="3200" spc="-200" dirty="0">
                <a:solidFill>
                  <a:schemeClr val="bg1"/>
                </a:solidFill>
              </a:rPr>
              <a:t> </a:t>
            </a:r>
            <a:r>
              <a:rPr sz="3200" spc="30" dirty="0">
                <a:solidFill>
                  <a:schemeClr val="bg1"/>
                </a:solidFill>
              </a:rPr>
              <a:t>мониторингу</a:t>
            </a:r>
          </a:p>
        </p:txBody>
      </p:sp>
      <p:grpSp>
        <p:nvGrpSpPr>
          <p:cNvPr id="3" name="object 16"/>
          <p:cNvGrpSpPr/>
          <p:nvPr/>
        </p:nvGrpSpPr>
        <p:grpSpPr>
          <a:xfrm>
            <a:off x="-2270" y="5714966"/>
            <a:ext cx="5964234" cy="683497"/>
            <a:chOff x="-1991" y="6302337"/>
            <a:chExt cx="5231130" cy="753745"/>
          </a:xfrm>
        </p:grpSpPr>
        <p:sp>
          <p:nvSpPr>
            <p:cNvPr id="17" name="object 17"/>
            <p:cNvSpPr/>
            <p:nvPr/>
          </p:nvSpPr>
          <p:spPr>
            <a:xfrm>
              <a:off x="-1991" y="6302337"/>
              <a:ext cx="5231130" cy="753745"/>
            </a:xfrm>
            <a:custGeom>
              <a:avLst/>
              <a:gdLst/>
              <a:ahLst/>
              <a:cxnLst/>
              <a:rect l="l" t="t" r="r" b="b"/>
              <a:pathLst>
                <a:path w="5231130" h="753745">
                  <a:moveTo>
                    <a:pt x="4929212" y="0"/>
                  </a:moveTo>
                  <a:lnTo>
                    <a:pt x="3073" y="0"/>
                  </a:lnTo>
                  <a:lnTo>
                    <a:pt x="0" y="3073"/>
                  </a:lnTo>
                  <a:lnTo>
                    <a:pt x="0" y="750633"/>
                  </a:lnTo>
                  <a:lnTo>
                    <a:pt x="3073" y="753706"/>
                  </a:lnTo>
                  <a:lnTo>
                    <a:pt x="4922024" y="753706"/>
                  </a:lnTo>
                  <a:lnTo>
                    <a:pt x="4967627" y="750360"/>
                  </a:lnTo>
                  <a:lnTo>
                    <a:pt x="5011152" y="740640"/>
                  </a:lnTo>
                  <a:lnTo>
                    <a:pt x="5052124" y="725022"/>
                  </a:lnTo>
                  <a:lnTo>
                    <a:pt x="5090063" y="703986"/>
                  </a:lnTo>
                  <a:lnTo>
                    <a:pt x="5124492" y="678007"/>
                  </a:lnTo>
                  <a:lnTo>
                    <a:pt x="5154935" y="647565"/>
                  </a:lnTo>
                  <a:lnTo>
                    <a:pt x="5180914" y="613135"/>
                  </a:lnTo>
                  <a:lnTo>
                    <a:pt x="5201950" y="575196"/>
                  </a:lnTo>
                  <a:lnTo>
                    <a:pt x="5217567" y="534225"/>
                  </a:lnTo>
                  <a:lnTo>
                    <a:pt x="5227288" y="490699"/>
                  </a:lnTo>
                  <a:lnTo>
                    <a:pt x="5230634" y="445096"/>
                  </a:lnTo>
                  <a:lnTo>
                    <a:pt x="5230634" y="301421"/>
                  </a:lnTo>
                  <a:lnTo>
                    <a:pt x="5226689" y="252526"/>
                  </a:lnTo>
                  <a:lnTo>
                    <a:pt x="5215268" y="206143"/>
                  </a:lnTo>
                  <a:lnTo>
                    <a:pt x="5196990" y="162895"/>
                  </a:lnTo>
                  <a:lnTo>
                    <a:pt x="5172478" y="123400"/>
                  </a:lnTo>
                  <a:lnTo>
                    <a:pt x="5142350" y="88279"/>
                  </a:lnTo>
                  <a:lnTo>
                    <a:pt x="5107229" y="58152"/>
                  </a:lnTo>
                  <a:lnTo>
                    <a:pt x="5067733" y="33641"/>
                  </a:lnTo>
                  <a:lnTo>
                    <a:pt x="5024485" y="15365"/>
                  </a:lnTo>
                  <a:lnTo>
                    <a:pt x="4978105" y="3944"/>
                  </a:lnTo>
                  <a:lnTo>
                    <a:pt x="4929212" y="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58241" y="6479247"/>
              <a:ext cx="429895" cy="379730"/>
            </a:xfrm>
            <a:custGeom>
              <a:avLst/>
              <a:gdLst/>
              <a:ahLst/>
              <a:cxnLst/>
              <a:rect l="l" t="t" r="r" b="b"/>
              <a:pathLst>
                <a:path w="429894" h="379729">
                  <a:moveTo>
                    <a:pt x="227380" y="290906"/>
                  </a:moveTo>
                  <a:lnTo>
                    <a:pt x="202107" y="290906"/>
                  </a:lnTo>
                  <a:lnTo>
                    <a:pt x="202107" y="316191"/>
                  </a:lnTo>
                  <a:lnTo>
                    <a:pt x="227380" y="316191"/>
                  </a:lnTo>
                  <a:lnTo>
                    <a:pt x="227380" y="290906"/>
                  </a:lnTo>
                  <a:close/>
                </a:path>
                <a:path w="429894" h="379729">
                  <a:moveTo>
                    <a:pt x="227380" y="101396"/>
                  </a:moveTo>
                  <a:lnTo>
                    <a:pt x="202107" y="101396"/>
                  </a:lnTo>
                  <a:lnTo>
                    <a:pt x="202107" y="265658"/>
                  </a:lnTo>
                  <a:lnTo>
                    <a:pt x="227380" y="265658"/>
                  </a:lnTo>
                  <a:lnTo>
                    <a:pt x="227380" y="101396"/>
                  </a:lnTo>
                  <a:close/>
                </a:path>
                <a:path w="429894" h="379729">
                  <a:moveTo>
                    <a:pt x="429488" y="321030"/>
                  </a:moveTo>
                  <a:lnTo>
                    <a:pt x="422351" y="289966"/>
                  </a:lnTo>
                  <a:lnTo>
                    <a:pt x="404202" y="259575"/>
                  </a:lnTo>
                  <a:lnTo>
                    <a:pt x="404202" y="320205"/>
                  </a:lnTo>
                  <a:lnTo>
                    <a:pt x="399034" y="336969"/>
                  </a:lnTo>
                  <a:lnTo>
                    <a:pt x="386549" y="349300"/>
                  </a:lnTo>
                  <a:lnTo>
                    <a:pt x="368617" y="354088"/>
                  </a:lnTo>
                  <a:lnTo>
                    <a:pt x="60871" y="354088"/>
                  </a:lnTo>
                  <a:lnTo>
                    <a:pt x="42926" y="349300"/>
                  </a:lnTo>
                  <a:lnTo>
                    <a:pt x="30441" y="336969"/>
                  </a:lnTo>
                  <a:lnTo>
                    <a:pt x="25285" y="320205"/>
                  </a:lnTo>
                  <a:lnTo>
                    <a:pt x="29311" y="302082"/>
                  </a:lnTo>
                  <a:lnTo>
                    <a:pt x="183324" y="44157"/>
                  </a:lnTo>
                  <a:lnTo>
                    <a:pt x="196913" y="29972"/>
                  </a:lnTo>
                  <a:lnTo>
                    <a:pt x="214744" y="25234"/>
                  </a:lnTo>
                  <a:lnTo>
                    <a:pt x="232575" y="29972"/>
                  </a:lnTo>
                  <a:lnTo>
                    <a:pt x="246164" y="44157"/>
                  </a:lnTo>
                  <a:lnTo>
                    <a:pt x="400177" y="302082"/>
                  </a:lnTo>
                  <a:lnTo>
                    <a:pt x="404202" y="320205"/>
                  </a:lnTo>
                  <a:lnTo>
                    <a:pt x="404202" y="259575"/>
                  </a:lnTo>
                  <a:lnTo>
                    <a:pt x="268325" y="32004"/>
                  </a:lnTo>
                  <a:lnTo>
                    <a:pt x="231216" y="2184"/>
                  </a:lnTo>
                  <a:lnTo>
                    <a:pt x="214744" y="0"/>
                  </a:lnTo>
                  <a:lnTo>
                    <a:pt x="198272" y="2184"/>
                  </a:lnTo>
                  <a:lnTo>
                    <a:pt x="161175" y="32004"/>
                  </a:lnTo>
                  <a:lnTo>
                    <a:pt x="7137" y="289966"/>
                  </a:lnTo>
                  <a:lnTo>
                    <a:pt x="0" y="321043"/>
                  </a:lnTo>
                  <a:lnTo>
                    <a:pt x="8724" y="349872"/>
                  </a:lnTo>
                  <a:lnTo>
                    <a:pt x="30073" y="371081"/>
                  </a:lnTo>
                  <a:lnTo>
                    <a:pt x="60871" y="379349"/>
                  </a:lnTo>
                  <a:lnTo>
                    <a:pt x="368617" y="379349"/>
                  </a:lnTo>
                  <a:lnTo>
                    <a:pt x="399402" y="371081"/>
                  </a:lnTo>
                  <a:lnTo>
                    <a:pt x="416509" y="354088"/>
                  </a:lnTo>
                  <a:lnTo>
                    <a:pt x="420763" y="349859"/>
                  </a:lnTo>
                  <a:lnTo>
                    <a:pt x="429488" y="321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33648" y="5787590"/>
            <a:ext cx="4285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Предусмотрена административная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ответственность </a:t>
            </a:r>
            <a:r>
              <a:rPr kumimoji="0" sz="1200" b="0" i="0" u="none" strike="noStrike" kern="1200" cap="none" spc="-3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1" i="0" u="none" strike="noStrike" kern="120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НАРУШЕНИЯ</a:t>
            </a:r>
            <a:r>
              <a:rPr kumimoji="0" sz="12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требований</a:t>
            </a:r>
            <a:r>
              <a:rPr kumimoji="0" sz="1200" b="1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Закона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«О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Д/Ф</a:t>
            </a:r>
            <a:r>
              <a:rPr kumimoji="0" sz="12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»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(ст.214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КоАП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РК).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8937" y="1563348"/>
            <a:ext cx="22588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3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99573" y="1079660"/>
            <a:ext cx="4894900" cy="451406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6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ГДЕ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ПРОЙТИ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РЕГИСТРАЦИЮ?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99572" y="1632446"/>
            <a:ext cx="399642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4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3570" algn="l"/>
              </a:tabLst>
              <a:defRPr/>
            </a:pPr>
            <a:r>
              <a:rPr kumimoji="0" lang="ru-RU" sz="1200" b="1" i="0" u="none" strike="noStrike" kern="1200" cap="none" spc="-2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</a:t>
            </a: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системе</a:t>
            </a: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none" strike="noStrike" kern="1200" cap="none" spc="2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</a:t>
            </a:r>
            <a:r>
              <a:rPr kumimoji="0" lang="ru-RU" sz="1200" b="1" i="0" u="none" strike="noStrike" kern="1200" cap="none" spc="-2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СФМ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3570" algn="l"/>
              </a:tabLst>
              <a:defRPr/>
            </a:pP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сайте</a:t>
            </a:r>
            <a:endParaRPr kumimoji="0" lang="ru-RU" sz="1200" b="0" i="0" u="none" strike="noStrike" kern="1200" cap="none" spc="-60" normalizeH="0" baseline="0" noProof="0" dirty="0" smtClean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  <a:hlinkClick r:id="rId2"/>
            </a:endParaRPr>
          </a:p>
          <a:p>
            <a:pPr marL="12700" lvl="0">
              <a:tabLst>
                <a:tab pos="1893570" algn="l"/>
              </a:tabLst>
              <a:defRPr/>
            </a:pPr>
            <a:r>
              <a:rPr lang="en-US" dirty="0"/>
              <a:t> </a:t>
            </a:r>
            <a:r>
              <a:rPr lang="en-US" sz="1400" dirty="0">
                <a:ea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https://websfm-pilot.afmrk.gov.kz</a:t>
            </a:r>
            <a:r>
              <a:rPr kumimoji="0" lang="en-US" sz="1400" b="0" i="0" u="none" strike="noStrike" kern="1200" cap="none" spc="-60" normalizeH="0" baseline="0" noProof="0" dirty="0" smtClean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 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	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9573" y="1286954"/>
            <a:ext cx="347515" cy="252209"/>
          </a:xfrm>
          <a:custGeom>
            <a:avLst/>
            <a:gdLst/>
            <a:ahLst/>
            <a:cxnLst/>
            <a:rect l="l" t="t" r="r" b="b"/>
            <a:pathLst>
              <a:path w="278130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86452" y="1286955"/>
            <a:ext cx="194753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17273" y="1286954"/>
            <a:ext cx="317108" cy="252209"/>
          </a:xfrm>
          <a:custGeom>
            <a:avLst/>
            <a:gdLst/>
            <a:ahLst/>
            <a:cxnLst/>
            <a:rect l="l" t="t" r="r" b="b"/>
            <a:pathLst>
              <a:path w="278129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</a:t>
            </a:r>
            <a:endParaRPr kumimoji="0" sz="1900" b="1" i="0" u="none" strike="noStrike" kern="1200" cap="none" spc="3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17273" y="1217857"/>
            <a:ext cx="5386489" cy="168725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8600" marR="30480" lvl="0" indent="0" algn="just" defTabSz="914400" rtl="0" eaLnBrk="1" fontAlgn="auto" latinLnBrk="0" hangingPunct="1">
              <a:lnSpc>
                <a:spcPct val="985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11755" algn="l"/>
              </a:tabLst>
              <a:defRPr/>
            </a:pPr>
            <a:r>
              <a:rPr kumimoji="0" lang="ru-RU" sz="2700" b="1" i="0" u="none" strike="noStrike" kern="1200" cap="none" spc="187" normalizeH="0" baseline="1543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  </a:t>
            </a:r>
            <a:r>
              <a:rPr kumimoji="0" sz="2700" b="1" i="0" u="none" strike="noStrike" kern="1200" cap="none" spc="187" normalizeH="0" baseline="1543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КАКИЕ</a:t>
            </a:r>
            <a:r>
              <a:rPr kumimoji="0" sz="2700" b="1" i="0" u="none" strike="noStrike" kern="1200" cap="none" spc="-22" normalizeH="0" baseline="1543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700" b="1" i="0" u="none" strike="noStrike" kern="1200" cap="none" spc="217" normalizeH="0" baseline="1543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ОПЕРАЦИИ</a:t>
            </a:r>
            <a:r>
              <a:rPr kumimoji="0" lang="ru-RU" sz="2700" b="1" i="0" u="none" strike="noStrike" kern="1200" cap="none" spc="217" normalizeH="0" baseline="1543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ПОДЛЕЖАТ</a:t>
            </a:r>
            <a:r>
              <a:rPr kumimoji="0" lang="ru-RU" sz="1800" b="1" i="0" u="none" strike="noStrike" kern="1200" cap="none" spc="1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9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ru-RU" sz="1800" b="1" i="0" u="none" strike="noStrike" kern="1200" cap="none" spc="-9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 </a:t>
            </a:r>
          </a:p>
          <a:p>
            <a:pPr marL="228600" marR="30480" lvl="0" indent="0" algn="just" defTabSz="914400" rtl="0" eaLnBrk="1" fontAlgn="auto" latinLnBrk="0" hangingPunct="1">
              <a:lnSpc>
                <a:spcPct val="985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11755" algn="l"/>
              </a:tabLst>
              <a:defRPr/>
            </a:pPr>
            <a:r>
              <a:rPr kumimoji="0" lang="ru-RU" sz="1800" b="1" i="0" u="none" strike="noStrike" kern="1200" cap="none" spc="-9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      Н</a:t>
            </a:r>
            <a:r>
              <a:rPr kumimoji="0" sz="1800" b="1" i="0" u="none" strike="noStrike" kern="1200" cap="none" spc="16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АПРАВЛЕНИЮ </a:t>
            </a:r>
            <a:r>
              <a:rPr kumimoji="0" sz="1800" b="1" i="0" u="none" strike="noStrike" kern="1200" cap="none" spc="-53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8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В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0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АГЕНТСТВО?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3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3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«ПОРОГОВЫЕ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ОПЕРАЦИИ»</a:t>
            </a:r>
            <a:endParaRPr kumimoji="0" lang="ru-RU" sz="12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 Если сумма операции равна или превышает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 от 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000 000 млн.</a:t>
            </a:r>
            <a:r>
              <a:rPr kumimoji="0" lang="ru-RU" sz="12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тенге  </a:t>
            </a: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до </a:t>
            </a:r>
            <a:r>
              <a:rPr kumimoji="0" lang="ru-RU" sz="12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200 000 000 </a:t>
            </a:r>
            <a:r>
              <a:rPr kumimoji="0" lang="ru-RU" sz="12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млн.</a:t>
            </a:r>
            <a:r>
              <a:rPr kumimoji="0" lang="ru-RU" sz="12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тенге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 </a:t>
            </a: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</a:t>
            </a:r>
            <a:r>
              <a:rPr kumimoji="0" lang="ru-RU" sz="12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lang="ru-RU" sz="1200" b="0" i="0" u="none" strike="noStrike" kern="1200" cap="none" spc="-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зависимости от оказания услуг  утвержденный в ст. 4 Закона О ПОД/ФТ.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     </a:t>
            </a:r>
            <a:endParaRPr kumimoji="0" sz="1200" b="0" i="0" u="none" strike="noStrike" kern="1200" cap="none" spc="5" normalizeH="0" baseline="0" noProof="0" dirty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53479" y="2532635"/>
            <a:ext cx="394575" cy="348946"/>
          </a:xfrm>
          <a:custGeom>
            <a:avLst/>
            <a:gdLst/>
            <a:ahLst/>
            <a:cxnLst/>
            <a:rect l="l" t="t" r="r" b="b"/>
            <a:pathLst>
              <a:path w="346075" h="384810">
                <a:moveTo>
                  <a:pt x="345801" y="344157"/>
                </a:moveTo>
                <a:lnTo>
                  <a:pt x="305356" y="366858"/>
                </a:lnTo>
                <a:lnTo>
                  <a:pt x="259530" y="380758"/>
                </a:lnTo>
                <a:lnTo>
                  <a:pt x="209095" y="384374"/>
                </a:lnTo>
                <a:lnTo>
                  <a:pt x="160734" y="376717"/>
                </a:lnTo>
                <a:lnTo>
                  <a:pt x="115982" y="358836"/>
                </a:lnTo>
                <a:lnTo>
                  <a:pt x="76371" y="331779"/>
                </a:lnTo>
                <a:lnTo>
                  <a:pt x="43436" y="296596"/>
                </a:lnTo>
                <a:lnTo>
                  <a:pt x="18710" y="254335"/>
                </a:lnTo>
                <a:lnTo>
                  <a:pt x="3726" y="206044"/>
                </a:lnTo>
                <a:lnTo>
                  <a:pt x="0" y="158900"/>
                </a:lnTo>
                <a:lnTo>
                  <a:pt x="6155" y="113475"/>
                </a:lnTo>
                <a:lnTo>
                  <a:pt x="21339" y="71017"/>
                </a:lnTo>
                <a:lnTo>
                  <a:pt x="44694" y="32775"/>
                </a:lnTo>
                <a:lnTo>
                  <a:pt x="75367" y="0"/>
                </a:lnTo>
              </a:path>
            </a:pathLst>
          </a:custGeom>
          <a:ln w="25400">
            <a:solidFill>
              <a:srgbClr val="0530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99270" y="4970134"/>
            <a:ext cx="372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8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01449" y="5018260"/>
            <a:ext cx="434394" cy="345491"/>
          </a:xfrm>
          <a:custGeom>
            <a:avLst/>
            <a:gdLst/>
            <a:ahLst/>
            <a:cxnLst/>
            <a:rect l="l" t="t" r="r" b="b"/>
            <a:pathLst>
              <a:path w="346075" h="384810">
                <a:moveTo>
                  <a:pt x="345807" y="344157"/>
                </a:moveTo>
                <a:lnTo>
                  <a:pt x="305358" y="366853"/>
                </a:lnTo>
                <a:lnTo>
                  <a:pt x="259536" y="380758"/>
                </a:lnTo>
                <a:lnTo>
                  <a:pt x="209100" y="384374"/>
                </a:lnTo>
                <a:lnTo>
                  <a:pt x="160738" y="376716"/>
                </a:lnTo>
                <a:lnTo>
                  <a:pt x="115984" y="358835"/>
                </a:lnTo>
                <a:lnTo>
                  <a:pt x="76372" y="331777"/>
                </a:lnTo>
                <a:lnTo>
                  <a:pt x="43437" y="296592"/>
                </a:lnTo>
                <a:lnTo>
                  <a:pt x="18712" y="254327"/>
                </a:lnTo>
                <a:lnTo>
                  <a:pt x="3733" y="206032"/>
                </a:lnTo>
                <a:lnTo>
                  <a:pt x="0" y="158894"/>
                </a:lnTo>
                <a:lnTo>
                  <a:pt x="6152" y="113472"/>
                </a:lnTo>
                <a:lnTo>
                  <a:pt x="21336" y="71016"/>
                </a:lnTo>
                <a:lnTo>
                  <a:pt x="44694" y="32775"/>
                </a:lnTo>
                <a:lnTo>
                  <a:pt x="75373" y="0"/>
                </a:lnTo>
              </a:path>
            </a:pathLst>
          </a:custGeom>
          <a:ln w="25400">
            <a:solidFill>
              <a:srgbClr val="05307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48" y="6528632"/>
            <a:ext cx="12190552" cy="329368"/>
          </a:xfrm>
          <a:custGeom>
            <a:avLst/>
            <a:gdLst/>
            <a:ahLst/>
            <a:cxnLst/>
            <a:rect l="l" t="t" r="r" b="b"/>
            <a:pathLst>
              <a:path w="10692130" h="363220">
                <a:moveTo>
                  <a:pt x="10692003" y="0"/>
                </a:moveTo>
                <a:lnTo>
                  <a:pt x="0" y="0"/>
                </a:lnTo>
                <a:lnTo>
                  <a:pt x="0" y="363169"/>
                </a:lnTo>
                <a:lnTo>
                  <a:pt x="10692003" y="363169"/>
                </a:lnTo>
                <a:lnTo>
                  <a:pt x="10692003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3100" y="5737997"/>
            <a:ext cx="1014962" cy="683463"/>
          </a:xfrm>
          <a:prstGeom prst="rect">
            <a:avLst/>
          </a:prstGeom>
        </p:spPr>
      </p:pic>
      <p:grpSp>
        <p:nvGrpSpPr>
          <p:cNvPr id="4" name="object 41"/>
          <p:cNvGrpSpPr/>
          <p:nvPr/>
        </p:nvGrpSpPr>
        <p:grpSpPr>
          <a:xfrm>
            <a:off x="528172" y="1400455"/>
            <a:ext cx="1151145" cy="1013441"/>
            <a:chOff x="463251" y="1544391"/>
            <a:chExt cx="1009650" cy="1117600"/>
          </a:xfrm>
        </p:grpSpPr>
        <p:sp>
          <p:nvSpPr>
            <p:cNvPr id="42" name="object 42"/>
            <p:cNvSpPr/>
            <p:nvPr/>
          </p:nvSpPr>
          <p:spPr>
            <a:xfrm>
              <a:off x="463245" y="1544395"/>
              <a:ext cx="1009650" cy="1117600"/>
            </a:xfrm>
            <a:custGeom>
              <a:avLst/>
              <a:gdLst/>
              <a:ahLst/>
              <a:cxnLst/>
              <a:rect l="l" t="t" r="r" b="b"/>
              <a:pathLst>
                <a:path w="1009650" h="1117600">
                  <a:moveTo>
                    <a:pt x="144208" y="829183"/>
                  </a:moveTo>
                  <a:lnTo>
                    <a:pt x="108165" y="829183"/>
                  </a:lnTo>
                  <a:lnTo>
                    <a:pt x="108165" y="865238"/>
                  </a:lnTo>
                  <a:lnTo>
                    <a:pt x="144208" y="865238"/>
                  </a:lnTo>
                  <a:lnTo>
                    <a:pt x="144208" y="829183"/>
                  </a:lnTo>
                  <a:close/>
                </a:path>
                <a:path w="1009650" h="1117600">
                  <a:moveTo>
                    <a:pt x="216319" y="829183"/>
                  </a:moveTo>
                  <a:lnTo>
                    <a:pt x="180263" y="829183"/>
                  </a:lnTo>
                  <a:lnTo>
                    <a:pt x="180263" y="865238"/>
                  </a:lnTo>
                  <a:lnTo>
                    <a:pt x="216319" y="865238"/>
                  </a:lnTo>
                  <a:lnTo>
                    <a:pt x="216319" y="829183"/>
                  </a:lnTo>
                  <a:close/>
                </a:path>
                <a:path w="1009650" h="1117600">
                  <a:moveTo>
                    <a:pt x="288417" y="829183"/>
                  </a:moveTo>
                  <a:lnTo>
                    <a:pt x="252361" y="829183"/>
                  </a:lnTo>
                  <a:lnTo>
                    <a:pt x="252361" y="865238"/>
                  </a:lnTo>
                  <a:lnTo>
                    <a:pt x="288417" y="865238"/>
                  </a:lnTo>
                  <a:lnTo>
                    <a:pt x="288417" y="829183"/>
                  </a:lnTo>
                  <a:close/>
                </a:path>
                <a:path w="1009650" h="1117600">
                  <a:moveTo>
                    <a:pt x="1009434" y="306438"/>
                  </a:moveTo>
                  <a:lnTo>
                    <a:pt x="1002347" y="271399"/>
                  </a:lnTo>
                  <a:lnTo>
                    <a:pt x="989495" y="252361"/>
                  </a:lnTo>
                  <a:lnTo>
                    <a:pt x="983005" y="242747"/>
                  </a:lnTo>
                  <a:lnTo>
                    <a:pt x="973391" y="236270"/>
                  </a:lnTo>
                  <a:lnTo>
                    <a:pt x="973391" y="306438"/>
                  </a:lnTo>
                  <a:lnTo>
                    <a:pt x="973391" y="847217"/>
                  </a:lnTo>
                  <a:lnTo>
                    <a:pt x="969137" y="868248"/>
                  </a:lnTo>
                  <a:lnTo>
                    <a:pt x="957529" y="885444"/>
                  </a:lnTo>
                  <a:lnTo>
                    <a:pt x="940333" y="897039"/>
                  </a:lnTo>
                  <a:lnTo>
                    <a:pt x="919314" y="901293"/>
                  </a:lnTo>
                  <a:lnTo>
                    <a:pt x="897978" y="901293"/>
                  </a:lnTo>
                  <a:lnTo>
                    <a:pt x="899985" y="895642"/>
                  </a:lnTo>
                  <a:lnTo>
                    <a:pt x="901280" y="889609"/>
                  </a:lnTo>
                  <a:lnTo>
                    <a:pt x="901280" y="883272"/>
                  </a:lnTo>
                  <a:lnTo>
                    <a:pt x="897636" y="865238"/>
                  </a:lnTo>
                  <a:lnTo>
                    <a:pt x="897026" y="862241"/>
                  </a:lnTo>
                  <a:lnTo>
                    <a:pt x="885431" y="845058"/>
                  </a:lnTo>
                  <a:lnTo>
                    <a:pt x="868235" y="833450"/>
                  </a:lnTo>
                  <a:lnTo>
                    <a:pt x="865238" y="832853"/>
                  </a:lnTo>
                  <a:lnTo>
                    <a:pt x="865238" y="883272"/>
                  </a:lnTo>
                  <a:lnTo>
                    <a:pt x="863815" y="890282"/>
                  </a:lnTo>
                  <a:lnTo>
                    <a:pt x="859955" y="896010"/>
                  </a:lnTo>
                  <a:lnTo>
                    <a:pt x="854214" y="899871"/>
                  </a:lnTo>
                  <a:lnTo>
                    <a:pt x="847204" y="901293"/>
                  </a:lnTo>
                  <a:lnTo>
                    <a:pt x="739051" y="901293"/>
                  </a:lnTo>
                  <a:lnTo>
                    <a:pt x="732040" y="899871"/>
                  </a:lnTo>
                  <a:lnTo>
                    <a:pt x="726313" y="896010"/>
                  </a:lnTo>
                  <a:lnTo>
                    <a:pt x="722452" y="890282"/>
                  </a:lnTo>
                  <a:lnTo>
                    <a:pt x="721029" y="883272"/>
                  </a:lnTo>
                  <a:lnTo>
                    <a:pt x="722452" y="876261"/>
                  </a:lnTo>
                  <a:lnTo>
                    <a:pt x="726313" y="870534"/>
                  </a:lnTo>
                  <a:lnTo>
                    <a:pt x="732040" y="866660"/>
                  </a:lnTo>
                  <a:lnTo>
                    <a:pt x="739051" y="865238"/>
                  </a:lnTo>
                  <a:lnTo>
                    <a:pt x="847204" y="865238"/>
                  </a:lnTo>
                  <a:lnTo>
                    <a:pt x="854214" y="866660"/>
                  </a:lnTo>
                  <a:lnTo>
                    <a:pt x="859955" y="870534"/>
                  </a:lnTo>
                  <a:lnTo>
                    <a:pt x="863815" y="876261"/>
                  </a:lnTo>
                  <a:lnTo>
                    <a:pt x="865238" y="883272"/>
                  </a:lnTo>
                  <a:lnTo>
                    <a:pt x="865238" y="832853"/>
                  </a:lnTo>
                  <a:lnTo>
                    <a:pt x="847204" y="829195"/>
                  </a:lnTo>
                  <a:lnTo>
                    <a:pt x="739051" y="829195"/>
                  </a:lnTo>
                  <a:lnTo>
                    <a:pt x="718032" y="833450"/>
                  </a:lnTo>
                  <a:lnTo>
                    <a:pt x="700836" y="845058"/>
                  </a:lnTo>
                  <a:lnTo>
                    <a:pt x="689229" y="862241"/>
                  </a:lnTo>
                  <a:lnTo>
                    <a:pt x="684974" y="883272"/>
                  </a:lnTo>
                  <a:lnTo>
                    <a:pt x="684974" y="889609"/>
                  </a:lnTo>
                  <a:lnTo>
                    <a:pt x="686282" y="895642"/>
                  </a:lnTo>
                  <a:lnTo>
                    <a:pt x="688289" y="901293"/>
                  </a:lnTo>
                  <a:lnTo>
                    <a:pt x="655815" y="901293"/>
                  </a:lnTo>
                  <a:lnTo>
                    <a:pt x="655815" y="1009446"/>
                  </a:lnTo>
                  <a:lnTo>
                    <a:pt x="353631" y="1009446"/>
                  </a:lnTo>
                  <a:lnTo>
                    <a:pt x="389686" y="937348"/>
                  </a:lnTo>
                  <a:lnTo>
                    <a:pt x="619760" y="937348"/>
                  </a:lnTo>
                  <a:lnTo>
                    <a:pt x="655815" y="1009446"/>
                  </a:lnTo>
                  <a:lnTo>
                    <a:pt x="655815" y="901293"/>
                  </a:lnTo>
                  <a:lnTo>
                    <a:pt x="90131" y="901293"/>
                  </a:lnTo>
                  <a:lnTo>
                    <a:pt x="69100" y="897039"/>
                  </a:lnTo>
                  <a:lnTo>
                    <a:pt x="51904" y="885444"/>
                  </a:lnTo>
                  <a:lnTo>
                    <a:pt x="40297" y="868248"/>
                  </a:lnTo>
                  <a:lnTo>
                    <a:pt x="36042" y="847217"/>
                  </a:lnTo>
                  <a:lnTo>
                    <a:pt x="36042" y="306438"/>
                  </a:lnTo>
                  <a:lnTo>
                    <a:pt x="40297" y="285419"/>
                  </a:lnTo>
                  <a:lnTo>
                    <a:pt x="51904" y="268224"/>
                  </a:lnTo>
                  <a:lnTo>
                    <a:pt x="69100" y="256616"/>
                  </a:lnTo>
                  <a:lnTo>
                    <a:pt x="90131" y="252361"/>
                  </a:lnTo>
                  <a:lnTo>
                    <a:pt x="180251" y="252361"/>
                  </a:lnTo>
                  <a:lnTo>
                    <a:pt x="180251" y="288417"/>
                  </a:lnTo>
                  <a:lnTo>
                    <a:pt x="180251" y="324472"/>
                  </a:lnTo>
                  <a:lnTo>
                    <a:pt x="180251" y="757085"/>
                  </a:lnTo>
                  <a:lnTo>
                    <a:pt x="108153" y="757085"/>
                  </a:lnTo>
                  <a:lnTo>
                    <a:pt x="108153" y="324472"/>
                  </a:lnTo>
                  <a:lnTo>
                    <a:pt x="180251" y="324472"/>
                  </a:lnTo>
                  <a:lnTo>
                    <a:pt x="180251" y="288417"/>
                  </a:lnTo>
                  <a:lnTo>
                    <a:pt x="108153" y="288417"/>
                  </a:lnTo>
                  <a:lnTo>
                    <a:pt x="94132" y="291249"/>
                  </a:lnTo>
                  <a:lnTo>
                    <a:pt x="82664" y="298983"/>
                  </a:lnTo>
                  <a:lnTo>
                    <a:pt x="74930" y="310451"/>
                  </a:lnTo>
                  <a:lnTo>
                    <a:pt x="72097" y="324472"/>
                  </a:lnTo>
                  <a:lnTo>
                    <a:pt x="72097" y="757085"/>
                  </a:lnTo>
                  <a:lnTo>
                    <a:pt x="74930" y="771105"/>
                  </a:lnTo>
                  <a:lnTo>
                    <a:pt x="82664" y="782574"/>
                  </a:lnTo>
                  <a:lnTo>
                    <a:pt x="94132" y="790308"/>
                  </a:lnTo>
                  <a:lnTo>
                    <a:pt x="108153" y="793140"/>
                  </a:lnTo>
                  <a:lnTo>
                    <a:pt x="901280" y="793140"/>
                  </a:lnTo>
                  <a:lnTo>
                    <a:pt x="915301" y="790308"/>
                  </a:lnTo>
                  <a:lnTo>
                    <a:pt x="926769" y="782574"/>
                  </a:lnTo>
                  <a:lnTo>
                    <a:pt x="934504" y="771105"/>
                  </a:lnTo>
                  <a:lnTo>
                    <a:pt x="937336" y="757085"/>
                  </a:lnTo>
                  <a:lnTo>
                    <a:pt x="937336" y="324472"/>
                  </a:lnTo>
                  <a:lnTo>
                    <a:pt x="934504" y="310451"/>
                  </a:lnTo>
                  <a:lnTo>
                    <a:pt x="926769" y="298983"/>
                  </a:lnTo>
                  <a:lnTo>
                    <a:pt x="915301" y="291249"/>
                  </a:lnTo>
                  <a:lnTo>
                    <a:pt x="901280" y="288417"/>
                  </a:lnTo>
                  <a:lnTo>
                    <a:pt x="901280" y="324472"/>
                  </a:lnTo>
                  <a:lnTo>
                    <a:pt x="901280" y="757085"/>
                  </a:lnTo>
                  <a:lnTo>
                    <a:pt x="829183" y="757085"/>
                  </a:lnTo>
                  <a:lnTo>
                    <a:pt x="829183" y="708507"/>
                  </a:lnTo>
                  <a:lnTo>
                    <a:pt x="829183" y="481203"/>
                  </a:lnTo>
                  <a:lnTo>
                    <a:pt x="829183" y="324472"/>
                  </a:lnTo>
                  <a:lnTo>
                    <a:pt x="901280" y="324472"/>
                  </a:lnTo>
                  <a:lnTo>
                    <a:pt x="901280" y="288417"/>
                  </a:lnTo>
                  <a:lnTo>
                    <a:pt x="829183" y="288417"/>
                  </a:lnTo>
                  <a:lnTo>
                    <a:pt x="829183" y="252361"/>
                  </a:lnTo>
                  <a:lnTo>
                    <a:pt x="919314" y="252361"/>
                  </a:lnTo>
                  <a:lnTo>
                    <a:pt x="940333" y="256616"/>
                  </a:lnTo>
                  <a:lnTo>
                    <a:pt x="957529" y="268224"/>
                  </a:lnTo>
                  <a:lnTo>
                    <a:pt x="969137" y="285419"/>
                  </a:lnTo>
                  <a:lnTo>
                    <a:pt x="973391" y="306438"/>
                  </a:lnTo>
                  <a:lnTo>
                    <a:pt x="973391" y="236270"/>
                  </a:lnTo>
                  <a:lnTo>
                    <a:pt x="954366" y="223418"/>
                  </a:lnTo>
                  <a:lnTo>
                    <a:pt x="919314" y="216319"/>
                  </a:lnTo>
                  <a:lnTo>
                    <a:pt x="829183" y="216319"/>
                  </a:lnTo>
                  <a:lnTo>
                    <a:pt x="829183" y="90131"/>
                  </a:lnTo>
                  <a:lnTo>
                    <a:pt x="822083" y="55079"/>
                  </a:lnTo>
                  <a:lnTo>
                    <a:pt x="809244" y="36055"/>
                  </a:lnTo>
                  <a:lnTo>
                    <a:pt x="802754" y="26428"/>
                  </a:lnTo>
                  <a:lnTo>
                    <a:pt x="793127" y="19939"/>
                  </a:lnTo>
                  <a:lnTo>
                    <a:pt x="793127" y="90131"/>
                  </a:lnTo>
                  <a:lnTo>
                    <a:pt x="793127" y="481203"/>
                  </a:lnTo>
                  <a:lnTo>
                    <a:pt x="793127" y="594855"/>
                  </a:lnTo>
                  <a:lnTo>
                    <a:pt x="793127" y="708507"/>
                  </a:lnTo>
                  <a:lnTo>
                    <a:pt x="793127" y="757085"/>
                  </a:lnTo>
                  <a:lnTo>
                    <a:pt x="744550" y="757085"/>
                  </a:lnTo>
                  <a:lnTo>
                    <a:pt x="758240" y="746556"/>
                  </a:lnTo>
                  <a:lnTo>
                    <a:pt x="770940" y="734898"/>
                  </a:lnTo>
                  <a:lnTo>
                    <a:pt x="782599" y="722198"/>
                  </a:lnTo>
                  <a:lnTo>
                    <a:pt x="793127" y="708507"/>
                  </a:lnTo>
                  <a:lnTo>
                    <a:pt x="793127" y="594855"/>
                  </a:lnTo>
                  <a:lnTo>
                    <a:pt x="787323" y="637933"/>
                  </a:lnTo>
                  <a:lnTo>
                    <a:pt x="770940" y="676668"/>
                  </a:lnTo>
                  <a:lnTo>
                    <a:pt x="745553" y="709510"/>
                  </a:lnTo>
                  <a:lnTo>
                    <a:pt x="712711" y="734898"/>
                  </a:lnTo>
                  <a:lnTo>
                    <a:pt x="673976" y="751281"/>
                  </a:lnTo>
                  <a:lnTo>
                    <a:pt x="630897" y="757085"/>
                  </a:lnTo>
                  <a:lnTo>
                    <a:pt x="587819" y="751281"/>
                  </a:lnTo>
                  <a:lnTo>
                    <a:pt x="549071" y="734898"/>
                  </a:lnTo>
                  <a:lnTo>
                    <a:pt x="516242" y="709510"/>
                  </a:lnTo>
                  <a:lnTo>
                    <a:pt x="490855" y="676668"/>
                  </a:lnTo>
                  <a:lnTo>
                    <a:pt x="474472" y="637933"/>
                  </a:lnTo>
                  <a:lnTo>
                    <a:pt x="468668" y="594855"/>
                  </a:lnTo>
                  <a:lnTo>
                    <a:pt x="474472" y="551776"/>
                  </a:lnTo>
                  <a:lnTo>
                    <a:pt x="490855" y="513041"/>
                  </a:lnTo>
                  <a:lnTo>
                    <a:pt x="516242" y="480199"/>
                  </a:lnTo>
                  <a:lnTo>
                    <a:pt x="549084" y="454812"/>
                  </a:lnTo>
                  <a:lnTo>
                    <a:pt x="587819" y="438429"/>
                  </a:lnTo>
                  <a:lnTo>
                    <a:pt x="630897" y="432625"/>
                  </a:lnTo>
                  <a:lnTo>
                    <a:pt x="673976" y="438429"/>
                  </a:lnTo>
                  <a:lnTo>
                    <a:pt x="712711" y="454812"/>
                  </a:lnTo>
                  <a:lnTo>
                    <a:pt x="745553" y="480199"/>
                  </a:lnTo>
                  <a:lnTo>
                    <a:pt x="770940" y="513041"/>
                  </a:lnTo>
                  <a:lnTo>
                    <a:pt x="787323" y="551776"/>
                  </a:lnTo>
                  <a:lnTo>
                    <a:pt x="793127" y="594855"/>
                  </a:lnTo>
                  <a:lnTo>
                    <a:pt x="793127" y="481203"/>
                  </a:lnTo>
                  <a:lnTo>
                    <a:pt x="762063" y="446430"/>
                  </a:lnTo>
                  <a:lnTo>
                    <a:pt x="723696" y="419735"/>
                  </a:lnTo>
                  <a:lnTo>
                    <a:pt x="679488" y="402615"/>
                  </a:lnTo>
                  <a:lnTo>
                    <a:pt x="630897" y="396570"/>
                  </a:lnTo>
                  <a:lnTo>
                    <a:pt x="585495" y="401815"/>
                  </a:lnTo>
                  <a:lnTo>
                    <a:pt x="543775" y="416763"/>
                  </a:lnTo>
                  <a:lnTo>
                    <a:pt x="506958" y="440194"/>
                  </a:lnTo>
                  <a:lnTo>
                    <a:pt x="476237" y="470916"/>
                  </a:lnTo>
                  <a:lnTo>
                    <a:pt x="452805" y="507733"/>
                  </a:lnTo>
                  <a:lnTo>
                    <a:pt x="437857" y="549452"/>
                  </a:lnTo>
                  <a:lnTo>
                    <a:pt x="432612" y="594855"/>
                  </a:lnTo>
                  <a:lnTo>
                    <a:pt x="438658" y="643445"/>
                  </a:lnTo>
                  <a:lnTo>
                    <a:pt x="455777" y="687654"/>
                  </a:lnTo>
                  <a:lnTo>
                    <a:pt x="482473" y="726020"/>
                  </a:lnTo>
                  <a:lnTo>
                    <a:pt x="517245" y="757085"/>
                  </a:lnTo>
                  <a:lnTo>
                    <a:pt x="216306" y="757085"/>
                  </a:lnTo>
                  <a:lnTo>
                    <a:pt x="216306" y="324472"/>
                  </a:lnTo>
                  <a:lnTo>
                    <a:pt x="216306" y="252361"/>
                  </a:lnTo>
                  <a:lnTo>
                    <a:pt x="216306" y="144208"/>
                  </a:lnTo>
                  <a:lnTo>
                    <a:pt x="216306" y="90131"/>
                  </a:lnTo>
                  <a:lnTo>
                    <a:pt x="215023" y="75209"/>
                  </a:lnTo>
                  <a:lnTo>
                    <a:pt x="211353" y="61112"/>
                  </a:lnTo>
                  <a:lnTo>
                    <a:pt x="205536" y="48006"/>
                  </a:lnTo>
                  <a:lnTo>
                    <a:pt x="197815" y="36055"/>
                  </a:lnTo>
                  <a:lnTo>
                    <a:pt x="739051" y="36055"/>
                  </a:lnTo>
                  <a:lnTo>
                    <a:pt x="760082" y="40309"/>
                  </a:lnTo>
                  <a:lnTo>
                    <a:pt x="777278" y="51917"/>
                  </a:lnTo>
                  <a:lnTo>
                    <a:pt x="788873" y="69113"/>
                  </a:lnTo>
                  <a:lnTo>
                    <a:pt x="793127" y="90131"/>
                  </a:lnTo>
                  <a:lnTo>
                    <a:pt x="793127" y="19939"/>
                  </a:lnTo>
                  <a:lnTo>
                    <a:pt x="774103" y="7099"/>
                  </a:lnTo>
                  <a:lnTo>
                    <a:pt x="739051" y="0"/>
                  </a:lnTo>
                  <a:lnTo>
                    <a:pt x="180251" y="0"/>
                  </a:lnTo>
                  <a:lnTo>
                    <a:pt x="180251" y="90131"/>
                  </a:lnTo>
                  <a:lnTo>
                    <a:pt x="180251" y="144208"/>
                  </a:lnTo>
                  <a:lnTo>
                    <a:pt x="72097" y="144208"/>
                  </a:lnTo>
                  <a:lnTo>
                    <a:pt x="72097" y="90131"/>
                  </a:lnTo>
                  <a:lnTo>
                    <a:pt x="76352" y="69113"/>
                  </a:lnTo>
                  <a:lnTo>
                    <a:pt x="87960" y="51917"/>
                  </a:lnTo>
                  <a:lnTo>
                    <a:pt x="105143" y="40309"/>
                  </a:lnTo>
                  <a:lnTo>
                    <a:pt x="126174" y="36055"/>
                  </a:lnTo>
                  <a:lnTo>
                    <a:pt x="147205" y="40309"/>
                  </a:lnTo>
                  <a:lnTo>
                    <a:pt x="164401" y="51917"/>
                  </a:lnTo>
                  <a:lnTo>
                    <a:pt x="175996" y="69113"/>
                  </a:lnTo>
                  <a:lnTo>
                    <a:pt x="180251" y="90131"/>
                  </a:lnTo>
                  <a:lnTo>
                    <a:pt x="180251" y="0"/>
                  </a:lnTo>
                  <a:lnTo>
                    <a:pt x="126174" y="0"/>
                  </a:lnTo>
                  <a:lnTo>
                    <a:pt x="91122" y="7099"/>
                  </a:lnTo>
                  <a:lnTo>
                    <a:pt x="62471" y="26428"/>
                  </a:lnTo>
                  <a:lnTo>
                    <a:pt x="43141" y="55079"/>
                  </a:lnTo>
                  <a:lnTo>
                    <a:pt x="36042" y="90131"/>
                  </a:lnTo>
                  <a:lnTo>
                    <a:pt x="36042" y="180263"/>
                  </a:lnTo>
                  <a:lnTo>
                    <a:pt x="180251" y="180263"/>
                  </a:lnTo>
                  <a:lnTo>
                    <a:pt x="180251" y="216319"/>
                  </a:lnTo>
                  <a:lnTo>
                    <a:pt x="90131" y="216319"/>
                  </a:lnTo>
                  <a:lnTo>
                    <a:pt x="55079" y="223418"/>
                  </a:lnTo>
                  <a:lnTo>
                    <a:pt x="26428" y="242747"/>
                  </a:lnTo>
                  <a:lnTo>
                    <a:pt x="7099" y="271399"/>
                  </a:lnTo>
                  <a:lnTo>
                    <a:pt x="0" y="306438"/>
                  </a:lnTo>
                  <a:lnTo>
                    <a:pt x="0" y="847217"/>
                  </a:lnTo>
                  <a:lnTo>
                    <a:pt x="7099" y="882269"/>
                  </a:lnTo>
                  <a:lnTo>
                    <a:pt x="26428" y="910920"/>
                  </a:lnTo>
                  <a:lnTo>
                    <a:pt x="55079" y="930249"/>
                  </a:lnTo>
                  <a:lnTo>
                    <a:pt x="90131" y="937348"/>
                  </a:lnTo>
                  <a:lnTo>
                    <a:pt x="349377" y="937348"/>
                  </a:lnTo>
                  <a:lnTo>
                    <a:pt x="313321" y="1009446"/>
                  </a:lnTo>
                  <a:lnTo>
                    <a:pt x="252361" y="1009446"/>
                  </a:lnTo>
                  <a:lnTo>
                    <a:pt x="231330" y="1013701"/>
                  </a:lnTo>
                  <a:lnTo>
                    <a:pt x="214147" y="1025309"/>
                  </a:lnTo>
                  <a:lnTo>
                    <a:pt x="202539" y="1042504"/>
                  </a:lnTo>
                  <a:lnTo>
                    <a:pt x="198285" y="1063523"/>
                  </a:lnTo>
                  <a:lnTo>
                    <a:pt x="202539" y="1084554"/>
                  </a:lnTo>
                  <a:lnTo>
                    <a:pt x="214147" y="1101750"/>
                  </a:lnTo>
                  <a:lnTo>
                    <a:pt x="231330" y="1113345"/>
                  </a:lnTo>
                  <a:lnTo>
                    <a:pt x="252361" y="1117600"/>
                  </a:lnTo>
                  <a:lnTo>
                    <a:pt x="757085" y="1117600"/>
                  </a:lnTo>
                  <a:lnTo>
                    <a:pt x="778103" y="1113345"/>
                  </a:lnTo>
                  <a:lnTo>
                    <a:pt x="795299" y="1101750"/>
                  </a:lnTo>
                  <a:lnTo>
                    <a:pt x="806907" y="1084554"/>
                  </a:lnTo>
                  <a:lnTo>
                    <a:pt x="807504" y="1081557"/>
                  </a:lnTo>
                  <a:lnTo>
                    <a:pt x="811161" y="1063523"/>
                  </a:lnTo>
                  <a:lnTo>
                    <a:pt x="795299" y="1025309"/>
                  </a:lnTo>
                  <a:lnTo>
                    <a:pt x="775106" y="1013104"/>
                  </a:lnTo>
                  <a:lnTo>
                    <a:pt x="775106" y="1063523"/>
                  </a:lnTo>
                  <a:lnTo>
                    <a:pt x="773684" y="1070533"/>
                  </a:lnTo>
                  <a:lnTo>
                    <a:pt x="769823" y="1076261"/>
                  </a:lnTo>
                  <a:lnTo>
                    <a:pt x="764095" y="1080135"/>
                  </a:lnTo>
                  <a:lnTo>
                    <a:pt x="757085" y="1081557"/>
                  </a:lnTo>
                  <a:lnTo>
                    <a:pt x="252361" y="1081557"/>
                  </a:lnTo>
                  <a:lnTo>
                    <a:pt x="245351" y="1080135"/>
                  </a:lnTo>
                  <a:lnTo>
                    <a:pt x="239623" y="1076261"/>
                  </a:lnTo>
                  <a:lnTo>
                    <a:pt x="235750" y="1070533"/>
                  </a:lnTo>
                  <a:lnTo>
                    <a:pt x="234327" y="1063523"/>
                  </a:lnTo>
                  <a:lnTo>
                    <a:pt x="235750" y="1056513"/>
                  </a:lnTo>
                  <a:lnTo>
                    <a:pt x="239623" y="1050785"/>
                  </a:lnTo>
                  <a:lnTo>
                    <a:pt x="245351" y="1046924"/>
                  </a:lnTo>
                  <a:lnTo>
                    <a:pt x="252361" y="1045502"/>
                  </a:lnTo>
                  <a:lnTo>
                    <a:pt x="757085" y="1045502"/>
                  </a:lnTo>
                  <a:lnTo>
                    <a:pt x="764095" y="1046924"/>
                  </a:lnTo>
                  <a:lnTo>
                    <a:pt x="769823" y="1050785"/>
                  </a:lnTo>
                  <a:lnTo>
                    <a:pt x="773684" y="1056513"/>
                  </a:lnTo>
                  <a:lnTo>
                    <a:pt x="775106" y="1063523"/>
                  </a:lnTo>
                  <a:lnTo>
                    <a:pt x="775106" y="1013104"/>
                  </a:lnTo>
                  <a:lnTo>
                    <a:pt x="757085" y="1009446"/>
                  </a:lnTo>
                  <a:lnTo>
                    <a:pt x="696112" y="1009446"/>
                  </a:lnTo>
                  <a:lnTo>
                    <a:pt x="660069" y="937348"/>
                  </a:lnTo>
                  <a:lnTo>
                    <a:pt x="919314" y="937348"/>
                  </a:lnTo>
                  <a:lnTo>
                    <a:pt x="954366" y="930249"/>
                  </a:lnTo>
                  <a:lnTo>
                    <a:pt x="983005" y="910920"/>
                  </a:lnTo>
                  <a:lnTo>
                    <a:pt x="989507" y="901293"/>
                  </a:lnTo>
                  <a:lnTo>
                    <a:pt x="1002347" y="882269"/>
                  </a:lnTo>
                  <a:lnTo>
                    <a:pt x="1009434" y="847217"/>
                  </a:lnTo>
                  <a:lnTo>
                    <a:pt x="1009434" y="306438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0075" y="2013060"/>
              <a:ext cx="108153" cy="25236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15606" y="1616404"/>
              <a:ext cx="504825" cy="649605"/>
            </a:xfrm>
            <a:custGeom>
              <a:avLst/>
              <a:gdLst/>
              <a:ahLst/>
              <a:cxnLst/>
              <a:rect l="l" t="t" r="r" b="b"/>
              <a:pathLst>
                <a:path w="504825" h="649605">
                  <a:moveTo>
                    <a:pt x="36055" y="144297"/>
                  </a:moveTo>
                  <a:lnTo>
                    <a:pt x="0" y="144297"/>
                  </a:lnTo>
                  <a:lnTo>
                    <a:pt x="0" y="180352"/>
                  </a:lnTo>
                  <a:lnTo>
                    <a:pt x="36055" y="180352"/>
                  </a:lnTo>
                  <a:lnTo>
                    <a:pt x="36055" y="144297"/>
                  </a:lnTo>
                  <a:close/>
                </a:path>
                <a:path w="504825" h="649605">
                  <a:moveTo>
                    <a:pt x="36055" y="72199"/>
                  </a:moveTo>
                  <a:lnTo>
                    <a:pt x="0" y="72199"/>
                  </a:lnTo>
                  <a:lnTo>
                    <a:pt x="0" y="108254"/>
                  </a:lnTo>
                  <a:lnTo>
                    <a:pt x="36055" y="108254"/>
                  </a:lnTo>
                  <a:lnTo>
                    <a:pt x="36055" y="72199"/>
                  </a:lnTo>
                  <a:close/>
                </a:path>
                <a:path w="504825" h="649605">
                  <a:moveTo>
                    <a:pt x="36055" y="88"/>
                  </a:moveTo>
                  <a:lnTo>
                    <a:pt x="0" y="88"/>
                  </a:lnTo>
                  <a:lnTo>
                    <a:pt x="0" y="36144"/>
                  </a:lnTo>
                  <a:lnTo>
                    <a:pt x="36055" y="36144"/>
                  </a:lnTo>
                  <a:lnTo>
                    <a:pt x="36055" y="88"/>
                  </a:lnTo>
                  <a:close/>
                </a:path>
                <a:path w="504825" h="649605">
                  <a:moveTo>
                    <a:pt x="144208" y="612965"/>
                  </a:moveTo>
                  <a:lnTo>
                    <a:pt x="0" y="612965"/>
                  </a:lnTo>
                  <a:lnTo>
                    <a:pt x="0" y="649020"/>
                  </a:lnTo>
                  <a:lnTo>
                    <a:pt x="144208" y="649020"/>
                  </a:lnTo>
                  <a:lnTo>
                    <a:pt x="144208" y="612965"/>
                  </a:lnTo>
                  <a:close/>
                </a:path>
                <a:path w="504825" h="649605">
                  <a:moveTo>
                    <a:pt x="144208" y="540867"/>
                  </a:moveTo>
                  <a:lnTo>
                    <a:pt x="0" y="540867"/>
                  </a:lnTo>
                  <a:lnTo>
                    <a:pt x="0" y="576922"/>
                  </a:lnTo>
                  <a:lnTo>
                    <a:pt x="144208" y="576922"/>
                  </a:lnTo>
                  <a:lnTo>
                    <a:pt x="144208" y="540867"/>
                  </a:lnTo>
                  <a:close/>
                </a:path>
                <a:path w="504825" h="649605">
                  <a:moveTo>
                    <a:pt x="144208" y="468769"/>
                  </a:moveTo>
                  <a:lnTo>
                    <a:pt x="0" y="468769"/>
                  </a:lnTo>
                  <a:lnTo>
                    <a:pt x="0" y="504812"/>
                  </a:lnTo>
                  <a:lnTo>
                    <a:pt x="144208" y="504812"/>
                  </a:lnTo>
                  <a:lnTo>
                    <a:pt x="144208" y="468769"/>
                  </a:lnTo>
                  <a:close/>
                </a:path>
                <a:path w="504825" h="649605">
                  <a:moveTo>
                    <a:pt x="144208" y="396659"/>
                  </a:moveTo>
                  <a:lnTo>
                    <a:pt x="0" y="396659"/>
                  </a:lnTo>
                  <a:lnTo>
                    <a:pt x="0" y="432714"/>
                  </a:lnTo>
                  <a:lnTo>
                    <a:pt x="144208" y="432714"/>
                  </a:lnTo>
                  <a:lnTo>
                    <a:pt x="144208" y="396659"/>
                  </a:lnTo>
                  <a:close/>
                </a:path>
                <a:path w="504825" h="649605">
                  <a:moveTo>
                    <a:pt x="144208" y="324561"/>
                  </a:moveTo>
                  <a:lnTo>
                    <a:pt x="0" y="324561"/>
                  </a:lnTo>
                  <a:lnTo>
                    <a:pt x="0" y="360616"/>
                  </a:lnTo>
                  <a:lnTo>
                    <a:pt x="144208" y="360616"/>
                  </a:lnTo>
                  <a:lnTo>
                    <a:pt x="144208" y="324561"/>
                  </a:lnTo>
                  <a:close/>
                </a:path>
                <a:path w="504825" h="649605">
                  <a:moveTo>
                    <a:pt x="216306" y="180352"/>
                  </a:moveTo>
                  <a:lnTo>
                    <a:pt x="180263" y="180352"/>
                  </a:lnTo>
                  <a:lnTo>
                    <a:pt x="180263" y="252463"/>
                  </a:lnTo>
                  <a:lnTo>
                    <a:pt x="216306" y="252463"/>
                  </a:lnTo>
                  <a:lnTo>
                    <a:pt x="216306" y="180352"/>
                  </a:lnTo>
                  <a:close/>
                </a:path>
                <a:path w="504825" h="649605">
                  <a:moveTo>
                    <a:pt x="288404" y="522846"/>
                  </a:moveTo>
                  <a:lnTo>
                    <a:pt x="286994" y="515835"/>
                  </a:lnTo>
                  <a:lnTo>
                    <a:pt x="283133" y="510095"/>
                  </a:lnTo>
                  <a:lnTo>
                    <a:pt x="277406" y="506234"/>
                  </a:lnTo>
                  <a:lnTo>
                    <a:pt x="270383" y="504825"/>
                  </a:lnTo>
                  <a:lnTo>
                    <a:pt x="263372" y="506234"/>
                  </a:lnTo>
                  <a:lnTo>
                    <a:pt x="257644" y="510095"/>
                  </a:lnTo>
                  <a:lnTo>
                    <a:pt x="253784" y="515835"/>
                  </a:lnTo>
                  <a:lnTo>
                    <a:pt x="252361" y="522846"/>
                  </a:lnTo>
                  <a:lnTo>
                    <a:pt x="253784" y="529869"/>
                  </a:lnTo>
                  <a:lnTo>
                    <a:pt x="257644" y="535597"/>
                  </a:lnTo>
                  <a:lnTo>
                    <a:pt x="263372" y="539457"/>
                  </a:lnTo>
                  <a:lnTo>
                    <a:pt x="270383" y="540880"/>
                  </a:lnTo>
                  <a:lnTo>
                    <a:pt x="277406" y="539457"/>
                  </a:lnTo>
                  <a:lnTo>
                    <a:pt x="283133" y="535597"/>
                  </a:lnTo>
                  <a:lnTo>
                    <a:pt x="286994" y="529869"/>
                  </a:lnTo>
                  <a:lnTo>
                    <a:pt x="288404" y="522846"/>
                  </a:lnTo>
                  <a:close/>
                </a:path>
                <a:path w="504825" h="649605">
                  <a:moveTo>
                    <a:pt x="360514" y="108254"/>
                  </a:moveTo>
                  <a:lnTo>
                    <a:pt x="324459" y="108254"/>
                  </a:lnTo>
                  <a:lnTo>
                    <a:pt x="324459" y="252463"/>
                  </a:lnTo>
                  <a:lnTo>
                    <a:pt x="360514" y="252463"/>
                  </a:lnTo>
                  <a:lnTo>
                    <a:pt x="360514" y="108254"/>
                  </a:lnTo>
                  <a:close/>
                </a:path>
                <a:path w="504825" h="649605">
                  <a:moveTo>
                    <a:pt x="504710" y="522846"/>
                  </a:moveTo>
                  <a:lnTo>
                    <a:pt x="503301" y="515835"/>
                  </a:lnTo>
                  <a:lnTo>
                    <a:pt x="499440" y="510095"/>
                  </a:lnTo>
                  <a:lnTo>
                    <a:pt x="493712" y="506234"/>
                  </a:lnTo>
                  <a:lnTo>
                    <a:pt x="486689" y="504825"/>
                  </a:lnTo>
                  <a:lnTo>
                    <a:pt x="479679" y="506234"/>
                  </a:lnTo>
                  <a:lnTo>
                    <a:pt x="473951" y="510095"/>
                  </a:lnTo>
                  <a:lnTo>
                    <a:pt x="470090" y="515835"/>
                  </a:lnTo>
                  <a:lnTo>
                    <a:pt x="468668" y="522846"/>
                  </a:lnTo>
                  <a:lnTo>
                    <a:pt x="470090" y="529869"/>
                  </a:lnTo>
                  <a:lnTo>
                    <a:pt x="473951" y="535597"/>
                  </a:lnTo>
                  <a:lnTo>
                    <a:pt x="479679" y="539457"/>
                  </a:lnTo>
                  <a:lnTo>
                    <a:pt x="486689" y="540880"/>
                  </a:lnTo>
                  <a:lnTo>
                    <a:pt x="493712" y="539457"/>
                  </a:lnTo>
                  <a:lnTo>
                    <a:pt x="499440" y="535597"/>
                  </a:lnTo>
                  <a:lnTo>
                    <a:pt x="503301" y="529869"/>
                  </a:lnTo>
                  <a:lnTo>
                    <a:pt x="504710" y="522846"/>
                  </a:lnTo>
                  <a:close/>
                </a:path>
                <a:path w="504825" h="649605">
                  <a:moveTo>
                    <a:pt x="504723" y="36169"/>
                  </a:moveTo>
                  <a:lnTo>
                    <a:pt x="468668" y="36169"/>
                  </a:lnTo>
                  <a:lnTo>
                    <a:pt x="468668" y="252463"/>
                  </a:lnTo>
                  <a:lnTo>
                    <a:pt x="504723" y="252463"/>
                  </a:lnTo>
                  <a:lnTo>
                    <a:pt x="504723" y="36169"/>
                  </a:lnTo>
                  <a:close/>
                </a:path>
                <a:path w="504825" h="649605">
                  <a:moveTo>
                    <a:pt x="504723" y="0"/>
                  </a:moveTo>
                  <a:lnTo>
                    <a:pt x="396570" y="0"/>
                  </a:lnTo>
                  <a:lnTo>
                    <a:pt x="396570" y="35560"/>
                  </a:lnTo>
                  <a:lnTo>
                    <a:pt x="396570" y="252730"/>
                  </a:lnTo>
                  <a:lnTo>
                    <a:pt x="288417" y="252730"/>
                  </a:lnTo>
                  <a:lnTo>
                    <a:pt x="288417" y="107950"/>
                  </a:lnTo>
                  <a:lnTo>
                    <a:pt x="360514" y="107950"/>
                  </a:lnTo>
                  <a:lnTo>
                    <a:pt x="360514" y="72390"/>
                  </a:lnTo>
                  <a:lnTo>
                    <a:pt x="252361" y="72390"/>
                  </a:lnTo>
                  <a:lnTo>
                    <a:pt x="252361" y="107950"/>
                  </a:lnTo>
                  <a:lnTo>
                    <a:pt x="252361" y="252730"/>
                  </a:lnTo>
                  <a:lnTo>
                    <a:pt x="144208" y="252730"/>
                  </a:lnTo>
                  <a:lnTo>
                    <a:pt x="144208" y="180340"/>
                  </a:lnTo>
                  <a:lnTo>
                    <a:pt x="216306" y="180340"/>
                  </a:lnTo>
                  <a:lnTo>
                    <a:pt x="216306" y="144780"/>
                  </a:lnTo>
                  <a:lnTo>
                    <a:pt x="108153" y="144780"/>
                  </a:lnTo>
                  <a:lnTo>
                    <a:pt x="108153" y="180340"/>
                  </a:lnTo>
                  <a:lnTo>
                    <a:pt x="108153" y="252730"/>
                  </a:lnTo>
                  <a:lnTo>
                    <a:pt x="108153" y="288290"/>
                  </a:lnTo>
                  <a:lnTo>
                    <a:pt x="504723" y="288290"/>
                  </a:lnTo>
                  <a:lnTo>
                    <a:pt x="504723" y="252730"/>
                  </a:lnTo>
                  <a:lnTo>
                    <a:pt x="432612" y="252730"/>
                  </a:lnTo>
                  <a:lnTo>
                    <a:pt x="432612" y="35560"/>
                  </a:lnTo>
                  <a:lnTo>
                    <a:pt x="504723" y="35560"/>
                  </a:lnTo>
                  <a:lnTo>
                    <a:pt x="504723" y="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object 46"/>
          <p:cNvSpPr/>
          <p:nvPr/>
        </p:nvSpPr>
        <p:spPr>
          <a:xfrm>
            <a:off x="425023" y="2589859"/>
            <a:ext cx="317108" cy="252209"/>
          </a:xfrm>
          <a:custGeom>
            <a:avLst/>
            <a:gdLst/>
            <a:ahLst/>
            <a:cxnLst/>
            <a:rect l="l" t="t" r="r" b="b"/>
            <a:pathLst>
              <a:path w="278130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47"/>
          <p:cNvGrpSpPr/>
          <p:nvPr/>
        </p:nvGrpSpPr>
        <p:grpSpPr>
          <a:xfrm>
            <a:off x="455397" y="3017862"/>
            <a:ext cx="431498" cy="369676"/>
            <a:chOff x="399421" y="3328031"/>
            <a:chExt cx="378460" cy="407670"/>
          </a:xfrm>
        </p:grpSpPr>
        <p:sp>
          <p:nvSpPr>
            <p:cNvPr id="48" name="object 48"/>
            <p:cNvSpPr/>
            <p:nvPr/>
          </p:nvSpPr>
          <p:spPr>
            <a:xfrm>
              <a:off x="413943" y="3328034"/>
              <a:ext cx="206375" cy="387350"/>
            </a:xfrm>
            <a:custGeom>
              <a:avLst/>
              <a:gdLst/>
              <a:ahLst/>
              <a:cxnLst/>
              <a:rect l="l" t="t" r="r" b="b"/>
              <a:pathLst>
                <a:path w="206375" h="387350">
                  <a:moveTo>
                    <a:pt x="34239" y="280212"/>
                  </a:moveTo>
                  <a:lnTo>
                    <a:pt x="32804" y="273138"/>
                  </a:lnTo>
                  <a:lnTo>
                    <a:pt x="28917" y="267347"/>
                  </a:lnTo>
                  <a:lnTo>
                    <a:pt x="23126" y="263461"/>
                  </a:lnTo>
                  <a:lnTo>
                    <a:pt x="16052" y="262026"/>
                  </a:lnTo>
                  <a:lnTo>
                    <a:pt x="0" y="262026"/>
                  </a:lnTo>
                  <a:lnTo>
                    <a:pt x="0" y="386778"/>
                  </a:lnTo>
                  <a:lnTo>
                    <a:pt x="34239" y="386778"/>
                  </a:lnTo>
                  <a:lnTo>
                    <a:pt x="34239" y="280212"/>
                  </a:lnTo>
                  <a:close/>
                </a:path>
                <a:path w="206375" h="387350">
                  <a:moveTo>
                    <a:pt x="206070" y="7620"/>
                  </a:moveTo>
                  <a:lnTo>
                    <a:pt x="202526" y="7620"/>
                  </a:lnTo>
                  <a:lnTo>
                    <a:pt x="202526" y="0"/>
                  </a:lnTo>
                  <a:lnTo>
                    <a:pt x="174396" y="0"/>
                  </a:lnTo>
                  <a:lnTo>
                    <a:pt x="174396" y="7620"/>
                  </a:lnTo>
                  <a:lnTo>
                    <a:pt x="174396" y="307340"/>
                  </a:lnTo>
                  <a:lnTo>
                    <a:pt x="206070" y="307340"/>
                  </a:lnTo>
                  <a:lnTo>
                    <a:pt x="206070" y="7620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399415" y="3328479"/>
              <a:ext cx="378460" cy="407034"/>
            </a:xfrm>
            <a:custGeom>
              <a:avLst/>
              <a:gdLst/>
              <a:ahLst/>
              <a:cxnLst/>
              <a:rect l="l" t="t" r="r" b="b"/>
              <a:pathLst>
                <a:path w="378459" h="407035">
                  <a:moveTo>
                    <a:pt x="277456" y="266090"/>
                  </a:moveTo>
                  <a:lnTo>
                    <a:pt x="277304" y="256882"/>
                  </a:lnTo>
                  <a:lnTo>
                    <a:pt x="271526" y="251307"/>
                  </a:lnTo>
                  <a:lnTo>
                    <a:pt x="265899" y="245872"/>
                  </a:lnTo>
                  <a:lnTo>
                    <a:pt x="256971" y="245872"/>
                  </a:lnTo>
                  <a:lnTo>
                    <a:pt x="203454" y="299161"/>
                  </a:lnTo>
                  <a:lnTo>
                    <a:pt x="203454" y="6515"/>
                  </a:lnTo>
                  <a:lnTo>
                    <a:pt x="196938" y="0"/>
                  </a:lnTo>
                  <a:lnTo>
                    <a:pt x="180886" y="0"/>
                  </a:lnTo>
                  <a:lnTo>
                    <a:pt x="174383" y="6515"/>
                  </a:lnTo>
                  <a:lnTo>
                    <a:pt x="174383" y="299173"/>
                  </a:lnTo>
                  <a:lnTo>
                    <a:pt x="126530" y="251307"/>
                  </a:lnTo>
                  <a:lnTo>
                    <a:pt x="120751" y="245732"/>
                  </a:lnTo>
                  <a:lnTo>
                    <a:pt x="111556" y="245897"/>
                  </a:lnTo>
                  <a:lnTo>
                    <a:pt x="100545" y="257302"/>
                  </a:lnTo>
                  <a:lnTo>
                    <a:pt x="100545" y="266230"/>
                  </a:lnTo>
                  <a:lnTo>
                    <a:pt x="184315" y="350202"/>
                  </a:lnTo>
                  <a:lnTo>
                    <a:pt x="193509" y="350215"/>
                  </a:lnTo>
                  <a:lnTo>
                    <a:pt x="277456" y="266090"/>
                  </a:lnTo>
                  <a:close/>
                </a:path>
                <a:path w="378459" h="407035">
                  <a:moveTo>
                    <a:pt x="377837" y="268084"/>
                  </a:moveTo>
                  <a:lnTo>
                    <a:pt x="371335" y="261581"/>
                  </a:lnTo>
                  <a:lnTo>
                    <a:pt x="363308" y="261581"/>
                  </a:lnTo>
                  <a:lnTo>
                    <a:pt x="355282" y="261581"/>
                  </a:lnTo>
                  <a:lnTo>
                    <a:pt x="348767" y="268084"/>
                  </a:lnTo>
                  <a:lnTo>
                    <a:pt x="348767" y="371335"/>
                  </a:lnTo>
                  <a:lnTo>
                    <a:pt x="342265" y="377837"/>
                  </a:lnTo>
                  <a:lnTo>
                    <a:pt x="35572" y="377837"/>
                  </a:lnTo>
                  <a:lnTo>
                    <a:pt x="29057" y="371335"/>
                  </a:lnTo>
                  <a:lnTo>
                    <a:pt x="29057" y="268084"/>
                  </a:lnTo>
                  <a:lnTo>
                    <a:pt x="22555" y="261581"/>
                  </a:lnTo>
                  <a:lnTo>
                    <a:pt x="6502" y="261581"/>
                  </a:lnTo>
                  <a:lnTo>
                    <a:pt x="0" y="268084"/>
                  </a:lnTo>
                  <a:lnTo>
                    <a:pt x="0" y="363308"/>
                  </a:lnTo>
                  <a:lnTo>
                    <a:pt x="3429" y="380288"/>
                  </a:lnTo>
                  <a:lnTo>
                    <a:pt x="12776" y="394144"/>
                  </a:lnTo>
                  <a:lnTo>
                    <a:pt x="26631" y="403491"/>
                  </a:lnTo>
                  <a:lnTo>
                    <a:pt x="43599" y="406908"/>
                  </a:lnTo>
                  <a:lnTo>
                    <a:pt x="334238" y="406908"/>
                  </a:lnTo>
                  <a:lnTo>
                    <a:pt x="351205" y="403491"/>
                  </a:lnTo>
                  <a:lnTo>
                    <a:pt x="365074" y="394144"/>
                  </a:lnTo>
                  <a:lnTo>
                    <a:pt x="374408" y="380288"/>
                  </a:lnTo>
                  <a:lnTo>
                    <a:pt x="377837" y="363308"/>
                  </a:lnTo>
                  <a:lnTo>
                    <a:pt x="377837" y="268084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object 50"/>
          <p:cNvGrpSpPr/>
          <p:nvPr/>
        </p:nvGrpSpPr>
        <p:grpSpPr>
          <a:xfrm>
            <a:off x="361996" y="3636295"/>
            <a:ext cx="526341" cy="429560"/>
            <a:chOff x="357557" y="3889866"/>
            <a:chExt cx="461645" cy="473709"/>
          </a:xfrm>
        </p:grpSpPr>
        <p:sp>
          <p:nvSpPr>
            <p:cNvPr id="51" name="object 51"/>
            <p:cNvSpPr/>
            <p:nvPr/>
          </p:nvSpPr>
          <p:spPr>
            <a:xfrm>
              <a:off x="394322" y="3899864"/>
              <a:ext cx="212725" cy="460375"/>
            </a:xfrm>
            <a:custGeom>
              <a:avLst/>
              <a:gdLst/>
              <a:ahLst/>
              <a:cxnLst/>
              <a:rect l="l" t="t" r="r" b="b"/>
              <a:pathLst>
                <a:path w="212725" h="460375">
                  <a:moveTo>
                    <a:pt x="51193" y="0"/>
                  </a:moveTo>
                  <a:lnTo>
                    <a:pt x="0" y="0"/>
                  </a:lnTo>
                  <a:lnTo>
                    <a:pt x="0" y="132753"/>
                  </a:lnTo>
                  <a:lnTo>
                    <a:pt x="51193" y="132753"/>
                  </a:lnTo>
                  <a:lnTo>
                    <a:pt x="51193" y="0"/>
                  </a:lnTo>
                  <a:close/>
                </a:path>
                <a:path w="212725" h="460375">
                  <a:moveTo>
                    <a:pt x="208902" y="405701"/>
                  </a:moveTo>
                  <a:lnTo>
                    <a:pt x="191592" y="405701"/>
                  </a:lnTo>
                  <a:lnTo>
                    <a:pt x="191592" y="460032"/>
                  </a:lnTo>
                  <a:lnTo>
                    <a:pt x="208902" y="460032"/>
                  </a:lnTo>
                  <a:lnTo>
                    <a:pt x="208902" y="405701"/>
                  </a:lnTo>
                  <a:close/>
                </a:path>
                <a:path w="212725" h="460375">
                  <a:moveTo>
                    <a:pt x="208902" y="140843"/>
                  </a:moveTo>
                  <a:lnTo>
                    <a:pt x="191592" y="140843"/>
                  </a:lnTo>
                  <a:lnTo>
                    <a:pt x="191592" y="239052"/>
                  </a:lnTo>
                  <a:lnTo>
                    <a:pt x="208902" y="239052"/>
                  </a:lnTo>
                  <a:lnTo>
                    <a:pt x="208902" y="140843"/>
                  </a:lnTo>
                  <a:close/>
                </a:path>
                <a:path w="212725" h="460375">
                  <a:moveTo>
                    <a:pt x="212483" y="245999"/>
                  </a:moveTo>
                  <a:lnTo>
                    <a:pt x="177888" y="245999"/>
                  </a:lnTo>
                  <a:lnTo>
                    <a:pt x="177888" y="397700"/>
                  </a:lnTo>
                  <a:lnTo>
                    <a:pt x="212483" y="397700"/>
                  </a:lnTo>
                  <a:lnTo>
                    <a:pt x="212483" y="245999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357555" y="3889870"/>
              <a:ext cx="461645" cy="473709"/>
            </a:xfrm>
            <a:custGeom>
              <a:avLst/>
              <a:gdLst/>
              <a:ahLst/>
              <a:cxnLst/>
              <a:rect l="l" t="t" r="r" b="b"/>
              <a:pathLst>
                <a:path w="461644" h="473710">
                  <a:moveTo>
                    <a:pt x="43649" y="252158"/>
                  </a:moveTo>
                  <a:lnTo>
                    <a:pt x="40551" y="249047"/>
                  </a:lnTo>
                  <a:lnTo>
                    <a:pt x="3098" y="249047"/>
                  </a:lnTo>
                  <a:lnTo>
                    <a:pt x="0" y="252158"/>
                  </a:lnTo>
                  <a:lnTo>
                    <a:pt x="0" y="259816"/>
                  </a:lnTo>
                  <a:lnTo>
                    <a:pt x="3098" y="262928"/>
                  </a:lnTo>
                  <a:lnTo>
                    <a:pt x="6934" y="262928"/>
                  </a:lnTo>
                  <a:lnTo>
                    <a:pt x="40551" y="262928"/>
                  </a:lnTo>
                  <a:lnTo>
                    <a:pt x="43649" y="259816"/>
                  </a:lnTo>
                  <a:lnTo>
                    <a:pt x="43649" y="252158"/>
                  </a:lnTo>
                  <a:close/>
                </a:path>
                <a:path w="461644" h="473710">
                  <a:moveTo>
                    <a:pt x="387489" y="3098"/>
                  </a:moveTo>
                  <a:lnTo>
                    <a:pt x="384378" y="0"/>
                  </a:lnTo>
                  <a:lnTo>
                    <a:pt x="58483" y="0"/>
                  </a:lnTo>
                  <a:lnTo>
                    <a:pt x="47320" y="2260"/>
                  </a:lnTo>
                  <a:lnTo>
                    <a:pt x="38201" y="8420"/>
                  </a:lnTo>
                  <a:lnTo>
                    <a:pt x="32042" y="17538"/>
                  </a:lnTo>
                  <a:lnTo>
                    <a:pt x="29781" y="28702"/>
                  </a:lnTo>
                  <a:lnTo>
                    <a:pt x="29781" y="92989"/>
                  </a:lnTo>
                  <a:lnTo>
                    <a:pt x="32880" y="96100"/>
                  </a:lnTo>
                  <a:lnTo>
                    <a:pt x="36715" y="96100"/>
                  </a:lnTo>
                  <a:lnTo>
                    <a:pt x="40551" y="96100"/>
                  </a:lnTo>
                  <a:lnTo>
                    <a:pt x="43649" y="92989"/>
                  </a:lnTo>
                  <a:lnTo>
                    <a:pt x="43649" y="20523"/>
                  </a:lnTo>
                  <a:lnTo>
                    <a:pt x="50304" y="13855"/>
                  </a:lnTo>
                  <a:lnTo>
                    <a:pt x="384378" y="13855"/>
                  </a:lnTo>
                  <a:lnTo>
                    <a:pt x="387489" y="10756"/>
                  </a:lnTo>
                  <a:lnTo>
                    <a:pt x="387489" y="3098"/>
                  </a:lnTo>
                  <a:close/>
                </a:path>
                <a:path w="461644" h="473710">
                  <a:moveTo>
                    <a:pt x="461568" y="28740"/>
                  </a:moveTo>
                  <a:lnTo>
                    <a:pt x="459295" y="17564"/>
                  </a:lnTo>
                  <a:lnTo>
                    <a:pt x="453123" y="8445"/>
                  </a:lnTo>
                  <a:lnTo>
                    <a:pt x="443992" y="2298"/>
                  </a:lnTo>
                  <a:lnTo>
                    <a:pt x="432866" y="38"/>
                  </a:lnTo>
                  <a:lnTo>
                    <a:pt x="406323" y="38"/>
                  </a:lnTo>
                  <a:lnTo>
                    <a:pt x="403148" y="3098"/>
                  </a:lnTo>
                  <a:lnTo>
                    <a:pt x="403148" y="10706"/>
                  </a:lnTo>
                  <a:lnTo>
                    <a:pt x="406323" y="13881"/>
                  </a:lnTo>
                  <a:lnTo>
                    <a:pt x="440994" y="13881"/>
                  </a:lnTo>
                  <a:lnTo>
                    <a:pt x="447725" y="20497"/>
                  </a:lnTo>
                  <a:lnTo>
                    <a:pt x="447725" y="136055"/>
                  </a:lnTo>
                  <a:lnTo>
                    <a:pt x="440994" y="142798"/>
                  </a:lnTo>
                  <a:lnTo>
                    <a:pt x="261543" y="142798"/>
                  </a:lnTo>
                  <a:lnTo>
                    <a:pt x="261543" y="156641"/>
                  </a:lnTo>
                  <a:lnTo>
                    <a:pt x="261543" y="244144"/>
                  </a:lnTo>
                  <a:lnTo>
                    <a:pt x="232333" y="244144"/>
                  </a:lnTo>
                  <a:lnTo>
                    <a:pt x="232333" y="213791"/>
                  </a:lnTo>
                  <a:lnTo>
                    <a:pt x="232333" y="156641"/>
                  </a:lnTo>
                  <a:lnTo>
                    <a:pt x="261543" y="156641"/>
                  </a:lnTo>
                  <a:lnTo>
                    <a:pt x="261543" y="142798"/>
                  </a:lnTo>
                  <a:lnTo>
                    <a:pt x="50342" y="142798"/>
                  </a:lnTo>
                  <a:lnTo>
                    <a:pt x="43611" y="136055"/>
                  </a:lnTo>
                  <a:lnTo>
                    <a:pt x="43611" y="114846"/>
                  </a:lnTo>
                  <a:lnTo>
                    <a:pt x="40563" y="111798"/>
                  </a:lnTo>
                  <a:lnTo>
                    <a:pt x="32943" y="111798"/>
                  </a:lnTo>
                  <a:lnTo>
                    <a:pt x="29768" y="114846"/>
                  </a:lnTo>
                  <a:lnTo>
                    <a:pt x="29768" y="127939"/>
                  </a:lnTo>
                  <a:lnTo>
                    <a:pt x="32042" y="139077"/>
                  </a:lnTo>
                  <a:lnTo>
                    <a:pt x="38214" y="148196"/>
                  </a:lnTo>
                  <a:lnTo>
                    <a:pt x="47345" y="154381"/>
                  </a:lnTo>
                  <a:lnTo>
                    <a:pt x="58470" y="156641"/>
                  </a:lnTo>
                  <a:lnTo>
                    <a:pt x="218490" y="156641"/>
                  </a:lnTo>
                  <a:lnTo>
                    <a:pt x="218490" y="199821"/>
                  </a:lnTo>
                  <a:lnTo>
                    <a:pt x="183946" y="199821"/>
                  </a:lnTo>
                  <a:lnTo>
                    <a:pt x="176669" y="200342"/>
                  </a:lnTo>
                  <a:lnTo>
                    <a:pt x="169608" y="201891"/>
                  </a:lnTo>
                  <a:lnTo>
                    <a:pt x="162852" y="204431"/>
                  </a:lnTo>
                  <a:lnTo>
                    <a:pt x="156514" y="207949"/>
                  </a:lnTo>
                  <a:lnTo>
                    <a:pt x="92379" y="249097"/>
                  </a:lnTo>
                  <a:lnTo>
                    <a:pt x="62407" y="249097"/>
                  </a:lnTo>
                  <a:lnTo>
                    <a:pt x="59359" y="252145"/>
                  </a:lnTo>
                  <a:lnTo>
                    <a:pt x="59359" y="259765"/>
                  </a:lnTo>
                  <a:lnTo>
                    <a:pt x="62407" y="262940"/>
                  </a:lnTo>
                  <a:lnTo>
                    <a:pt x="95808" y="262940"/>
                  </a:lnTo>
                  <a:lnTo>
                    <a:pt x="97078" y="262547"/>
                  </a:lnTo>
                  <a:lnTo>
                    <a:pt x="98221" y="261797"/>
                  </a:lnTo>
                  <a:lnTo>
                    <a:pt x="169976" y="215823"/>
                  </a:lnTo>
                  <a:lnTo>
                    <a:pt x="176834" y="213791"/>
                  </a:lnTo>
                  <a:lnTo>
                    <a:pt x="218490" y="213791"/>
                  </a:lnTo>
                  <a:lnTo>
                    <a:pt x="218490" y="245922"/>
                  </a:lnTo>
                  <a:lnTo>
                    <a:pt x="211340" y="249948"/>
                  </a:lnTo>
                  <a:lnTo>
                    <a:pt x="205752" y="255841"/>
                  </a:lnTo>
                  <a:lnTo>
                    <a:pt x="202133" y="263182"/>
                  </a:lnTo>
                  <a:lnTo>
                    <a:pt x="200837" y="271564"/>
                  </a:lnTo>
                  <a:lnTo>
                    <a:pt x="200837" y="274116"/>
                  </a:lnTo>
                  <a:lnTo>
                    <a:pt x="201091" y="275513"/>
                  </a:lnTo>
                  <a:lnTo>
                    <a:pt x="199440" y="278307"/>
                  </a:lnTo>
                  <a:lnTo>
                    <a:pt x="190995" y="289179"/>
                  </a:lnTo>
                  <a:lnTo>
                    <a:pt x="180187" y="297370"/>
                  </a:lnTo>
                  <a:lnTo>
                    <a:pt x="167627" y="302539"/>
                  </a:lnTo>
                  <a:lnTo>
                    <a:pt x="153974" y="304330"/>
                  </a:lnTo>
                  <a:lnTo>
                    <a:pt x="134670" y="304330"/>
                  </a:lnTo>
                  <a:lnTo>
                    <a:pt x="131495" y="307505"/>
                  </a:lnTo>
                  <a:lnTo>
                    <a:pt x="131495" y="315137"/>
                  </a:lnTo>
                  <a:lnTo>
                    <a:pt x="134670" y="318312"/>
                  </a:lnTo>
                  <a:lnTo>
                    <a:pt x="153974" y="318312"/>
                  </a:lnTo>
                  <a:lnTo>
                    <a:pt x="169799" y="316382"/>
                  </a:lnTo>
                  <a:lnTo>
                    <a:pt x="184518" y="310807"/>
                  </a:lnTo>
                  <a:lnTo>
                    <a:pt x="197510" y="301967"/>
                  </a:lnTo>
                  <a:lnTo>
                    <a:pt x="208203" y="290245"/>
                  </a:lnTo>
                  <a:lnTo>
                    <a:pt x="208711" y="290880"/>
                  </a:lnTo>
                  <a:lnTo>
                    <a:pt x="209346" y="291388"/>
                  </a:lnTo>
                  <a:lnTo>
                    <a:pt x="209981" y="292023"/>
                  </a:lnTo>
                  <a:lnTo>
                    <a:pt x="204393" y="296964"/>
                  </a:lnTo>
                  <a:lnTo>
                    <a:pt x="200837" y="304330"/>
                  </a:lnTo>
                  <a:lnTo>
                    <a:pt x="200837" y="320598"/>
                  </a:lnTo>
                  <a:lnTo>
                    <a:pt x="204393" y="327837"/>
                  </a:lnTo>
                  <a:lnTo>
                    <a:pt x="209981" y="332905"/>
                  </a:lnTo>
                  <a:lnTo>
                    <a:pt x="204393" y="337870"/>
                  </a:lnTo>
                  <a:lnTo>
                    <a:pt x="200837" y="345224"/>
                  </a:lnTo>
                  <a:lnTo>
                    <a:pt x="200837" y="361365"/>
                  </a:lnTo>
                  <a:lnTo>
                    <a:pt x="204393" y="368731"/>
                  </a:lnTo>
                  <a:lnTo>
                    <a:pt x="209981" y="373799"/>
                  </a:lnTo>
                  <a:lnTo>
                    <a:pt x="204393" y="378764"/>
                  </a:lnTo>
                  <a:lnTo>
                    <a:pt x="200837" y="386130"/>
                  </a:lnTo>
                  <a:lnTo>
                    <a:pt x="200837" y="396532"/>
                  </a:lnTo>
                  <a:lnTo>
                    <a:pt x="201091" y="398830"/>
                  </a:lnTo>
                  <a:lnTo>
                    <a:pt x="201599" y="400989"/>
                  </a:lnTo>
                  <a:lnTo>
                    <a:pt x="129463" y="400989"/>
                  </a:lnTo>
                  <a:lnTo>
                    <a:pt x="122859" y="399199"/>
                  </a:lnTo>
                  <a:lnTo>
                    <a:pt x="102946" y="388289"/>
                  </a:lnTo>
                  <a:lnTo>
                    <a:pt x="78917" y="375081"/>
                  </a:lnTo>
                  <a:lnTo>
                    <a:pt x="77774" y="374573"/>
                  </a:lnTo>
                  <a:lnTo>
                    <a:pt x="76504" y="374180"/>
                  </a:lnTo>
                  <a:lnTo>
                    <a:pt x="75234" y="374307"/>
                  </a:lnTo>
                  <a:lnTo>
                    <a:pt x="8432" y="377990"/>
                  </a:lnTo>
                  <a:lnTo>
                    <a:pt x="4622" y="378129"/>
                  </a:lnTo>
                  <a:lnTo>
                    <a:pt x="1701" y="381431"/>
                  </a:lnTo>
                  <a:lnTo>
                    <a:pt x="1828" y="385241"/>
                  </a:lnTo>
                  <a:lnTo>
                    <a:pt x="2082" y="389039"/>
                  </a:lnTo>
                  <a:lnTo>
                    <a:pt x="5384" y="391972"/>
                  </a:lnTo>
                  <a:lnTo>
                    <a:pt x="9194" y="391845"/>
                  </a:lnTo>
                  <a:lnTo>
                    <a:pt x="73964" y="388289"/>
                  </a:lnTo>
                  <a:lnTo>
                    <a:pt x="110413" y="408216"/>
                  </a:lnTo>
                  <a:lnTo>
                    <a:pt x="116471" y="411086"/>
                  </a:lnTo>
                  <a:lnTo>
                    <a:pt x="122809" y="413156"/>
                  </a:lnTo>
                  <a:lnTo>
                    <a:pt x="129362" y="414413"/>
                  </a:lnTo>
                  <a:lnTo>
                    <a:pt x="136067" y="414832"/>
                  </a:lnTo>
                  <a:lnTo>
                    <a:pt x="210108" y="414832"/>
                  </a:lnTo>
                  <a:lnTo>
                    <a:pt x="212648" y="416864"/>
                  </a:lnTo>
                  <a:lnTo>
                    <a:pt x="215442" y="418630"/>
                  </a:lnTo>
                  <a:lnTo>
                    <a:pt x="218490" y="419773"/>
                  </a:lnTo>
                  <a:lnTo>
                    <a:pt x="218490" y="470204"/>
                  </a:lnTo>
                  <a:lnTo>
                    <a:pt x="221538" y="473240"/>
                  </a:lnTo>
                  <a:lnTo>
                    <a:pt x="227761" y="473240"/>
                  </a:lnTo>
                  <a:lnTo>
                    <a:pt x="229920" y="471982"/>
                  </a:lnTo>
                  <a:lnTo>
                    <a:pt x="231317" y="470065"/>
                  </a:lnTo>
                  <a:lnTo>
                    <a:pt x="231952" y="468922"/>
                  </a:lnTo>
                  <a:lnTo>
                    <a:pt x="232333" y="467664"/>
                  </a:lnTo>
                  <a:lnTo>
                    <a:pt x="232333" y="421563"/>
                  </a:lnTo>
                  <a:lnTo>
                    <a:pt x="261543" y="421563"/>
                  </a:lnTo>
                  <a:lnTo>
                    <a:pt x="261543" y="470204"/>
                  </a:lnTo>
                  <a:lnTo>
                    <a:pt x="264718" y="473240"/>
                  </a:lnTo>
                  <a:lnTo>
                    <a:pt x="272338" y="473240"/>
                  </a:lnTo>
                  <a:lnTo>
                    <a:pt x="275513" y="470204"/>
                  </a:lnTo>
                  <a:lnTo>
                    <a:pt x="275513" y="421563"/>
                  </a:lnTo>
                  <a:lnTo>
                    <a:pt x="275513" y="418630"/>
                  </a:lnTo>
                  <a:lnTo>
                    <a:pt x="281597" y="414401"/>
                  </a:lnTo>
                  <a:lnTo>
                    <a:pt x="286334" y="408724"/>
                  </a:lnTo>
                  <a:lnTo>
                    <a:pt x="286778" y="407720"/>
                  </a:lnTo>
                  <a:lnTo>
                    <a:pt x="289407" y="401866"/>
                  </a:lnTo>
                  <a:lnTo>
                    <a:pt x="290499" y="394131"/>
                  </a:lnTo>
                  <a:lnTo>
                    <a:pt x="290499" y="387146"/>
                  </a:lnTo>
                  <a:lnTo>
                    <a:pt x="287832" y="380657"/>
                  </a:lnTo>
                  <a:lnTo>
                    <a:pt x="283387" y="375716"/>
                  </a:lnTo>
                  <a:lnTo>
                    <a:pt x="290499" y="370763"/>
                  </a:lnTo>
                  <a:lnTo>
                    <a:pt x="292773" y="366814"/>
                  </a:lnTo>
                  <a:lnTo>
                    <a:pt x="295198" y="362623"/>
                  </a:lnTo>
                  <a:lnTo>
                    <a:pt x="295198" y="346379"/>
                  </a:lnTo>
                  <a:lnTo>
                    <a:pt x="292658" y="340156"/>
                  </a:lnTo>
                  <a:lnTo>
                    <a:pt x="292315" y="339763"/>
                  </a:lnTo>
                  <a:lnTo>
                    <a:pt x="288467" y="335330"/>
                  </a:lnTo>
                  <a:lnTo>
                    <a:pt x="293497" y="331012"/>
                  </a:lnTo>
                  <a:lnTo>
                    <a:pt x="297154" y="325932"/>
                  </a:lnTo>
                  <a:lnTo>
                    <a:pt x="297383" y="325615"/>
                  </a:lnTo>
                  <a:lnTo>
                    <a:pt x="299897" y="319366"/>
                  </a:lnTo>
                  <a:lnTo>
                    <a:pt x="300786" y="312470"/>
                  </a:lnTo>
                  <a:lnTo>
                    <a:pt x="300786" y="304838"/>
                  </a:lnTo>
                  <a:lnTo>
                    <a:pt x="298132" y="298881"/>
                  </a:lnTo>
                  <a:lnTo>
                    <a:pt x="297738" y="297980"/>
                  </a:lnTo>
                  <a:lnTo>
                    <a:pt x="292785" y="293039"/>
                  </a:lnTo>
                  <a:lnTo>
                    <a:pt x="296354" y="290245"/>
                  </a:lnTo>
                  <a:lnTo>
                    <a:pt x="299135" y="288074"/>
                  </a:lnTo>
                  <a:lnTo>
                    <a:pt x="300697" y="285038"/>
                  </a:lnTo>
                  <a:lnTo>
                    <a:pt x="303199" y="280212"/>
                  </a:lnTo>
                  <a:lnTo>
                    <a:pt x="303199" y="271564"/>
                  </a:lnTo>
                  <a:lnTo>
                    <a:pt x="301053" y="260908"/>
                  </a:lnTo>
                  <a:lnTo>
                    <a:pt x="299097" y="257987"/>
                  </a:lnTo>
                  <a:lnTo>
                    <a:pt x="295211" y="252183"/>
                  </a:lnTo>
                  <a:lnTo>
                    <a:pt x="289356" y="248221"/>
                  </a:lnTo>
                  <a:lnTo>
                    <a:pt x="289356" y="264071"/>
                  </a:lnTo>
                  <a:lnTo>
                    <a:pt x="289356" y="278930"/>
                  </a:lnTo>
                  <a:lnTo>
                    <a:pt x="286943" y="281406"/>
                  </a:lnTo>
                  <a:lnTo>
                    <a:pt x="286943" y="304965"/>
                  </a:lnTo>
                  <a:lnTo>
                    <a:pt x="286943" y="319824"/>
                  </a:lnTo>
                  <a:lnTo>
                    <a:pt x="281355" y="325424"/>
                  </a:lnTo>
                  <a:lnTo>
                    <a:pt x="281355" y="345871"/>
                  </a:lnTo>
                  <a:lnTo>
                    <a:pt x="281355" y="360730"/>
                  </a:lnTo>
                  <a:lnTo>
                    <a:pt x="276656" y="365429"/>
                  </a:lnTo>
                  <a:lnTo>
                    <a:pt x="276656" y="386765"/>
                  </a:lnTo>
                  <a:lnTo>
                    <a:pt x="276656" y="401624"/>
                  </a:lnTo>
                  <a:lnTo>
                    <a:pt x="270687" y="407720"/>
                  </a:lnTo>
                  <a:lnTo>
                    <a:pt x="220649" y="407720"/>
                  </a:lnTo>
                  <a:lnTo>
                    <a:pt x="214680" y="401624"/>
                  </a:lnTo>
                  <a:lnTo>
                    <a:pt x="214680" y="400989"/>
                  </a:lnTo>
                  <a:lnTo>
                    <a:pt x="214680" y="386765"/>
                  </a:lnTo>
                  <a:lnTo>
                    <a:pt x="220649" y="380657"/>
                  </a:lnTo>
                  <a:lnTo>
                    <a:pt x="270687" y="380657"/>
                  </a:lnTo>
                  <a:lnTo>
                    <a:pt x="276656" y="386765"/>
                  </a:lnTo>
                  <a:lnTo>
                    <a:pt x="276656" y="365429"/>
                  </a:lnTo>
                  <a:lnTo>
                    <a:pt x="275259" y="366814"/>
                  </a:lnTo>
                  <a:lnTo>
                    <a:pt x="220649" y="366814"/>
                  </a:lnTo>
                  <a:lnTo>
                    <a:pt x="214680" y="360730"/>
                  </a:lnTo>
                  <a:lnTo>
                    <a:pt x="214680" y="345871"/>
                  </a:lnTo>
                  <a:lnTo>
                    <a:pt x="220649" y="339763"/>
                  </a:lnTo>
                  <a:lnTo>
                    <a:pt x="275259" y="339763"/>
                  </a:lnTo>
                  <a:lnTo>
                    <a:pt x="281355" y="345871"/>
                  </a:lnTo>
                  <a:lnTo>
                    <a:pt x="281355" y="325424"/>
                  </a:lnTo>
                  <a:lnTo>
                    <a:pt x="280847" y="325932"/>
                  </a:lnTo>
                  <a:lnTo>
                    <a:pt x="220649" y="325932"/>
                  </a:lnTo>
                  <a:lnTo>
                    <a:pt x="214680" y="319824"/>
                  </a:lnTo>
                  <a:lnTo>
                    <a:pt x="214807" y="304838"/>
                  </a:lnTo>
                  <a:lnTo>
                    <a:pt x="220649" y="298881"/>
                  </a:lnTo>
                  <a:lnTo>
                    <a:pt x="280847" y="298881"/>
                  </a:lnTo>
                  <a:lnTo>
                    <a:pt x="286943" y="304965"/>
                  </a:lnTo>
                  <a:lnTo>
                    <a:pt x="286943" y="281406"/>
                  </a:lnTo>
                  <a:lnTo>
                    <a:pt x="283387" y="285038"/>
                  </a:lnTo>
                  <a:lnTo>
                    <a:pt x="220649" y="285038"/>
                  </a:lnTo>
                  <a:lnTo>
                    <a:pt x="214680" y="278930"/>
                  </a:lnTo>
                  <a:lnTo>
                    <a:pt x="214680" y="264071"/>
                  </a:lnTo>
                  <a:lnTo>
                    <a:pt x="220649" y="257987"/>
                  </a:lnTo>
                  <a:lnTo>
                    <a:pt x="283387" y="257987"/>
                  </a:lnTo>
                  <a:lnTo>
                    <a:pt x="289356" y="264071"/>
                  </a:lnTo>
                  <a:lnTo>
                    <a:pt x="289356" y="248221"/>
                  </a:lnTo>
                  <a:lnTo>
                    <a:pt x="286537" y="246303"/>
                  </a:lnTo>
                  <a:lnTo>
                    <a:pt x="275958" y="244144"/>
                  </a:lnTo>
                  <a:lnTo>
                    <a:pt x="275513" y="244132"/>
                  </a:lnTo>
                  <a:lnTo>
                    <a:pt x="275513" y="156641"/>
                  </a:lnTo>
                  <a:lnTo>
                    <a:pt x="432866" y="156641"/>
                  </a:lnTo>
                  <a:lnTo>
                    <a:pt x="443992" y="154381"/>
                  </a:lnTo>
                  <a:lnTo>
                    <a:pt x="453123" y="148196"/>
                  </a:lnTo>
                  <a:lnTo>
                    <a:pt x="456768" y="142798"/>
                  </a:lnTo>
                  <a:lnTo>
                    <a:pt x="459295" y="139077"/>
                  </a:lnTo>
                  <a:lnTo>
                    <a:pt x="461568" y="127939"/>
                  </a:lnTo>
                  <a:lnTo>
                    <a:pt x="461568" y="2874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294" y="3932073"/>
              <a:ext cx="228279" cy="7213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16165" y="3932148"/>
              <a:ext cx="13970" cy="72390"/>
            </a:xfrm>
            <a:custGeom>
              <a:avLst/>
              <a:gdLst/>
              <a:ahLst/>
              <a:cxnLst/>
              <a:rect l="l" t="t" r="r" b="b"/>
              <a:pathLst>
                <a:path w="13970" h="72389">
                  <a:moveTo>
                    <a:pt x="13868" y="54368"/>
                  </a:moveTo>
                  <a:lnTo>
                    <a:pt x="10769" y="51269"/>
                  </a:lnTo>
                  <a:lnTo>
                    <a:pt x="6934" y="51269"/>
                  </a:lnTo>
                  <a:lnTo>
                    <a:pt x="3098" y="51269"/>
                  </a:lnTo>
                  <a:lnTo>
                    <a:pt x="0" y="54368"/>
                  </a:lnTo>
                  <a:lnTo>
                    <a:pt x="0" y="68961"/>
                  </a:lnTo>
                  <a:lnTo>
                    <a:pt x="3098" y="72059"/>
                  </a:lnTo>
                  <a:lnTo>
                    <a:pt x="10769" y="72059"/>
                  </a:lnTo>
                  <a:lnTo>
                    <a:pt x="13868" y="68961"/>
                  </a:lnTo>
                  <a:lnTo>
                    <a:pt x="13868" y="54368"/>
                  </a:lnTo>
                  <a:close/>
                </a:path>
                <a:path w="13970" h="72389">
                  <a:moveTo>
                    <a:pt x="13868" y="3098"/>
                  </a:moveTo>
                  <a:lnTo>
                    <a:pt x="10769" y="0"/>
                  </a:lnTo>
                  <a:lnTo>
                    <a:pt x="3098" y="0"/>
                  </a:lnTo>
                  <a:lnTo>
                    <a:pt x="0" y="3098"/>
                  </a:lnTo>
                  <a:lnTo>
                    <a:pt x="0" y="37630"/>
                  </a:lnTo>
                  <a:lnTo>
                    <a:pt x="3098" y="40728"/>
                  </a:lnTo>
                  <a:lnTo>
                    <a:pt x="10769" y="40728"/>
                  </a:lnTo>
                  <a:lnTo>
                    <a:pt x="13868" y="37630"/>
                  </a:lnTo>
                  <a:lnTo>
                    <a:pt x="13868" y="6934"/>
                  </a:lnTo>
                  <a:lnTo>
                    <a:pt x="13868" y="3098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object 55"/>
          <p:cNvGrpSpPr/>
          <p:nvPr/>
        </p:nvGrpSpPr>
        <p:grpSpPr>
          <a:xfrm>
            <a:off x="361995" y="4396376"/>
            <a:ext cx="529236" cy="485415"/>
            <a:chOff x="356434" y="4496979"/>
            <a:chExt cx="464184" cy="535305"/>
          </a:xfrm>
        </p:grpSpPr>
        <p:sp>
          <p:nvSpPr>
            <p:cNvPr id="56" name="object 56"/>
            <p:cNvSpPr/>
            <p:nvPr/>
          </p:nvSpPr>
          <p:spPr>
            <a:xfrm>
              <a:off x="371830" y="4507534"/>
              <a:ext cx="232410" cy="518159"/>
            </a:xfrm>
            <a:custGeom>
              <a:avLst/>
              <a:gdLst/>
              <a:ahLst/>
              <a:cxnLst/>
              <a:rect l="l" t="t" r="r" b="b"/>
              <a:pathLst>
                <a:path w="232409" h="518160">
                  <a:moveTo>
                    <a:pt x="32550" y="12"/>
                  </a:moveTo>
                  <a:lnTo>
                    <a:pt x="0" y="9817"/>
                  </a:lnTo>
                  <a:lnTo>
                    <a:pt x="0" y="92468"/>
                  </a:lnTo>
                  <a:lnTo>
                    <a:pt x="32550" y="92468"/>
                  </a:lnTo>
                  <a:lnTo>
                    <a:pt x="32550" y="12"/>
                  </a:lnTo>
                  <a:close/>
                </a:path>
                <a:path w="232409" h="518160">
                  <a:moveTo>
                    <a:pt x="97421" y="7302"/>
                  </a:moveTo>
                  <a:lnTo>
                    <a:pt x="64871" y="0"/>
                  </a:lnTo>
                  <a:lnTo>
                    <a:pt x="64871" y="492785"/>
                  </a:lnTo>
                  <a:lnTo>
                    <a:pt x="97421" y="517575"/>
                  </a:lnTo>
                  <a:lnTo>
                    <a:pt x="97421" y="7302"/>
                  </a:lnTo>
                  <a:close/>
                </a:path>
                <a:path w="232409" h="518160">
                  <a:moveTo>
                    <a:pt x="168770" y="443204"/>
                  </a:moveTo>
                  <a:lnTo>
                    <a:pt x="136220" y="451091"/>
                  </a:lnTo>
                  <a:lnTo>
                    <a:pt x="136220" y="517575"/>
                  </a:lnTo>
                  <a:lnTo>
                    <a:pt x="168770" y="517575"/>
                  </a:lnTo>
                  <a:lnTo>
                    <a:pt x="168770" y="443204"/>
                  </a:lnTo>
                  <a:close/>
                </a:path>
                <a:path w="232409" h="518160">
                  <a:moveTo>
                    <a:pt x="232105" y="164261"/>
                  </a:moveTo>
                  <a:lnTo>
                    <a:pt x="205079" y="113703"/>
                  </a:lnTo>
                  <a:lnTo>
                    <a:pt x="199631" y="60286"/>
                  </a:lnTo>
                  <a:lnTo>
                    <a:pt x="201041" y="47447"/>
                  </a:lnTo>
                  <a:lnTo>
                    <a:pt x="176657" y="47447"/>
                  </a:lnTo>
                  <a:lnTo>
                    <a:pt x="188569" y="133121"/>
                  </a:lnTo>
                  <a:lnTo>
                    <a:pt x="232105" y="164261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56425" y="4496980"/>
              <a:ext cx="464184" cy="535305"/>
            </a:xfrm>
            <a:custGeom>
              <a:avLst/>
              <a:gdLst/>
              <a:ahLst/>
              <a:cxnLst/>
              <a:rect l="l" t="t" r="r" b="b"/>
              <a:pathLst>
                <a:path w="464184" h="535304">
                  <a:moveTo>
                    <a:pt x="142722" y="356768"/>
                  </a:moveTo>
                  <a:lnTo>
                    <a:pt x="107048" y="356768"/>
                  </a:lnTo>
                  <a:lnTo>
                    <a:pt x="107048" y="374599"/>
                  </a:lnTo>
                  <a:lnTo>
                    <a:pt x="142722" y="374599"/>
                  </a:lnTo>
                  <a:lnTo>
                    <a:pt x="142722" y="356768"/>
                  </a:lnTo>
                  <a:close/>
                </a:path>
                <a:path w="464184" h="535304">
                  <a:moveTo>
                    <a:pt x="187312" y="321094"/>
                  </a:moveTo>
                  <a:lnTo>
                    <a:pt x="107048" y="321094"/>
                  </a:lnTo>
                  <a:lnTo>
                    <a:pt x="107048" y="338924"/>
                  </a:lnTo>
                  <a:lnTo>
                    <a:pt x="187312" y="338924"/>
                  </a:lnTo>
                  <a:lnTo>
                    <a:pt x="187312" y="321094"/>
                  </a:lnTo>
                  <a:close/>
                </a:path>
                <a:path w="464184" h="535304">
                  <a:moveTo>
                    <a:pt x="187312" y="249745"/>
                  </a:moveTo>
                  <a:lnTo>
                    <a:pt x="107048" y="249745"/>
                  </a:lnTo>
                  <a:lnTo>
                    <a:pt x="107048" y="267576"/>
                  </a:lnTo>
                  <a:lnTo>
                    <a:pt x="187312" y="267576"/>
                  </a:lnTo>
                  <a:lnTo>
                    <a:pt x="187312" y="249745"/>
                  </a:lnTo>
                  <a:close/>
                </a:path>
                <a:path w="464184" h="535304">
                  <a:moveTo>
                    <a:pt x="249745" y="392442"/>
                  </a:moveTo>
                  <a:lnTo>
                    <a:pt x="107048" y="392442"/>
                  </a:lnTo>
                  <a:lnTo>
                    <a:pt x="107048" y="410273"/>
                  </a:lnTo>
                  <a:lnTo>
                    <a:pt x="249745" y="410273"/>
                  </a:lnTo>
                  <a:lnTo>
                    <a:pt x="249745" y="392442"/>
                  </a:lnTo>
                  <a:close/>
                </a:path>
                <a:path w="464184" h="535304">
                  <a:moveTo>
                    <a:pt x="267576" y="90093"/>
                  </a:moveTo>
                  <a:lnTo>
                    <a:pt x="249745" y="88315"/>
                  </a:lnTo>
                  <a:lnTo>
                    <a:pt x="247269" y="99453"/>
                  </a:lnTo>
                  <a:lnTo>
                    <a:pt x="242608" y="109842"/>
                  </a:lnTo>
                  <a:lnTo>
                    <a:pt x="235940" y="119049"/>
                  </a:lnTo>
                  <a:lnTo>
                    <a:pt x="227444" y="126669"/>
                  </a:lnTo>
                  <a:lnTo>
                    <a:pt x="237248" y="141820"/>
                  </a:lnTo>
                  <a:lnTo>
                    <a:pt x="248894" y="131368"/>
                  </a:lnTo>
                  <a:lnTo>
                    <a:pt x="258102" y="118973"/>
                  </a:lnTo>
                  <a:lnTo>
                    <a:pt x="264464" y="105079"/>
                  </a:lnTo>
                  <a:lnTo>
                    <a:pt x="267576" y="90093"/>
                  </a:lnTo>
                  <a:close/>
                </a:path>
                <a:path w="464184" h="535304">
                  <a:moveTo>
                    <a:pt x="294347" y="285419"/>
                  </a:moveTo>
                  <a:lnTo>
                    <a:pt x="107048" y="285419"/>
                  </a:lnTo>
                  <a:lnTo>
                    <a:pt x="107048" y="303250"/>
                  </a:lnTo>
                  <a:lnTo>
                    <a:pt x="294347" y="303250"/>
                  </a:lnTo>
                  <a:lnTo>
                    <a:pt x="294347" y="285419"/>
                  </a:lnTo>
                  <a:close/>
                </a:path>
                <a:path w="464184" h="535304">
                  <a:moveTo>
                    <a:pt x="303263" y="205143"/>
                  </a:moveTo>
                  <a:lnTo>
                    <a:pt x="178396" y="205143"/>
                  </a:lnTo>
                  <a:lnTo>
                    <a:pt x="178396" y="222973"/>
                  </a:lnTo>
                  <a:lnTo>
                    <a:pt x="303263" y="222973"/>
                  </a:lnTo>
                  <a:lnTo>
                    <a:pt x="303263" y="205143"/>
                  </a:lnTo>
                  <a:close/>
                </a:path>
                <a:path w="464184" h="535304">
                  <a:moveTo>
                    <a:pt x="303288" y="56261"/>
                  </a:moveTo>
                  <a:lnTo>
                    <a:pt x="295186" y="53594"/>
                  </a:lnTo>
                  <a:lnTo>
                    <a:pt x="285381" y="50368"/>
                  </a:lnTo>
                  <a:lnTo>
                    <a:pt x="285381" y="68719"/>
                  </a:lnTo>
                  <a:lnTo>
                    <a:pt x="285381" y="85598"/>
                  </a:lnTo>
                  <a:lnTo>
                    <a:pt x="282460" y="109626"/>
                  </a:lnTo>
                  <a:lnTo>
                    <a:pt x="274015" y="131826"/>
                  </a:lnTo>
                  <a:lnTo>
                    <a:pt x="260413" y="151358"/>
                  </a:lnTo>
                  <a:lnTo>
                    <a:pt x="241947" y="167513"/>
                  </a:lnTo>
                  <a:lnTo>
                    <a:pt x="241820" y="167513"/>
                  </a:lnTo>
                  <a:lnTo>
                    <a:pt x="241693" y="167652"/>
                  </a:lnTo>
                  <a:lnTo>
                    <a:pt x="240804" y="167652"/>
                  </a:lnTo>
                  <a:lnTo>
                    <a:pt x="239915" y="166763"/>
                  </a:lnTo>
                  <a:lnTo>
                    <a:pt x="225577" y="155409"/>
                  </a:lnTo>
                  <a:lnTo>
                    <a:pt x="199021" y="108597"/>
                  </a:lnTo>
                  <a:lnTo>
                    <a:pt x="196227" y="68719"/>
                  </a:lnTo>
                  <a:lnTo>
                    <a:pt x="240804" y="53594"/>
                  </a:lnTo>
                  <a:lnTo>
                    <a:pt x="285381" y="68719"/>
                  </a:lnTo>
                  <a:lnTo>
                    <a:pt x="285381" y="50368"/>
                  </a:lnTo>
                  <a:lnTo>
                    <a:pt x="240804" y="35687"/>
                  </a:lnTo>
                  <a:lnTo>
                    <a:pt x="178447" y="56261"/>
                  </a:lnTo>
                  <a:lnTo>
                    <a:pt x="178447" y="85598"/>
                  </a:lnTo>
                  <a:lnTo>
                    <a:pt x="192239" y="140131"/>
                  </a:lnTo>
                  <a:lnTo>
                    <a:pt x="230136" y="182003"/>
                  </a:lnTo>
                  <a:lnTo>
                    <a:pt x="240804" y="189103"/>
                  </a:lnTo>
                  <a:lnTo>
                    <a:pt x="251472" y="182003"/>
                  </a:lnTo>
                  <a:lnTo>
                    <a:pt x="289420" y="140131"/>
                  </a:lnTo>
                  <a:lnTo>
                    <a:pt x="303288" y="85598"/>
                  </a:lnTo>
                  <a:lnTo>
                    <a:pt x="303288" y="56261"/>
                  </a:lnTo>
                  <a:close/>
                </a:path>
                <a:path w="464184" h="535304">
                  <a:moveTo>
                    <a:pt x="383514" y="392442"/>
                  </a:moveTo>
                  <a:lnTo>
                    <a:pt x="267589" y="392442"/>
                  </a:lnTo>
                  <a:lnTo>
                    <a:pt x="267589" y="410273"/>
                  </a:lnTo>
                  <a:lnTo>
                    <a:pt x="383514" y="410273"/>
                  </a:lnTo>
                  <a:lnTo>
                    <a:pt x="383514" y="392442"/>
                  </a:lnTo>
                  <a:close/>
                </a:path>
                <a:path w="464184" h="535304">
                  <a:moveTo>
                    <a:pt x="383514" y="356768"/>
                  </a:moveTo>
                  <a:lnTo>
                    <a:pt x="160553" y="356768"/>
                  </a:lnTo>
                  <a:lnTo>
                    <a:pt x="160553" y="374599"/>
                  </a:lnTo>
                  <a:lnTo>
                    <a:pt x="383514" y="374599"/>
                  </a:lnTo>
                  <a:lnTo>
                    <a:pt x="383514" y="356768"/>
                  </a:lnTo>
                  <a:close/>
                </a:path>
                <a:path w="464184" h="535304">
                  <a:moveTo>
                    <a:pt x="383527" y="321094"/>
                  </a:moveTo>
                  <a:lnTo>
                    <a:pt x="205155" y="321094"/>
                  </a:lnTo>
                  <a:lnTo>
                    <a:pt x="205155" y="338924"/>
                  </a:lnTo>
                  <a:lnTo>
                    <a:pt x="383527" y="338924"/>
                  </a:lnTo>
                  <a:lnTo>
                    <a:pt x="383527" y="321094"/>
                  </a:lnTo>
                  <a:close/>
                </a:path>
                <a:path w="464184" h="535304">
                  <a:moveTo>
                    <a:pt x="383527" y="285419"/>
                  </a:moveTo>
                  <a:lnTo>
                    <a:pt x="312178" y="285419"/>
                  </a:lnTo>
                  <a:lnTo>
                    <a:pt x="312178" y="303250"/>
                  </a:lnTo>
                  <a:lnTo>
                    <a:pt x="383527" y="303250"/>
                  </a:lnTo>
                  <a:lnTo>
                    <a:pt x="383527" y="285419"/>
                  </a:lnTo>
                  <a:close/>
                </a:path>
                <a:path w="464184" h="535304">
                  <a:moveTo>
                    <a:pt x="383527" y="249745"/>
                  </a:moveTo>
                  <a:lnTo>
                    <a:pt x="205155" y="249745"/>
                  </a:lnTo>
                  <a:lnTo>
                    <a:pt x="205155" y="267576"/>
                  </a:lnTo>
                  <a:lnTo>
                    <a:pt x="383527" y="267576"/>
                  </a:lnTo>
                  <a:lnTo>
                    <a:pt x="383527" y="249745"/>
                  </a:lnTo>
                  <a:close/>
                </a:path>
                <a:path w="464184" h="535304">
                  <a:moveTo>
                    <a:pt x="463804" y="445884"/>
                  </a:moveTo>
                  <a:lnTo>
                    <a:pt x="445897" y="445884"/>
                  </a:lnTo>
                  <a:lnTo>
                    <a:pt x="445897" y="463804"/>
                  </a:lnTo>
                  <a:lnTo>
                    <a:pt x="445897" y="490601"/>
                  </a:lnTo>
                  <a:lnTo>
                    <a:pt x="443852" y="501142"/>
                  </a:lnTo>
                  <a:lnTo>
                    <a:pt x="438226" y="509600"/>
                  </a:lnTo>
                  <a:lnTo>
                    <a:pt x="429768" y="515226"/>
                  </a:lnTo>
                  <a:lnTo>
                    <a:pt x="419227" y="517271"/>
                  </a:lnTo>
                  <a:lnTo>
                    <a:pt x="151638" y="517271"/>
                  </a:lnTo>
                  <a:lnTo>
                    <a:pt x="155651" y="511111"/>
                  </a:lnTo>
                  <a:lnTo>
                    <a:pt x="158419" y="504609"/>
                  </a:lnTo>
                  <a:lnTo>
                    <a:pt x="160020" y="497776"/>
                  </a:lnTo>
                  <a:lnTo>
                    <a:pt x="160528" y="490601"/>
                  </a:lnTo>
                  <a:lnTo>
                    <a:pt x="160528" y="463804"/>
                  </a:lnTo>
                  <a:lnTo>
                    <a:pt x="445897" y="463804"/>
                  </a:lnTo>
                  <a:lnTo>
                    <a:pt x="445897" y="445884"/>
                  </a:lnTo>
                  <a:lnTo>
                    <a:pt x="419227" y="445884"/>
                  </a:lnTo>
                  <a:lnTo>
                    <a:pt x="419227" y="44577"/>
                  </a:lnTo>
                  <a:lnTo>
                    <a:pt x="415759" y="27114"/>
                  </a:lnTo>
                  <a:lnTo>
                    <a:pt x="409600" y="17907"/>
                  </a:lnTo>
                  <a:lnTo>
                    <a:pt x="406273" y="12954"/>
                  </a:lnTo>
                  <a:lnTo>
                    <a:pt x="401320" y="9639"/>
                  </a:lnTo>
                  <a:lnTo>
                    <a:pt x="401320" y="44577"/>
                  </a:lnTo>
                  <a:lnTo>
                    <a:pt x="401320" y="445884"/>
                  </a:lnTo>
                  <a:lnTo>
                    <a:pt x="142748" y="445884"/>
                  </a:lnTo>
                  <a:lnTo>
                    <a:pt x="142748" y="490601"/>
                  </a:lnTo>
                  <a:lnTo>
                    <a:pt x="140690" y="501142"/>
                  </a:lnTo>
                  <a:lnTo>
                    <a:pt x="135013" y="509600"/>
                  </a:lnTo>
                  <a:lnTo>
                    <a:pt x="126517" y="515226"/>
                  </a:lnTo>
                  <a:lnTo>
                    <a:pt x="115951" y="517271"/>
                  </a:lnTo>
                  <a:lnTo>
                    <a:pt x="113792" y="517271"/>
                  </a:lnTo>
                  <a:lnTo>
                    <a:pt x="89154" y="490601"/>
                  </a:lnTo>
                  <a:lnTo>
                    <a:pt x="89154" y="98171"/>
                  </a:lnTo>
                  <a:lnTo>
                    <a:pt x="89154" y="44577"/>
                  </a:lnTo>
                  <a:lnTo>
                    <a:pt x="88519" y="37414"/>
                  </a:lnTo>
                  <a:lnTo>
                    <a:pt x="86715" y="30581"/>
                  </a:lnTo>
                  <a:lnTo>
                    <a:pt x="83908" y="24079"/>
                  </a:lnTo>
                  <a:lnTo>
                    <a:pt x="80264" y="17907"/>
                  </a:lnTo>
                  <a:lnTo>
                    <a:pt x="374650" y="17907"/>
                  </a:lnTo>
                  <a:lnTo>
                    <a:pt x="385191" y="19951"/>
                  </a:lnTo>
                  <a:lnTo>
                    <a:pt x="393649" y="25577"/>
                  </a:lnTo>
                  <a:lnTo>
                    <a:pt x="399275" y="34036"/>
                  </a:lnTo>
                  <a:lnTo>
                    <a:pt x="401320" y="44577"/>
                  </a:lnTo>
                  <a:lnTo>
                    <a:pt x="401320" y="9639"/>
                  </a:lnTo>
                  <a:lnTo>
                    <a:pt x="392125" y="3467"/>
                  </a:lnTo>
                  <a:lnTo>
                    <a:pt x="374650" y="0"/>
                  </a:lnTo>
                  <a:lnTo>
                    <a:pt x="71374" y="0"/>
                  </a:lnTo>
                  <a:lnTo>
                    <a:pt x="71374" y="44577"/>
                  </a:lnTo>
                  <a:lnTo>
                    <a:pt x="71374" y="98171"/>
                  </a:lnTo>
                  <a:lnTo>
                    <a:pt x="17907" y="98171"/>
                  </a:lnTo>
                  <a:lnTo>
                    <a:pt x="17907" y="44577"/>
                  </a:lnTo>
                  <a:lnTo>
                    <a:pt x="19951" y="34036"/>
                  </a:lnTo>
                  <a:lnTo>
                    <a:pt x="25577" y="25577"/>
                  </a:lnTo>
                  <a:lnTo>
                    <a:pt x="34036" y="19951"/>
                  </a:lnTo>
                  <a:lnTo>
                    <a:pt x="44577" y="17907"/>
                  </a:lnTo>
                  <a:lnTo>
                    <a:pt x="45720" y="17907"/>
                  </a:lnTo>
                  <a:lnTo>
                    <a:pt x="71374" y="44577"/>
                  </a:lnTo>
                  <a:lnTo>
                    <a:pt x="71374" y="0"/>
                  </a:lnTo>
                  <a:lnTo>
                    <a:pt x="44577" y="0"/>
                  </a:lnTo>
                  <a:lnTo>
                    <a:pt x="27114" y="3467"/>
                  </a:lnTo>
                  <a:lnTo>
                    <a:pt x="12954" y="12954"/>
                  </a:lnTo>
                  <a:lnTo>
                    <a:pt x="3467" y="27114"/>
                  </a:lnTo>
                  <a:lnTo>
                    <a:pt x="0" y="44577"/>
                  </a:lnTo>
                  <a:lnTo>
                    <a:pt x="0" y="115951"/>
                  </a:lnTo>
                  <a:lnTo>
                    <a:pt x="71374" y="115951"/>
                  </a:lnTo>
                  <a:lnTo>
                    <a:pt x="71374" y="490601"/>
                  </a:lnTo>
                  <a:lnTo>
                    <a:pt x="74828" y="508076"/>
                  </a:lnTo>
                  <a:lnTo>
                    <a:pt x="84277" y="522224"/>
                  </a:lnTo>
                  <a:lnTo>
                    <a:pt x="98437" y="531723"/>
                  </a:lnTo>
                  <a:lnTo>
                    <a:pt x="115951" y="535178"/>
                  </a:lnTo>
                  <a:lnTo>
                    <a:pt x="419227" y="535178"/>
                  </a:lnTo>
                  <a:lnTo>
                    <a:pt x="454177" y="517271"/>
                  </a:lnTo>
                  <a:lnTo>
                    <a:pt x="463804" y="490601"/>
                  </a:lnTo>
                  <a:lnTo>
                    <a:pt x="463804" y="463804"/>
                  </a:lnTo>
                  <a:lnTo>
                    <a:pt x="463804" y="445884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object 58"/>
          <p:cNvGrpSpPr/>
          <p:nvPr/>
        </p:nvGrpSpPr>
        <p:grpSpPr>
          <a:xfrm>
            <a:off x="448874" y="5018260"/>
            <a:ext cx="434394" cy="552785"/>
            <a:chOff x="397990" y="5681220"/>
            <a:chExt cx="381000" cy="512445"/>
          </a:xfrm>
        </p:grpSpPr>
        <p:sp>
          <p:nvSpPr>
            <p:cNvPr id="59" name="object 59"/>
            <p:cNvSpPr/>
            <p:nvPr/>
          </p:nvSpPr>
          <p:spPr>
            <a:xfrm>
              <a:off x="413067" y="5794425"/>
              <a:ext cx="46990" cy="391795"/>
            </a:xfrm>
            <a:custGeom>
              <a:avLst/>
              <a:gdLst/>
              <a:ahLst/>
              <a:cxnLst/>
              <a:rect l="l" t="t" r="r" b="b"/>
              <a:pathLst>
                <a:path w="46990" h="391795">
                  <a:moveTo>
                    <a:pt x="46850" y="0"/>
                  </a:moveTo>
                  <a:lnTo>
                    <a:pt x="0" y="0"/>
                  </a:lnTo>
                  <a:lnTo>
                    <a:pt x="0" y="391769"/>
                  </a:lnTo>
                  <a:lnTo>
                    <a:pt x="46850" y="391769"/>
                  </a:lnTo>
                  <a:lnTo>
                    <a:pt x="46850" y="0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397979" y="5681230"/>
              <a:ext cx="381000" cy="512445"/>
            </a:xfrm>
            <a:custGeom>
              <a:avLst/>
              <a:gdLst/>
              <a:ahLst/>
              <a:cxnLst/>
              <a:rect l="l" t="t" r="r" b="b"/>
              <a:pathLst>
                <a:path w="381000" h="512445">
                  <a:moveTo>
                    <a:pt x="305384" y="254177"/>
                  </a:moveTo>
                  <a:lnTo>
                    <a:pt x="302018" y="250799"/>
                  </a:lnTo>
                  <a:lnTo>
                    <a:pt x="297853" y="250799"/>
                  </a:lnTo>
                  <a:lnTo>
                    <a:pt x="78638" y="250799"/>
                  </a:lnTo>
                  <a:lnTo>
                    <a:pt x="75272" y="254177"/>
                  </a:lnTo>
                  <a:lnTo>
                    <a:pt x="75272" y="262496"/>
                  </a:lnTo>
                  <a:lnTo>
                    <a:pt x="78638" y="265874"/>
                  </a:lnTo>
                  <a:lnTo>
                    <a:pt x="302018" y="265874"/>
                  </a:lnTo>
                  <a:lnTo>
                    <a:pt x="305384" y="262496"/>
                  </a:lnTo>
                  <a:lnTo>
                    <a:pt x="305384" y="254177"/>
                  </a:lnTo>
                  <a:close/>
                </a:path>
                <a:path w="381000" h="512445">
                  <a:moveTo>
                    <a:pt x="305384" y="207111"/>
                  </a:moveTo>
                  <a:lnTo>
                    <a:pt x="302018" y="203733"/>
                  </a:lnTo>
                  <a:lnTo>
                    <a:pt x="297853" y="203733"/>
                  </a:lnTo>
                  <a:lnTo>
                    <a:pt x="78638" y="203733"/>
                  </a:lnTo>
                  <a:lnTo>
                    <a:pt x="75272" y="207111"/>
                  </a:lnTo>
                  <a:lnTo>
                    <a:pt x="75272" y="215430"/>
                  </a:lnTo>
                  <a:lnTo>
                    <a:pt x="78638" y="218808"/>
                  </a:lnTo>
                  <a:lnTo>
                    <a:pt x="302018" y="218808"/>
                  </a:lnTo>
                  <a:lnTo>
                    <a:pt x="305384" y="215430"/>
                  </a:lnTo>
                  <a:lnTo>
                    <a:pt x="305384" y="207111"/>
                  </a:lnTo>
                  <a:close/>
                </a:path>
                <a:path w="381000" h="512445">
                  <a:moveTo>
                    <a:pt x="305384" y="160058"/>
                  </a:moveTo>
                  <a:lnTo>
                    <a:pt x="302018" y="156679"/>
                  </a:lnTo>
                  <a:lnTo>
                    <a:pt x="297853" y="156679"/>
                  </a:lnTo>
                  <a:lnTo>
                    <a:pt x="78638" y="156679"/>
                  </a:lnTo>
                  <a:lnTo>
                    <a:pt x="75272" y="160058"/>
                  </a:lnTo>
                  <a:lnTo>
                    <a:pt x="75272" y="168376"/>
                  </a:lnTo>
                  <a:lnTo>
                    <a:pt x="78638" y="171754"/>
                  </a:lnTo>
                  <a:lnTo>
                    <a:pt x="302018" y="171754"/>
                  </a:lnTo>
                  <a:lnTo>
                    <a:pt x="305384" y="168376"/>
                  </a:lnTo>
                  <a:lnTo>
                    <a:pt x="305384" y="160058"/>
                  </a:lnTo>
                  <a:close/>
                </a:path>
                <a:path w="381000" h="512445">
                  <a:moveTo>
                    <a:pt x="305384" y="64020"/>
                  </a:moveTo>
                  <a:lnTo>
                    <a:pt x="302006" y="60642"/>
                  </a:lnTo>
                  <a:lnTo>
                    <a:pt x="179260" y="60642"/>
                  </a:lnTo>
                  <a:lnTo>
                    <a:pt x="175895" y="64020"/>
                  </a:lnTo>
                  <a:lnTo>
                    <a:pt x="175895" y="72339"/>
                  </a:lnTo>
                  <a:lnTo>
                    <a:pt x="179260" y="75717"/>
                  </a:lnTo>
                  <a:lnTo>
                    <a:pt x="183426" y="75717"/>
                  </a:lnTo>
                  <a:lnTo>
                    <a:pt x="302006" y="75717"/>
                  </a:lnTo>
                  <a:lnTo>
                    <a:pt x="305384" y="72339"/>
                  </a:lnTo>
                  <a:lnTo>
                    <a:pt x="305384" y="64020"/>
                  </a:lnTo>
                  <a:close/>
                </a:path>
                <a:path w="381000" h="512445">
                  <a:moveTo>
                    <a:pt x="380695" y="3365"/>
                  </a:moveTo>
                  <a:lnTo>
                    <a:pt x="377317" y="0"/>
                  </a:lnTo>
                  <a:lnTo>
                    <a:pt x="365620" y="0"/>
                  </a:lnTo>
                  <a:lnTo>
                    <a:pt x="365620" y="15074"/>
                  </a:lnTo>
                  <a:lnTo>
                    <a:pt x="365620" y="496785"/>
                  </a:lnTo>
                  <a:lnTo>
                    <a:pt x="15074" y="496785"/>
                  </a:lnTo>
                  <a:lnTo>
                    <a:pt x="15074" y="113169"/>
                  </a:lnTo>
                  <a:lnTo>
                    <a:pt x="109804" y="113169"/>
                  </a:lnTo>
                  <a:lnTo>
                    <a:pt x="113182" y="109791"/>
                  </a:lnTo>
                  <a:lnTo>
                    <a:pt x="113182" y="98209"/>
                  </a:lnTo>
                  <a:lnTo>
                    <a:pt x="113182" y="25755"/>
                  </a:lnTo>
                  <a:lnTo>
                    <a:pt x="113182" y="15074"/>
                  </a:lnTo>
                  <a:lnTo>
                    <a:pt x="365620" y="15074"/>
                  </a:lnTo>
                  <a:lnTo>
                    <a:pt x="365620" y="0"/>
                  </a:lnTo>
                  <a:lnTo>
                    <a:pt x="105194" y="0"/>
                  </a:lnTo>
                  <a:lnTo>
                    <a:pt x="104292" y="215"/>
                  </a:lnTo>
                  <a:lnTo>
                    <a:pt x="103505" y="330"/>
                  </a:lnTo>
                  <a:lnTo>
                    <a:pt x="102374" y="787"/>
                  </a:lnTo>
                  <a:lnTo>
                    <a:pt x="102146" y="901"/>
                  </a:lnTo>
                  <a:lnTo>
                    <a:pt x="101930" y="1016"/>
                  </a:lnTo>
                  <a:lnTo>
                    <a:pt x="101358" y="1346"/>
                  </a:lnTo>
                  <a:lnTo>
                    <a:pt x="100799" y="1790"/>
                  </a:lnTo>
                  <a:lnTo>
                    <a:pt x="100355" y="2260"/>
                  </a:lnTo>
                  <a:lnTo>
                    <a:pt x="98107" y="4508"/>
                  </a:lnTo>
                  <a:lnTo>
                    <a:pt x="98107" y="25755"/>
                  </a:lnTo>
                  <a:lnTo>
                    <a:pt x="98107" y="98209"/>
                  </a:lnTo>
                  <a:lnTo>
                    <a:pt x="25768" y="98209"/>
                  </a:lnTo>
                  <a:lnTo>
                    <a:pt x="98107" y="25755"/>
                  </a:lnTo>
                  <a:lnTo>
                    <a:pt x="98107" y="4508"/>
                  </a:lnTo>
                  <a:lnTo>
                    <a:pt x="1803" y="100787"/>
                  </a:lnTo>
                  <a:lnTo>
                    <a:pt x="1358" y="101358"/>
                  </a:lnTo>
                  <a:lnTo>
                    <a:pt x="1016" y="101917"/>
                  </a:lnTo>
                  <a:lnTo>
                    <a:pt x="1016" y="102146"/>
                  </a:lnTo>
                  <a:lnTo>
                    <a:pt x="787" y="102362"/>
                  </a:lnTo>
                  <a:lnTo>
                    <a:pt x="342" y="103606"/>
                  </a:lnTo>
                  <a:lnTo>
                    <a:pt x="114" y="104165"/>
                  </a:lnTo>
                  <a:lnTo>
                    <a:pt x="0" y="508482"/>
                  </a:lnTo>
                  <a:lnTo>
                    <a:pt x="3378" y="511860"/>
                  </a:lnTo>
                  <a:lnTo>
                    <a:pt x="377317" y="511860"/>
                  </a:lnTo>
                  <a:lnTo>
                    <a:pt x="380695" y="508482"/>
                  </a:lnTo>
                  <a:lnTo>
                    <a:pt x="380695" y="496785"/>
                  </a:lnTo>
                  <a:lnTo>
                    <a:pt x="380695" y="15074"/>
                  </a:lnTo>
                  <a:lnTo>
                    <a:pt x="380695" y="3365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252" y="5975731"/>
              <a:ext cx="230174" cy="156705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86827" y="2449917"/>
            <a:ext cx="4551728" cy="354969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Tx/>
              <a:buSzTx/>
              <a:buFontTx/>
              <a:buNone/>
              <a:tabLst>
                <a:tab pos="370205" algn="l"/>
              </a:tabLst>
              <a:defRPr/>
            </a:pPr>
            <a:r>
              <a:rPr kumimoji="0" sz="1900" b="1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	</a:t>
            </a:r>
            <a:r>
              <a:rPr kumimoji="0" sz="1800" b="1" i="0" u="none" strike="noStrike" kern="1200" cap="none" spc="12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КАКИЕ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0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ОБЯЗАТЕЛЬСТВА?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94030" marR="23495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Скачивать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</a:t>
            </a:r>
            <a:r>
              <a:rPr kumimoji="0" sz="1200" b="1" i="0" u="none" strike="noStrike" kern="1200" cap="none" spc="-25" normalizeH="0" baseline="0" noProof="0" dirty="0" err="1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Перечень</a:t>
            </a:r>
            <a:r>
              <a:rPr kumimoji="0" lang="ru-RU" sz="1200" b="1" i="0" u="none" strike="noStrike" kern="1200" cap="none" spc="-2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ФТ»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none" strike="noStrike" kern="1200" cap="none" spc="-1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на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сайте </a:t>
            </a:r>
            <a:r>
              <a:rPr kumimoji="0" sz="1200" b="0" i="0" u="none" strike="noStrike" kern="1200" cap="none" spc="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Агентства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https://afmrk.gov.kz/</a:t>
            </a:r>
            <a:r>
              <a:rPr kumimoji="0" lang="ru-RU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(п</a:t>
            </a:r>
            <a:r>
              <a:rPr kumimoji="0" sz="1200" b="0" i="0" u="none" strike="noStrike" kern="1200" cap="none" spc="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остоянно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обновляется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)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494030" marR="125095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-45" normalizeH="0" baseline="0" noProof="0" dirty="0">
              <a:ln>
                <a:noFill/>
              </a:ln>
              <a:solidFill>
                <a:srgbClr val="03285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94030" marR="125095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незамедлительном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порядке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заморозить 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операции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лицами 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из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</a:t>
            </a:r>
            <a:r>
              <a:rPr kumimoji="0" sz="1200" b="1" i="0" u="none" strike="noStrike" kern="1200" cap="none" spc="-20" normalizeH="0" baseline="0" noProof="0" dirty="0" err="1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Перечня</a:t>
            </a:r>
            <a:r>
              <a:rPr kumimoji="0" lang="ru-RU" sz="1200" b="1" i="0" u="none" strike="noStrike" kern="1200" cap="none" spc="-2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ФТ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»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, 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не </a:t>
            </a:r>
            <a:r>
              <a:rPr kumimoji="0" sz="1200" b="0" i="0" u="none" strike="noStrike" kern="1200" cap="none" spc="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позднее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30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рабочего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5" normalizeH="0" baseline="0" noProof="0" dirty="0" err="1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дня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дня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размещения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</a:t>
            </a:r>
            <a:r>
              <a:rPr kumimoji="0" sz="1200" b="0" i="0" u="none" strike="noStrike" kern="1200" cap="none" spc="-30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Перечня</a:t>
            </a:r>
            <a:r>
              <a:rPr kumimoji="0" lang="ru-RU" sz="1200" b="0" i="0" u="none" strike="noStrike" kern="1200" cap="none" spc="-3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ФТ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».</a:t>
            </a:r>
            <a:endParaRPr kumimoji="0" lang="ru-RU" sz="1200" b="0" i="0" u="none" strike="noStrike" kern="1200" cap="none" spc="-30" normalizeH="0" baseline="0" noProof="0" dirty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494030" marR="125095" lvl="0" indent="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502284" marR="5080" lvl="0" indent="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Разработать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Правила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внутреннего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контроля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в </a:t>
            </a:r>
            <a:r>
              <a:rPr kumimoji="0" sz="1200" b="0" i="0" u="none" strike="noStrike" kern="1200" cap="none" spc="-30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соответствии </a:t>
            </a:r>
            <a:r>
              <a:rPr kumimoji="0" sz="1200" b="0" i="0" u="none" strike="noStrike" kern="1200" cap="none" spc="-3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1" i="0" u="none" strike="noStrike" kern="1200" cap="none" spc="5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20" normalizeH="0" baseline="0" noProof="0" dirty="0" err="1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программами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03285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1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утвержденные</a:t>
            </a:r>
            <a:endParaRPr kumimoji="0" lang="ru-RU" sz="1200" b="0" i="0" u="none" strike="noStrike" kern="1200" cap="none" spc="15" normalizeH="0" baseline="0" noProof="0" dirty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502284" marR="5080" lvl="0" indent="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28.09.2020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9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г.</a:t>
            </a:r>
            <a:r>
              <a:rPr kumimoji="0" lang="ru-RU" sz="1200" b="0" i="0" u="none" strike="noStrike" kern="1200" cap="none" spc="-9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 </a:t>
            </a:r>
            <a:r>
              <a:rPr kumimoji="0" sz="1200" b="0" i="0" u="none" strike="noStrike" kern="1200" cap="none" spc="9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№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926).</a:t>
            </a:r>
            <a:endParaRPr kumimoji="0" lang="ru-RU" sz="1200" b="0" i="0" u="none" strike="noStrike" kern="1200" cap="none" spc="15" normalizeH="0" baseline="0" noProof="0" dirty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502284" marR="25844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15" normalizeH="0" baseline="0" noProof="0" dirty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502284" marR="25844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Подтвердить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квалификацию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путем </a:t>
            </a:r>
            <a:r>
              <a:rPr kumimoji="0" sz="1200" b="0" i="0" u="none" strike="noStrike" kern="1200" cap="none" spc="-30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сдачи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тестирования на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базе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АО </a:t>
            </a:r>
            <a:r>
              <a:rPr kumimoji="0" sz="1200" b="0" i="0" u="none" strike="noStrike" kern="1200" cap="none" spc="-3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«НЦУПГС» 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endParaRPr kumimoji="0" lang="ru-RU" sz="1200" b="0" i="0" u="none" strike="noStrike" kern="1200" cap="none" spc="-25" normalizeH="0" baseline="0" noProof="0" dirty="0">
              <a:ln>
                <a:noFill/>
              </a:ln>
              <a:solidFill>
                <a:srgbClr val="053077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502284" marR="25844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(Приказ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МФ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РК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от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13.10.2020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-114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.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9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№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1000).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51562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4294967295"/>
          </p:nvPr>
        </p:nvSpPr>
        <p:spPr>
          <a:xfrm>
            <a:off x="417199" y="6547152"/>
            <a:ext cx="3941224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вопросам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технического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характера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обращаться </a:t>
            </a:r>
            <a:r>
              <a:rPr kumimoji="0" sz="1000" b="0" i="0" u="none" strike="noStrike" kern="1200" cap="none" spc="-2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телефону: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(7172)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97</a:t>
            </a:r>
            <a:r>
              <a:rPr kumimoji="0" lang="ru-RU" sz="10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48,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97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4294967295"/>
          </p:nvPr>
        </p:nvSpPr>
        <p:spPr>
          <a:xfrm>
            <a:off x="7602429" y="6547152"/>
            <a:ext cx="4401333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вопросам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законодательства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ПОД/ФТ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обращаться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</a:t>
            </a: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телефону: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(7172)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97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52,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97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3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322602" y="2508572"/>
            <a:ext cx="296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85" normalizeH="0" baseline="0" noProof="0" dirty="0">
                <a:ln>
                  <a:noFill/>
                </a:ln>
                <a:solidFill>
                  <a:srgbClr val="05307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90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401" y="231167"/>
            <a:ext cx="1182727" cy="1048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0285" y="1450369"/>
            <a:ext cx="777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ТОО «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Finex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Education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»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2538" y="2980233"/>
            <a:ext cx="77179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Является ассоциированным членом (партнёром) Профессиональной организации бухгалтеров «Учёт»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Адрес: г. Астана, ул.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Иманова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Телефон: 8 775 401 33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E-mail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Finex.edu@mail.ru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9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C11170-BDEF-4B97-AC99-71C827449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00033-3DFE-7340-9CCA-A30BE5FA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ru-RU" i="0">
                <a:effectLst/>
                <a:latin typeface="Times New Roman" panose="02020603050405020304" pitchFamily="18" charset="0"/>
              </a:rPr>
              <a:t>Законодательство Республики Казахстан о ПОД/ФТ</a:t>
            </a:r>
            <a:endParaRPr lang="x-none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9D33C97C-E1B9-E675-83E2-647FF7B6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1" y="1629000"/>
            <a:ext cx="6397165" cy="4311830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60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Республики Казахстан </a:t>
            </a:r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28 августа 2009 года № 191-IV</a:t>
            </a:r>
            <a:r>
              <a:rPr lang="ru-RU" sz="1600" i="0" dirty="0">
                <a:effectLst/>
                <a:latin typeface="Tahoma" panose="020B0604030504040204" pitchFamily="34" charset="0"/>
              </a:rPr>
              <a:t/>
            </a:r>
            <a:br>
              <a:rPr lang="ru-RU" sz="1600" i="0" dirty="0">
                <a:effectLst/>
                <a:latin typeface="Tahoma" panose="020B0604030504040204" pitchFamily="34" charset="0"/>
              </a:rPr>
            </a:br>
            <a:r>
              <a:rPr lang="ru-RU" sz="1600" i="0" dirty="0">
                <a:effectLst/>
                <a:latin typeface="Tahoma" panose="020B0604030504040204" pitchFamily="34" charset="0"/>
              </a:rPr>
              <a:t>«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противодействии легализации (отмыванию) доходов,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полученных преступным путем, и финансированию терроризма» (далее – Закон);</a:t>
            </a:r>
          </a:p>
          <a:p>
            <a:pPr algn="just">
              <a:lnSpc>
                <a:spcPct val="11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Председателя Агентства Республики Казахстан по финансовому мониторингу от 22 февраля 2022 года № 13 «Об утверждении Правил представления субъектами финансового мониторинга сведений и информации об операциях, подлежащих финансовому мониторингу, и признаков определения подозрительной операции»;</a:t>
            </a:r>
          </a:p>
          <a:p>
            <a:pPr algn="just">
              <a:lnSpc>
                <a:spcPct val="11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Председателя Агентства Республики Казахстан по финансовому мониторингу от 28 февраля 2022 года № 18 «О внесении изменения в приказ Председателя Агентства Республики Казахстан по финансовому мониторингу от 6 августа 2021 года № 4 "Об утверждении Требований к правилам внутреннего контроля в целях противодействия легализации (отмыванию) доходов, полученных преступным путем, и финансированию терроризма для не финансового сектора»;</a:t>
            </a:r>
          </a:p>
          <a:p>
            <a:pPr>
              <a:lnSpc>
                <a:spcPct val="110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8FAF2E36-DBE5-AA55-FD31-9F191AA9B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r="1" b="1"/>
          <a:stretch/>
        </p:blipFill>
        <p:spPr>
          <a:xfrm>
            <a:off x="8441256" y="1854000"/>
            <a:ext cx="3496111" cy="346193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1D549-7BA5-2511-67D9-76807C434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14B7F-AFC5-42D8-9310-636B99A2C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F86FC-501D-4ADE-90AA-632E61B4A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000" y="231166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0B1848-4BEB-4B74-8EEE-F06553F6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00033-3DFE-7340-9CCA-A30BE5FA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ru-RU" i="0">
                <a:effectLst/>
                <a:latin typeface="Times New Roman" panose="02020603050405020304" pitchFamily="18" charset="0"/>
              </a:rPr>
              <a:t>Законодательство Республики Казахстан о ПОД/ФТ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3C97C-E1B9-E675-83E2-647FF7B63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1" y="1629000"/>
            <a:ext cx="7178639" cy="4727350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приказ Председателя Агентства Республики Казахстан по финансовому мониторингу от 16 августа 2021 года № 7 и Министра национальной экономики Республики Казахстан от 16 августа 2021 года № 80. Зарегистрирован в Министерстве юстиции Республики Казахстан 18 августа 2021 года № 24034 «Об утверждении критериев оценки степени риска и проверочного листа за соблюдением законодательства Республики Казахстан о противодействии легализации (отмыванию) доходов, полученных преступным путем, и финансированию терроризма»;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Председателя Агентства Республики Казахстан по финансовому мониторингу от 22 февраля 2022 года № 13. Зарегистрирован в Министерстве юстиции Республики Казахстан 24 февраля 2022 года № 26924. «Об утверждении Правил представления субъектами финансового мониторинга сведений и информации об операциях, подлежащих финансовому мониторингу, и признаков определения подозрительной операции»;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Председателя Агентства Республики Казахстан по финансовому мониторингу от 23 февраля 2022 года № 14. Зарегистрирован в Министерстве юстиции Республики Казахстан 24 февраля 2022 года № 26925. «Об утверждении Правил проведения оценки рисков легализации (отмывания) доходов и финансирования терроризма».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Приказ АФМ РК №6 от 09.08.2021  об «</a:t>
            </a:r>
            <a:r>
              <a:rPr lang="ru-RU" sz="1400" b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Утверждении требований к субъектам финансового мониторинга по подготовке и обучению в сфере противодействия легализации (отмыванию) доходов, полученных преступным путем, и финансированию терроризма»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11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деревянный, старый, стопк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FA6E95B-9CF5-2EB8-F127-8FAD4DCE7E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r="6087" b="2"/>
          <a:stretch/>
        </p:blipFill>
        <p:spPr>
          <a:xfrm>
            <a:off x="8455217" y="2079000"/>
            <a:ext cx="3496111" cy="346193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8F09E0-84BE-21CF-E76F-608BD742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x-none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DEF7F31-0B8A-474A-B86C-91F38175432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16B152-CBBC-4F14-97BB-D6B4C00B7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03EF13-8A19-411B-B666-AD354CE97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658" y="292132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9ADC49-7AD7-4483-9339-DD5053106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6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D0244E-F4C3-4D09-8166-72719F6D4FB7}"/>
              </a:ext>
            </a:extLst>
          </p:cNvPr>
          <p:cNvSpPr txBox="1"/>
          <p:nvPr/>
        </p:nvSpPr>
        <p:spPr>
          <a:xfrm>
            <a:off x="671974" y="6427857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B209BDB-4819-7F50-9329-E491FFBBD807}"/>
              </a:ext>
            </a:extLst>
          </p:cNvPr>
          <p:cNvSpPr txBox="1">
            <a:spLocks/>
          </p:cNvSpPr>
          <p:nvPr/>
        </p:nvSpPr>
        <p:spPr>
          <a:xfrm>
            <a:off x="368620" y="296631"/>
            <a:ext cx="8715436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>
                <a:latin typeface="Candara" pitchFamily="34" charset="0"/>
              </a:rPr>
              <a:t>Цель закона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4F92C-6439-FA3C-4996-16B3AC8B6F89}"/>
              </a:ext>
            </a:extLst>
          </p:cNvPr>
          <p:cNvSpPr txBox="1"/>
          <p:nvPr/>
        </p:nvSpPr>
        <p:spPr>
          <a:xfrm>
            <a:off x="1104504" y="1090796"/>
            <a:ext cx="7335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 путём противодействовать легализации доходов, и финансированию терроризма.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C64BE0-2432-9BF4-56C8-B1B9AFBD5C2D}"/>
              </a:ext>
            </a:extLst>
          </p:cNvPr>
          <p:cNvSpPr txBox="1"/>
          <p:nvPr/>
        </p:nvSpPr>
        <p:spPr>
          <a:xfrm>
            <a:off x="1104504" y="2390421"/>
            <a:ext cx="62561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Составная часть закона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367870-D6B1-4CDC-BEF2-E863B0C57AE9}"/>
              </a:ext>
            </a:extLst>
          </p:cNvPr>
          <p:cNvSpPr txBox="1"/>
          <p:nvPr/>
        </p:nvSpPr>
        <p:spPr>
          <a:xfrm>
            <a:off x="774906" y="3249000"/>
            <a:ext cx="691536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отмывания доходов и финансирования терроризма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Надлежащая проверка клиентов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 легализации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проведения операций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СФМ  внутреннего контроля (ПВК)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056230-92A3-428E-A220-3C7692D6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1A496A-7237-4DC6-AA1F-6B9EA47D7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008" y="241803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3D7DA6-3DE2-406E-8AED-10982A088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0E343-D033-4652-8B9D-C042A8A9405A}"/>
              </a:ext>
            </a:extLst>
          </p:cNvPr>
          <p:cNvSpPr txBox="1"/>
          <p:nvPr/>
        </p:nvSpPr>
        <p:spPr>
          <a:xfrm>
            <a:off x="441919" y="654219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019950-C655-68EB-7C39-032EBC557AD7}"/>
              </a:ext>
            </a:extLst>
          </p:cNvPr>
          <p:cNvSpPr/>
          <p:nvPr/>
        </p:nvSpPr>
        <p:spPr>
          <a:xfrm>
            <a:off x="0" y="262190"/>
            <a:ext cx="8987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Субъекта финансового мониторинга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86F97ACF-319F-CD97-2408-11E68B2D86E3}"/>
              </a:ext>
            </a:extLst>
          </p:cNvPr>
          <p:cNvSpPr txBox="1">
            <a:spLocks/>
          </p:cNvSpPr>
          <p:nvPr/>
        </p:nvSpPr>
        <p:spPr>
          <a:xfrm>
            <a:off x="280525" y="1134000"/>
            <a:ext cx="11630950" cy="592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финансового мониторинга;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надлежащей проверки клиентов;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сведений и информации об операциях, подлежащих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финмониторингу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уполномоченный орган;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реализация и обеспечение соблюдения правил внутреннего контроля в целях ПОД/ФТ;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клиенту в установлении деловых отношений, а также отказ в проведении операций в случае невозможности принятия мер по надлежащей проверке клиента;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(блокирование, отказ в проведении) операции по организации и физлицу, включенному в Перечень лиц и организаций, связанных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ФТиЭ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международных стандартов и законодательства РК в части ПОД/ФТ.   </a:t>
            </a:r>
          </a:p>
          <a:p>
            <a:pPr algn="just">
              <a:buFont typeface="Wingdings" pitchFamily="2" charset="2"/>
              <a:buChar char="§"/>
            </a:pPr>
            <a:endParaRPr lang="ru-RU" sz="22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2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200" dirty="0">
              <a:latin typeface="Candar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676E16-AB66-4E96-8189-74765B81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B77FA5-6662-4C76-B26F-C26E45911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435" y="231166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C6413E-AB99-4BA6-A4AB-87589175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30"/>
            <a:ext cx="12192000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0E343-D033-4652-8B9D-C042A8A9405A}"/>
              </a:ext>
            </a:extLst>
          </p:cNvPr>
          <p:cNvSpPr txBox="1"/>
          <p:nvPr/>
        </p:nvSpPr>
        <p:spPr>
          <a:xfrm>
            <a:off x="441919" y="6542193"/>
            <a:ext cx="11630950" cy="369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www.finexst.kz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instagram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799" kern="0" dirty="0" err="1">
                <a:solidFill>
                  <a:prstClr val="black"/>
                </a:solidFill>
                <a:latin typeface="Calibri" panose="020F0502020204030204"/>
              </a:rPr>
              <a:t>Pro.Finex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ru-RU" sz="1799" kern="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1799" kern="0" dirty="0">
                <a:solidFill>
                  <a:prstClr val="black"/>
                </a:solidFill>
                <a:latin typeface="Calibri" panose="020F0502020204030204"/>
              </a:rPr>
              <a:t>2022</a:t>
            </a:r>
            <a:endParaRPr lang="ru-RU" sz="1799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019950-C655-68EB-7C39-032EBC557AD7}"/>
              </a:ext>
            </a:extLst>
          </p:cNvPr>
          <p:cNvSpPr/>
          <p:nvPr/>
        </p:nvSpPr>
        <p:spPr>
          <a:xfrm>
            <a:off x="237417" y="442636"/>
            <a:ext cx="8987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Субъекта финансового мониторинга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86F97ACF-319F-CD97-2408-11E68B2D86E3}"/>
              </a:ext>
            </a:extLst>
          </p:cNvPr>
          <p:cNvSpPr txBox="1">
            <a:spLocks/>
          </p:cNvSpPr>
          <p:nvPr/>
        </p:nvSpPr>
        <p:spPr>
          <a:xfrm>
            <a:off x="248928" y="928645"/>
            <a:ext cx="7033008" cy="592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2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200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200" dirty="0">
              <a:latin typeface="Candar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0CE1C-130B-402B-B93E-FF3AFC57C413}"/>
              </a:ext>
            </a:extLst>
          </p:cNvPr>
          <p:cNvSpPr txBox="1"/>
          <p:nvPr/>
        </p:nvSpPr>
        <p:spPr>
          <a:xfrm>
            <a:off x="607393" y="2065478"/>
            <a:ext cx="111570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целях подтверждения изучения субъектами материала, изученного в процессе обучения субъекты проходят тестирование с периодичностью не реже 1 (одного) раза в 3 (три) года с даты прохождения тестирования на базе Центра и его территориальных подразделений.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      Срок действия результатов тестирования составляет 3 (три) года с момента прохождения аттестации с положительным результатом.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      Все субъекты с момента введения в действие настоящих Требований проходят тестирование в течение последующих 2 (двух) лет (</a:t>
            </a:r>
            <a:r>
              <a:rPr lang="ru-RU" sz="2000" b="1" dirty="0"/>
              <a:t>Приказ от 11.08.2021 г.)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57F540-038D-4F2D-A8E3-76E3E7647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808" y="292132"/>
            <a:ext cx="1304657" cy="4633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B30324-1EE2-4B87-9126-20447ED42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236" y="312897"/>
            <a:ext cx="1182727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2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3049</Words>
  <Application>Microsoft Office PowerPoint</Application>
  <PresentationFormat>Широкоэкранный</PresentationFormat>
  <Paragraphs>495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45</vt:i4>
      </vt:variant>
    </vt:vector>
  </HeadingPairs>
  <TitlesOfParts>
    <vt:vector size="63" baseType="lpstr">
      <vt:lpstr>Arial</vt:lpstr>
      <vt:lpstr>Calibri</vt:lpstr>
      <vt:lpstr>Calibri Light</vt:lpstr>
      <vt:lpstr>Candara</vt:lpstr>
      <vt:lpstr>Century Gothic</vt:lpstr>
      <vt:lpstr>georgia</vt:lpstr>
      <vt:lpstr>Microsoft Sans Serif</vt:lpstr>
      <vt:lpstr>Microsoft Uighur</vt:lpstr>
      <vt:lpstr>Tahoma</vt:lpstr>
      <vt:lpstr>Times New Roman</vt:lpstr>
      <vt:lpstr>Trebuchet MS</vt:lpstr>
      <vt:lpstr>verdana</vt:lpstr>
      <vt:lpstr>Wingdings</vt:lpstr>
      <vt:lpstr>Тема Office</vt:lpstr>
      <vt:lpstr>Office Theme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Законодательство Республики Казахстан о ПОД/ФТ</vt:lpstr>
      <vt:lpstr>Законодательство Республики Казахстан о ПОД/ФТ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подлежит финансовому мониторингу?</vt:lpstr>
      <vt:lpstr>Что и кто подлежит финансовому мониторингу?</vt:lpstr>
      <vt:lpstr>Субъекты финансового мониторинга  </vt:lpstr>
      <vt:lpstr>Субъекты финансового мониторинга  (Продолжение)</vt:lpstr>
      <vt:lpstr>Субъекты финансового мониторинга  (Продолжение)</vt:lpstr>
      <vt:lpstr>Какие операции подлежат финансовому мониторингу?</vt:lpstr>
      <vt:lpstr>Пороговые значения</vt:lpstr>
      <vt:lpstr>Пороги</vt:lpstr>
      <vt:lpstr>Пороги</vt:lpstr>
      <vt:lpstr>Подозрительные операции</vt:lpstr>
      <vt:lpstr>Подозрительные операции</vt:lpstr>
      <vt:lpstr>Подозрительные операции</vt:lpstr>
      <vt:lpstr>План действий для субъекта финансового мониторинга</vt:lpstr>
      <vt:lpstr>Правила внутреннего контроля </vt:lpstr>
      <vt:lpstr>Правила внутреннего контроля</vt:lpstr>
      <vt:lpstr>Программа организации внутреннего контроля</vt:lpstr>
      <vt:lpstr>Программа управления рисками</vt:lpstr>
      <vt:lpstr>Программа идентификации клиентов</vt:lpstr>
      <vt:lpstr>Программа мониторинга и изучения операций клиентов </vt:lpstr>
      <vt:lpstr>Какие операции замораживать?</vt:lpstr>
      <vt:lpstr>Нарушение ПОД/ФТ</vt:lpstr>
      <vt:lpstr>Нарушения ПОД/ФТ </vt:lpstr>
      <vt:lpstr>Нарушения ПОД/ФТ (продолжение) </vt:lpstr>
      <vt:lpstr>Презентация PowerPoint</vt:lpstr>
      <vt:lpstr>Надзорная практика Национального Банка Республики Казахстан* Часто выявляемые нарушения законодательства по ПОД/ФТ</vt:lpstr>
      <vt:lpstr>Элементы системы ВК в целях ПОД/ФТ</vt:lpstr>
      <vt:lpstr>Конфиденциальность </vt:lpstr>
      <vt:lpstr>Презентация PowerPoint</vt:lpstr>
      <vt:lpstr>Презентация PowerPoint</vt:lpstr>
      <vt:lpstr>Презентация PowerPoint</vt:lpstr>
      <vt:lpstr>Подготовка и обучение кадров в целях ПОД/ФТ</vt:lpstr>
      <vt:lpstr>Агентство Республики Казахстан по финансовому мониторингу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ХОЗУ</cp:lastModifiedBy>
  <cp:revision>65</cp:revision>
  <cp:lastPrinted>2022-08-09T09:24:07Z</cp:lastPrinted>
  <dcterms:created xsi:type="dcterms:W3CDTF">2020-06-15T10:11:26Z</dcterms:created>
  <dcterms:modified xsi:type="dcterms:W3CDTF">2022-12-14T07:21:26Z</dcterms:modified>
</cp:coreProperties>
</file>