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5246A-CC2A-4FC7-8506-FC0077AE193A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3DC81-A621-49D8-BFC7-C97F7CFDA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9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7988" y="1249363"/>
            <a:ext cx="5992812" cy="33718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0483">
              <a:defRPr/>
            </a:pPr>
            <a:endParaRPr lang="ru-RU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38CDCB-91F1-47A3-A901-535821CE4D41}" type="slidenum">
              <a:rPr lang="ru-RU" altLang="ru-RU">
                <a:solidFill>
                  <a:srgbClr val="000000"/>
                </a:solidFill>
              </a:rPr>
              <a:pPr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913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BE4B-5A51-478B-B84B-5E13DA6F9B2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DB94-BAA4-419F-816A-32C18AEAF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91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BE4B-5A51-478B-B84B-5E13DA6F9B2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DB94-BAA4-419F-816A-32C18AEAF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6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BE4B-5A51-478B-B84B-5E13DA6F9B2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DB94-BAA4-419F-816A-32C18AEAF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5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2"/>
            <a:ext cx="12192000" cy="338667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6489701"/>
            <a:ext cx="12192000" cy="3683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" y="2697821"/>
            <a:ext cx="12191999" cy="1431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3"/>
            </a:lvl1pPr>
            <a:lvl2pPr marL="385005" indent="0" algn="ctr">
              <a:buNone/>
              <a:defRPr sz="1684"/>
            </a:lvl2pPr>
            <a:lvl3pPr marL="770007" indent="0" algn="ctr">
              <a:buNone/>
              <a:defRPr sz="1515"/>
            </a:lvl3pPr>
            <a:lvl4pPr marL="1155012" indent="0" algn="ctr">
              <a:buNone/>
              <a:defRPr sz="1348"/>
            </a:lvl4pPr>
            <a:lvl5pPr marL="1540017" indent="0" algn="ctr">
              <a:buNone/>
              <a:defRPr sz="1348"/>
            </a:lvl5pPr>
            <a:lvl6pPr marL="1925019" indent="0" algn="ctr">
              <a:buNone/>
              <a:defRPr sz="1348"/>
            </a:lvl6pPr>
            <a:lvl7pPr marL="2310024" indent="0" algn="ctr">
              <a:buNone/>
              <a:defRPr sz="1348"/>
            </a:lvl7pPr>
            <a:lvl8pPr marL="2695027" indent="0" algn="ctr">
              <a:buNone/>
              <a:defRPr sz="1348"/>
            </a:lvl8pPr>
            <a:lvl9pPr marL="3080030" indent="0" algn="ctr">
              <a:buNone/>
              <a:defRPr sz="1348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2447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BE4B-5A51-478B-B84B-5E13DA6F9B2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DB94-BAA4-419F-816A-32C18AEAF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64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BE4B-5A51-478B-B84B-5E13DA6F9B2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DB94-BAA4-419F-816A-32C18AEAF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8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BE4B-5A51-478B-B84B-5E13DA6F9B2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DB94-BAA4-419F-816A-32C18AEAF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7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BE4B-5A51-478B-B84B-5E13DA6F9B2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DB94-BAA4-419F-816A-32C18AEAF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5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BE4B-5A51-478B-B84B-5E13DA6F9B2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DB94-BAA4-419F-816A-32C18AEAF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39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BE4B-5A51-478B-B84B-5E13DA6F9B2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DB94-BAA4-419F-816A-32C18AEAF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8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BE4B-5A51-478B-B84B-5E13DA6F9B2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DB94-BAA4-419F-816A-32C18AEAF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7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1BE4B-5A51-478B-B84B-5E13DA6F9B2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DB94-BAA4-419F-816A-32C18AEAF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87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1BE4B-5A51-478B-B84B-5E13DA6F9B2B}" type="datetimeFigureOut">
              <a:rPr lang="ru-RU" smtClean="0"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DB94-BAA4-419F-816A-32C18AEAF5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03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afmrk.gov.kz/" TargetMode="External"/><Relationship Id="rId2" Type="http://schemas.openxmlformats.org/officeDocument/2006/relationships/hyperlink" Target="http://www.web-sfm.kfm.kz/)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4682069" y="6053666"/>
            <a:ext cx="4095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</a:t>
            </a:r>
            <a:r>
              <a:rPr lang="ru-RU" alt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Нур-Султан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декабрь 2021 г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133600" y="2512186"/>
            <a:ext cx="96181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90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Разъяснение  требований законодательства о ПОД/ФТ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541867" y="3930654"/>
            <a:ext cx="1295400" cy="2468033"/>
            <a:chOff x="464265" y="2731224"/>
            <a:chExt cx="970344" cy="1850030"/>
          </a:xfrm>
        </p:grpSpPr>
        <p:sp>
          <p:nvSpPr>
            <p:cNvPr id="6" name="Graphic 1">
              <a:extLst>
                <a:ext uri="{FF2B5EF4-FFF2-40B4-BE49-F238E27FC236}">
                  <a16:creationId xmlns:a16="http://schemas.microsoft.com/office/drawing/2014/main" id="{CDAC25EF-AFEA-4439-A9DB-1FDCE9105BD0}"/>
                </a:ext>
              </a:extLst>
            </p:cNvPr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7" name="Graphic 1">
              <a:extLst>
                <a:ext uri="{FF2B5EF4-FFF2-40B4-BE49-F238E27FC236}">
                  <a16:creationId xmlns:a16="http://schemas.microsoft.com/office/drawing/2014/main" id="{D7287174-A699-43D7-BF52-983F2C87A585}"/>
                </a:ext>
              </a:extLst>
            </p:cNvPr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8" name="Graphic 1">
              <a:extLst>
                <a:ext uri="{FF2B5EF4-FFF2-40B4-BE49-F238E27FC236}">
                  <a16:creationId xmlns:a16="http://schemas.microsoft.com/office/drawing/2014/main" id="{39DC19A3-2CA9-466B-9E56-5CB1315CDC62}"/>
                </a:ext>
              </a:extLst>
            </p:cNvPr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9" name="Graphic 1">
              <a:extLst>
                <a:ext uri="{FF2B5EF4-FFF2-40B4-BE49-F238E27FC236}">
                  <a16:creationId xmlns:a16="http://schemas.microsoft.com/office/drawing/2014/main" id="{43A6C331-DAB7-4EF7-8CD1-6D5C0CBEFD88}"/>
                </a:ext>
              </a:extLst>
            </p:cNvPr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0" name="Graphic 1">
              <a:extLst>
                <a:ext uri="{FF2B5EF4-FFF2-40B4-BE49-F238E27FC236}">
                  <a16:creationId xmlns:a16="http://schemas.microsoft.com/office/drawing/2014/main" id="{9CB97DE5-C22F-4254-84F1-ABC3F0984C2F}"/>
                </a:ext>
              </a:extLst>
            </p:cNvPr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1" name="Graphic 1">
              <a:extLst>
                <a:ext uri="{FF2B5EF4-FFF2-40B4-BE49-F238E27FC236}">
                  <a16:creationId xmlns:a16="http://schemas.microsoft.com/office/drawing/2014/main" id="{F71A59EC-7D40-411C-B49E-5A2FD5BA283D}"/>
                </a:ext>
              </a:extLst>
            </p:cNvPr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2" name="Graphic 1">
              <a:extLst>
                <a:ext uri="{FF2B5EF4-FFF2-40B4-BE49-F238E27FC236}">
                  <a16:creationId xmlns:a16="http://schemas.microsoft.com/office/drawing/2014/main" id="{9FD6EF18-D52A-4935-9D27-8F881CD42963}"/>
                </a:ext>
              </a:extLst>
            </p:cNvPr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13" name="Graphic 1">
              <a:extLst>
                <a:ext uri="{FF2B5EF4-FFF2-40B4-BE49-F238E27FC236}">
                  <a16:creationId xmlns:a16="http://schemas.microsoft.com/office/drawing/2014/main" id="{6933ADBB-F65B-498E-B689-1582A5779D00}"/>
                </a:ext>
              </a:extLst>
            </p:cNvPr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</p:grp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541867" y="421218"/>
            <a:ext cx="1295400" cy="1856316"/>
            <a:chOff x="464265" y="499361"/>
            <a:chExt cx="970344" cy="1391523"/>
          </a:xfrm>
        </p:grpSpPr>
        <p:sp>
          <p:nvSpPr>
            <p:cNvPr id="38" name="Graphic 1">
              <a:extLst>
                <a:ext uri="{FF2B5EF4-FFF2-40B4-BE49-F238E27FC236}">
                  <a16:creationId xmlns:a16="http://schemas.microsoft.com/office/drawing/2014/main" id="{39DC19A3-2CA9-466B-9E56-5CB1315CDC62}"/>
                </a:ext>
              </a:extLst>
            </p:cNvPr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39" name="Graphic 1">
              <a:extLst>
                <a:ext uri="{FF2B5EF4-FFF2-40B4-BE49-F238E27FC236}">
                  <a16:creationId xmlns:a16="http://schemas.microsoft.com/office/drawing/2014/main" id="{43A6C331-DAB7-4EF7-8CD1-6D5C0CBEFD88}"/>
                </a:ext>
              </a:extLst>
            </p:cNvPr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0" name="Graphic 1">
              <a:extLst>
                <a:ext uri="{FF2B5EF4-FFF2-40B4-BE49-F238E27FC236}">
                  <a16:creationId xmlns:a16="http://schemas.microsoft.com/office/drawing/2014/main" id="{9CB97DE5-C22F-4254-84F1-ABC3F0984C2F}"/>
                </a:ext>
              </a:extLst>
            </p:cNvPr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1" name="Graphic 1">
              <a:extLst>
                <a:ext uri="{FF2B5EF4-FFF2-40B4-BE49-F238E27FC236}">
                  <a16:creationId xmlns:a16="http://schemas.microsoft.com/office/drawing/2014/main" id="{F71A59EC-7D40-411C-B49E-5A2FD5BA283D}"/>
                </a:ext>
              </a:extLst>
            </p:cNvPr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2" name="Graphic 1">
              <a:extLst>
                <a:ext uri="{FF2B5EF4-FFF2-40B4-BE49-F238E27FC236}">
                  <a16:creationId xmlns:a16="http://schemas.microsoft.com/office/drawing/2014/main" id="{9FD6EF18-D52A-4935-9D27-8F881CD42963}"/>
                </a:ext>
              </a:extLst>
            </p:cNvPr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  <p:sp>
          <p:nvSpPr>
            <p:cNvPr id="43" name="Graphic 1">
              <a:extLst>
                <a:ext uri="{FF2B5EF4-FFF2-40B4-BE49-F238E27FC236}">
                  <a16:creationId xmlns:a16="http://schemas.microsoft.com/office/drawing/2014/main" id="{6933ADBB-F65B-498E-B689-1582A5779D00}"/>
                </a:ext>
              </a:extLst>
            </p:cNvPr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ru-RU" sz="2400" dirty="0"/>
            </a:p>
          </p:txBody>
        </p:sp>
      </p:grpSp>
      <p:sp>
        <p:nvSpPr>
          <p:cNvPr id="22" name="object 11">
            <a:extLst>
              <a:ext uri="{FF2B5EF4-FFF2-40B4-BE49-F238E27FC236}">
                <a16:creationId xmlns:a16="http://schemas.microsoft.com/office/drawing/2014/main" id="{CEF824EB-0F35-4AF2-B7B2-6F26E8422EB7}"/>
              </a:ext>
            </a:extLst>
          </p:cNvPr>
          <p:cNvSpPr/>
          <p:nvPr/>
        </p:nvSpPr>
        <p:spPr>
          <a:xfrm>
            <a:off x="369945" y="2428870"/>
            <a:ext cx="1639243" cy="1357321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12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9458" y="3384851"/>
            <a:ext cx="1633952" cy="1362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Для дальнейшей регистрации, необходимо пройти по следующей ссылке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WEB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СФМ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9458" y="4857750"/>
            <a:ext cx="1633952" cy="15805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Для прохождения регистрации в системе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WEB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СФМ, необходимо ознакомится с РУКОВОДСТВОМ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43410" y="5961529"/>
            <a:ext cx="35365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72924" y="4656604"/>
            <a:ext cx="632126" cy="4773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55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564441" y="3686175"/>
            <a:ext cx="2186068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Далее указываем адрес электронной почты и нажимаем ЗАРЕГИСТРИРОВАТЬСЯ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657475" y="2809875"/>
            <a:ext cx="0" cy="8763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7624682" y="3686177"/>
            <a:ext cx="2643268" cy="144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 электронный адрес поступит пароль, необходимо указать электронный адрес и ввести пароль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8502721" y="2590800"/>
            <a:ext cx="0" cy="10953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49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0" y="2940424"/>
            <a:ext cx="5682916" cy="16235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80000"/>
                </a:solidFill>
                <a:latin typeface="Arial"/>
                <a:cs typeface="Arial"/>
              </a:rPr>
              <a:t>«ПОДОЗРИТЕЛЬНЫЕ </a:t>
            </a:r>
            <a:r>
              <a:rPr sz="1200" b="1" spc="-5" dirty="0" smtClean="0">
                <a:solidFill>
                  <a:srgbClr val="F80000"/>
                </a:solidFill>
                <a:latin typeface="Arial"/>
                <a:cs typeface="Arial"/>
              </a:rPr>
              <a:t>ОПЕРАЦИИ»</a:t>
            </a:r>
            <a:endParaRPr lang="ru-RU" sz="1200" b="1" spc="-5" dirty="0" smtClean="0">
              <a:solidFill>
                <a:srgbClr val="F8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700" b="1" spc="-5" dirty="0" smtClean="0">
              <a:solidFill>
                <a:srgbClr val="F80000"/>
              </a:solidFill>
              <a:latin typeface="Arial"/>
              <a:cs typeface="Arial"/>
            </a:endParaRPr>
          </a:p>
          <a:p>
            <a:r>
              <a:rPr lang="ru-RU" sz="1200" dirty="0" smtClean="0">
                <a:cs typeface="Microsoft Uighur" pitchFamily="2" charset="-78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- Совершение клиентом действий, направленных на уклонение от надлежащей проверки и (или) финансового мониторинга, предусмотренных настоящим Законом;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- Совершение клиентом операции с деньгами и (или) иным имуществом, по которой имеются основания полагать, что она направлена на </a:t>
            </a:r>
            <a:r>
              <a:rPr lang="ru-RU" sz="1200" dirty="0" err="1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обналичивание</a:t>
            </a:r>
            <a:r>
              <a:rPr lang="ru-RU" sz="1200" dirty="0" smtClean="0">
                <a:solidFill>
                  <a:srgbClr val="002060"/>
                </a:solidFill>
                <a:latin typeface="Microsoft Sans Serif" pitchFamily="34" charset="0"/>
                <a:cs typeface="Microsoft Sans Serif" pitchFamily="34" charset="0"/>
              </a:rPr>
              <a:t> денег, полученных преступным путем;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 typeface="Wingdings" pitchFamily="2" charset="2"/>
              <a:buChar char="§"/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6157" y="4457110"/>
            <a:ext cx="5598695" cy="1190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buFont typeface="Wingdings" pitchFamily="2" charset="2"/>
              <a:buChar char="§"/>
            </a:pPr>
            <a:r>
              <a:rPr lang="ru-RU" sz="1200" b="1" spc="-20" dirty="0" smtClean="0">
                <a:solidFill>
                  <a:srgbClr val="F80000"/>
                </a:solidFill>
                <a:latin typeface="Arial"/>
                <a:cs typeface="Arial"/>
              </a:rPr>
              <a:t> Д</a:t>
            </a:r>
            <a:r>
              <a:rPr sz="1200" b="1" spc="-20" dirty="0" err="1" smtClean="0">
                <a:solidFill>
                  <a:srgbClr val="F80000"/>
                </a:solidFill>
                <a:latin typeface="Arial"/>
                <a:cs typeface="Arial"/>
              </a:rPr>
              <a:t>еятельность</a:t>
            </a:r>
            <a:r>
              <a:rPr lang="ru-RU" sz="1200" b="1" spc="-20" dirty="0" smtClean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lang="ru-RU"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клиентов</a:t>
            </a:r>
            <a:r>
              <a:rPr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,</a:t>
            </a:r>
            <a:r>
              <a:rPr sz="1200" spc="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операции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либо </a:t>
            </a:r>
            <a:r>
              <a:rPr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попытки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35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их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совершения</a:t>
            </a:r>
            <a:r>
              <a:rPr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, </a:t>
            </a:r>
            <a:r>
              <a:rPr sz="1200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признанные</a:t>
            </a:r>
            <a:r>
              <a:rPr lang="ru-RU" sz="120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подозрительными </a:t>
            </a:r>
            <a:r>
              <a:rPr lang="ru-RU"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в</a:t>
            </a:r>
            <a:r>
              <a:rPr lang="ru-RU" sz="1200" spc="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lang="ru-RU" sz="120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Правила внутреннего контроля;</a:t>
            </a:r>
            <a:endParaRPr lang="ru-RU" sz="200" dirty="0" smtClean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100"/>
              </a:spcBef>
            </a:pPr>
            <a:endParaRPr lang="ru-RU" sz="200" dirty="0" smtClean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12700">
              <a:spcBef>
                <a:spcPts val="100"/>
              </a:spcBef>
              <a:buFont typeface="Wingdings" pitchFamily="2" charset="2"/>
              <a:buChar char="§"/>
            </a:pPr>
            <a:r>
              <a:rPr lang="ru-RU" sz="1200" b="1" spc="-15" dirty="0" smtClean="0">
                <a:solidFill>
                  <a:srgbClr val="F80000"/>
                </a:solidFill>
                <a:latin typeface="Arial"/>
                <a:cs typeface="Arial"/>
              </a:rPr>
              <a:t>Иные</a:t>
            </a:r>
            <a:r>
              <a:rPr lang="ru-RU" sz="1200" b="1" spc="5" dirty="0" smtClean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lang="ru-RU"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операции признанные Вами подозрительными в соответствии с Вашим опытом.</a:t>
            </a:r>
            <a:endParaRPr lang="ru-RU" sz="1200" dirty="0" smtClean="0">
              <a:latin typeface="Microsoft Sans Serif"/>
              <a:cs typeface="Microsoft Sans Serif"/>
            </a:endParaRPr>
          </a:p>
          <a:p>
            <a:pPr marL="12700">
              <a:spcBef>
                <a:spcPts val="100"/>
              </a:spcBef>
              <a:buFont typeface="Wingdings" pitchFamily="2" charset="2"/>
              <a:buChar char="§"/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84948" y="5899438"/>
            <a:ext cx="428674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6520" algn="l"/>
              </a:tabLst>
            </a:pPr>
            <a:r>
              <a:rPr sz="800" b="1" spc="35" dirty="0">
                <a:solidFill>
                  <a:srgbClr val="053077"/>
                </a:solidFill>
                <a:latin typeface="Trebuchet MS"/>
                <a:cs typeface="Trebuchet MS"/>
              </a:rPr>
              <a:t>*Закон  </a:t>
            </a:r>
            <a:r>
              <a:rPr sz="800" b="1" spc="15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80" dirty="0">
                <a:solidFill>
                  <a:srgbClr val="053077"/>
                </a:solidFill>
                <a:latin typeface="Trebuchet MS"/>
                <a:cs typeface="Trebuchet MS"/>
              </a:rPr>
              <a:t>О </a:t>
            </a:r>
            <a:r>
              <a:rPr sz="800" b="1" spc="38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50" dirty="0">
                <a:solidFill>
                  <a:srgbClr val="053077"/>
                </a:solidFill>
                <a:latin typeface="Trebuchet MS"/>
                <a:cs typeface="Trebuchet MS"/>
              </a:rPr>
              <a:t>ПОД/ФТ	</a:t>
            </a:r>
            <a:r>
              <a:rPr sz="800" b="1" spc="65" dirty="0">
                <a:solidFill>
                  <a:srgbClr val="053077"/>
                </a:solidFill>
                <a:latin typeface="Trebuchet MS"/>
                <a:cs typeface="Trebuchet MS"/>
              </a:rPr>
              <a:t>РК  </a:t>
            </a:r>
            <a:r>
              <a:rPr sz="800" b="1" spc="7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105" dirty="0">
                <a:solidFill>
                  <a:srgbClr val="053077"/>
                </a:solidFill>
                <a:latin typeface="Trebuchet MS"/>
                <a:cs typeface="Trebuchet MS"/>
              </a:rPr>
              <a:t>– </a:t>
            </a:r>
            <a:r>
              <a:rPr sz="800" b="1" spc="33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40" dirty="0">
                <a:solidFill>
                  <a:srgbClr val="053077"/>
                </a:solidFill>
                <a:latin typeface="Trebuchet MS"/>
                <a:cs typeface="Trebuchet MS"/>
              </a:rPr>
              <a:t>Закон  </a:t>
            </a:r>
            <a:r>
              <a:rPr sz="800" b="1" spc="12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0" dirty="0" err="1">
                <a:solidFill>
                  <a:srgbClr val="053077"/>
                </a:solidFill>
                <a:latin typeface="Trebuchet MS"/>
                <a:cs typeface="Trebuchet MS"/>
              </a:rPr>
              <a:t>Республики</a:t>
            </a:r>
            <a:r>
              <a:rPr sz="800" b="1" spc="20" dirty="0">
                <a:solidFill>
                  <a:srgbClr val="053077"/>
                </a:solidFill>
                <a:latin typeface="Trebuchet MS"/>
                <a:cs typeface="Trebuchet MS"/>
              </a:rPr>
              <a:t>  </a:t>
            </a:r>
            <a:r>
              <a:rPr sz="800" b="1" spc="16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30" dirty="0" err="1" smtClean="0">
                <a:solidFill>
                  <a:srgbClr val="053077"/>
                </a:solidFill>
                <a:latin typeface="Trebuchet MS"/>
                <a:cs typeface="Trebuchet MS"/>
              </a:rPr>
              <a:t>Казахстан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12305" y="6009996"/>
            <a:ext cx="465939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" b="1" spc="30" dirty="0" smtClean="0">
                <a:solidFill>
                  <a:srgbClr val="053077"/>
                </a:solidFill>
                <a:latin typeface="Trebuchet MS"/>
                <a:cs typeface="Trebuchet MS"/>
              </a:rPr>
              <a:t>«О </a:t>
            </a:r>
            <a:r>
              <a:rPr sz="800" b="1" spc="20" dirty="0" err="1" smtClean="0">
                <a:solidFill>
                  <a:srgbClr val="053077"/>
                </a:solidFill>
                <a:latin typeface="Trebuchet MS"/>
                <a:cs typeface="Trebuchet MS"/>
              </a:rPr>
              <a:t>противодействии</a:t>
            </a:r>
            <a:r>
              <a:rPr sz="800" b="1" spc="20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15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5" dirty="0" err="1" smtClean="0">
                <a:solidFill>
                  <a:srgbClr val="053077"/>
                </a:solidFill>
                <a:latin typeface="Trebuchet MS"/>
                <a:cs typeface="Trebuchet MS"/>
              </a:rPr>
              <a:t>легализации</a:t>
            </a:r>
            <a:r>
              <a:rPr sz="800" b="1" spc="25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10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35" dirty="0" smtClean="0">
                <a:solidFill>
                  <a:srgbClr val="053077"/>
                </a:solidFill>
                <a:latin typeface="Trebuchet MS"/>
                <a:cs typeface="Trebuchet MS"/>
              </a:rPr>
              <a:t>(</a:t>
            </a:r>
            <a:r>
              <a:rPr sz="800" b="1" spc="35" dirty="0" err="1" smtClean="0">
                <a:solidFill>
                  <a:srgbClr val="053077"/>
                </a:solidFill>
                <a:latin typeface="Trebuchet MS"/>
                <a:cs typeface="Trebuchet MS"/>
              </a:rPr>
              <a:t>отмыванию</a:t>
            </a:r>
            <a:r>
              <a:rPr sz="800" b="1" spc="35" dirty="0" smtClean="0">
                <a:solidFill>
                  <a:srgbClr val="053077"/>
                </a:solidFill>
                <a:latin typeface="Trebuchet MS"/>
                <a:cs typeface="Trebuchet MS"/>
              </a:rPr>
              <a:t>) </a:t>
            </a:r>
            <a:r>
              <a:rPr sz="800" b="1" spc="200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15" dirty="0" err="1" smtClean="0">
                <a:solidFill>
                  <a:srgbClr val="053077"/>
                </a:solidFill>
                <a:latin typeface="Trebuchet MS"/>
                <a:cs typeface="Trebuchet MS"/>
              </a:rPr>
              <a:t>доходов</a:t>
            </a:r>
            <a:r>
              <a:rPr sz="800" b="1" spc="15" dirty="0" smtClean="0">
                <a:solidFill>
                  <a:srgbClr val="053077"/>
                </a:solidFill>
                <a:latin typeface="Trebuchet MS"/>
                <a:cs typeface="Trebuchet MS"/>
              </a:rPr>
              <a:t>, </a:t>
            </a:r>
            <a:r>
              <a:rPr sz="800" b="1" spc="225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5" dirty="0" err="1" smtClean="0">
                <a:solidFill>
                  <a:srgbClr val="053077"/>
                </a:solidFill>
                <a:latin typeface="Trebuchet MS"/>
                <a:cs typeface="Trebuchet MS"/>
              </a:rPr>
              <a:t>полученных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07335" y="6123831"/>
            <a:ext cx="315442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20" dirty="0">
                <a:solidFill>
                  <a:srgbClr val="053077"/>
                </a:solidFill>
                <a:latin typeface="Trebuchet MS"/>
                <a:cs typeface="Trebuchet MS"/>
              </a:rPr>
              <a:t>преступным</a:t>
            </a:r>
            <a:r>
              <a:rPr sz="800" b="1" spc="-1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-5" dirty="0">
                <a:solidFill>
                  <a:srgbClr val="053077"/>
                </a:solidFill>
                <a:latin typeface="Trebuchet MS"/>
                <a:cs typeface="Trebuchet MS"/>
              </a:rPr>
              <a:t>путем,</a:t>
            </a:r>
            <a:r>
              <a:rPr sz="800" b="1" spc="-1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0" dirty="0">
                <a:solidFill>
                  <a:srgbClr val="053077"/>
                </a:solidFill>
                <a:latin typeface="Trebuchet MS"/>
                <a:cs typeface="Trebuchet MS"/>
              </a:rPr>
              <a:t>и</a:t>
            </a:r>
            <a:r>
              <a:rPr sz="800" b="1" spc="-1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35" dirty="0">
                <a:solidFill>
                  <a:srgbClr val="053077"/>
                </a:solidFill>
                <a:latin typeface="Trebuchet MS"/>
                <a:cs typeface="Trebuchet MS"/>
              </a:rPr>
              <a:t>финансированию</a:t>
            </a:r>
            <a:r>
              <a:rPr sz="800" b="1" spc="-1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800" b="1" spc="20" dirty="0">
                <a:solidFill>
                  <a:srgbClr val="053077"/>
                </a:solidFill>
                <a:latin typeface="Trebuchet MS"/>
                <a:cs typeface="Trebuchet MS"/>
              </a:rPr>
              <a:t>терроризма»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" y="0"/>
            <a:ext cx="12188380" cy="511327"/>
          </a:xfrm>
          <a:custGeom>
            <a:avLst/>
            <a:gdLst/>
            <a:ahLst/>
            <a:cxnLst/>
            <a:rect l="l" t="t" r="r" b="b"/>
            <a:pathLst>
              <a:path w="10690225" h="563880">
                <a:moveTo>
                  <a:pt x="10690021" y="0"/>
                </a:moveTo>
                <a:lnTo>
                  <a:pt x="0" y="0"/>
                </a:lnTo>
                <a:lnTo>
                  <a:pt x="0" y="563879"/>
                </a:lnTo>
                <a:lnTo>
                  <a:pt x="10690021" y="563879"/>
                </a:lnTo>
                <a:lnTo>
                  <a:pt x="10690021" y="0"/>
                </a:lnTo>
                <a:close/>
              </a:path>
            </a:pathLst>
          </a:custGeom>
          <a:solidFill>
            <a:srgbClr val="0530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3812" y="630084"/>
            <a:ext cx="115664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700" algn="ctr">
              <a:lnSpc>
                <a:spcPct val="100000"/>
              </a:lnSpc>
              <a:spcBef>
                <a:spcPts val="100"/>
              </a:spcBef>
            </a:pPr>
            <a:r>
              <a:rPr sz="2400" b="1" spc="60" dirty="0">
                <a:solidFill>
                  <a:srgbClr val="F80000"/>
                </a:solidFill>
                <a:latin typeface="Trebuchet MS"/>
                <a:cs typeface="Trebuchet MS"/>
              </a:rPr>
              <a:t>ПАМЯТКА </a:t>
            </a:r>
            <a:r>
              <a:rPr sz="2400" b="1" spc="70" dirty="0">
                <a:solidFill>
                  <a:srgbClr val="F80000"/>
                </a:solidFill>
                <a:latin typeface="Trebuchet MS"/>
                <a:cs typeface="Trebuchet MS"/>
              </a:rPr>
              <a:t>ДЛЯ </a:t>
            </a:r>
            <a:r>
              <a:rPr sz="2400" b="1" spc="50" dirty="0" smtClean="0">
                <a:solidFill>
                  <a:srgbClr val="F80000"/>
                </a:solidFill>
                <a:latin typeface="Trebuchet MS"/>
                <a:cs typeface="Trebuchet MS"/>
              </a:rPr>
              <a:t>БУХГАЛТЕРСКИХ</a:t>
            </a:r>
            <a:r>
              <a:rPr lang="ru-RU" sz="2400" b="1" spc="50" dirty="0" smtClean="0">
                <a:solidFill>
                  <a:srgbClr val="F80000"/>
                </a:solidFill>
                <a:latin typeface="Trebuchet MS"/>
                <a:cs typeface="Trebuchet MS"/>
              </a:rPr>
              <a:t>  И  </a:t>
            </a:r>
            <a:r>
              <a:rPr lang="ru-RU" sz="2400" b="1" spc="70" dirty="0" smtClean="0">
                <a:solidFill>
                  <a:srgbClr val="F80000"/>
                </a:solidFill>
                <a:latin typeface="Trebuchet MS"/>
                <a:cs typeface="Trebuchet MS"/>
              </a:rPr>
              <a:t>АУДИТОРСКИХ</a:t>
            </a:r>
            <a:r>
              <a:rPr sz="2400" b="1" spc="50" dirty="0" smtClean="0">
                <a:solidFill>
                  <a:srgbClr val="F80000"/>
                </a:solidFill>
                <a:latin typeface="Trebuchet MS"/>
                <a:cs typeface="Trebuchet MS"/>
              </a:rPr>
              <a:t> </a:t>
            </a:r>
            <a:r>
              <a:rPr sz="2400" b="1" spc="70" dirty="0" smtClean="0">
                <a:solidFill>
                  <a:srgbClr val="F80000"/>
                </a:solidFill>
                <a:latin typeface="Trebuchet MS"/>
                <a:cs typeface="Trebuchet MS"/>
              </a:rPr>
              <a:t>ОРГАНИЗАЦИЙ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78224" y="-24603"/>
            <a:ext cx="1103433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" dirty="0">
                <a:solidFill>
                  <a:schemeClr val="bg1"/>
                </a:solidFill>
              </a:rPr>
              <a:t>Агентство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45" dirty="0">
                <a:solidFill>
                  <a:schemeClr val="bg1"/>
                </a:solidFill>
              </a:rPr>
              <a:t>Республики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55" dirty="0">
                <a:solidFill>
                  <a:schemeClr val="bg1"/>
                </a:solidFill>
              </a:rPr>
              <a:t>Казахстан</a:t>
            </a:r>
            <a:r>
              <a:rPr sz="3200" spc="-140" dirty="0">
                <a:solidFill>
                  <a:schemeClr val="bg1"/>
                </a:solidFill>
              </a:rPr>
              <a:t> </a:t>
            </a:r>
            <a:r>
              <a:rPr sz="3200" spc="50" dirty="0">
                <a:solidFill>
                  <a:schemeClr val="bg1"/>
                </a:solidFill>
              </a:rPr>
              <a:t>по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35" dirty="0">
                <a:solidFill>
                  <a:schemeClr val="bg1"/>
                </a:solidFill>
              </a:rPr>
              <a:t>финансовому</a:t>
            </a:r>
            <a:r>
              <a:rPr sz="3200" spc="-200" dirty="0">
                <a:solidFill>
                  <a:schemeClr val="bg1"/>
                </a:solidFill>
              </a:rPr>
              <a:t> </a:t>
            </a:r>
            <a:r>
              <a:rPr sz="3200" spc="30" dirty="0">
                <a:solidFill>
                  <a:schemeClr val="bg1"/>
                </a:solidFill>
              </a:rPr>
              <a:t>мониторингу</a:t>
            </a:r>
          </a:p>
        </p:txBody>
      </p:sp>
      <p:grpSp>
        <p:nvGrpSpPr>
          <p:cNvPr id="3" name="object 16"/>
          <p:cNvGrpSpPr/>
          <p:nvPr/>
        </p:nvGrpSpPr>
        <p:grpSpPr>
          <a:xfrm>
            <a:off x="-2270" y="5714966"/>
            <a:ext cx="5964234" cy="683497"/>
            <a:chOff x="-1991" y="6302337"/>
            <a:chExt cx="5231130" cy="753745"/>
          </a:xfrm>
        </p:grpSpPr>
        <p:sp>
          <p:nvSpPr>
            <p:cNvPr id="17" name="object 17"/>
            <p:cNvSpPr/>
            <p:nvPr/>
          </p:nvSpPr>
          <p:spPr>
            <a:xfrm>
              <a:off x="-1991" y="6302337"/>
              <a:ext cx="5231130" cy="753745"/>
            </a:xfrm>
            <a:custGeom>
              <a:avLst/>
              <a:gdLst/>
              <a:ahLst/>
              <a:cxnLst/>
              <a:rect l="l" t="t" r="r" b="b"/>
              <a:pathLst>
                <a:path w="5231130" h="753745">
                  <a:moveTo>
                    <a:pt x="4929212" y="0"/>
                  </a:moveTo>
                  <a:lnTo>
                    <a:pt x="3073" y="0"/>
                  </a:lnTo>
                  <a:lnTo>
                    <a:pt x="0" y="3073"/>
                  </a:lnTo>
                  <a:lnTo>
                    <a:pt x="0" y="750633"/>
                  </a:lnTo>
                  <a:lnTo>
                    <a:pt x="3073" y="753706"/>
                  </a:lnTo>
                  <a:lnTo>
                    <a:pt x="4922024" y="753706"/>
                  </a:lnTo>
                  <a:lnTo>
                    <a:pt x="4967627" y="750360"/>
                  </a:lnTo>
                  <a:lnTo>
                    <a:pt x="5011152" y="740640"/>
                  </a:lnTo>
                  <a:lnTo>
                    <a:pt x="5052124" y="725022"/>
                  </a:lnTo>
                  <a:lnTo>
                    <a:pt x="5090063" y="703986"/>
                  </a:lnTo>
                  <a:lnTo>
                    <a:pt x="5124492" y="678007"/>
                  </a:lnTo>
                  <a:lnTo>
                    <a:pt x="5154935" y="647565"/>
                  </a:lnTo>
                  <a:lnTo>
                    <a:pt x="5180914" y="613135"/>
                  </a:lnTo>
                  <a:lnTo>
                    <a:pt x="5201950" y="575196"/>
                  </a:lnTo>
                  <a:lnTo>
                    <a:pt x="5217567" y="534225"/>
                  </a:lnTo>
                  <a:lnTo>
                    <a:pt x="5227288" y="490699"/>
                  </a:lnTo>
                  <a:lnTo>
                    <a:pt x="5230634" y="445096"/>
                  </a:lnTo>
                  <a:lnTo>
                    <a:pt x="5230634" y="301421"/>
                  </a:lnTo>
                  <a:lnTo>
                    <a:pt x="5226689" y="252526"/>
                  </a:lnTo>
                  <a:lnTo>
                    <a:pt x="5215268" y="206143"/>
                  </a:lnTo>
                  <a:lnTo>
                    <a:pt x="5196990" y="162895"/>
                  </a:lnTo>
                  <a:lnTo>
                    <a:pt x="5172478" y="123400"/>
                  </a:lnTo>
                  <a:lnTo>
                    <a:pt x="5142350" y="88279"/>
                  </a:lnTo>
                  <a:lnTo>
                    <a:pt x="5107229" y="58152"/>
                  </a:lnTo>
                  <a:lnTo>
                    <a:pt x="5067733" y="33641"/>
                  </a:lnTo>
                  <a:lnTo>
                    <a:pt x="5024485" y="15365"/>
                  </a:lnTo>
                  <a:lnTo>
                    <a:pt x="4978105" y="3944"/>
                  </a:lnTo>
                  <a:lnTo>
                    <a:pt x="4929212" y="0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8241" y="6479247"/>
              <a:ext cx="429895" cy="379730"/>
            </a:xfrm>
            <a:custGeom>
              <a:avLst/>
              <a:gdLst/>
              <a:ahLst/>
              <a:cxnLst/>
              <a:rect l="l" t="t" r="r" b="b"/>
              <a:pathLst>
                <a:path w="429894" h="379729">
                  <a:moveTo>
                    <a:pt x="227380" y="290906"/>
                  </a:moveTo>
                  <a:lnTo>
                    <a:pt x="202107" y="290906"/>
                  </a:lnTo>
                  <a:lnTo>
                    <a:pt x="202107" y="316191"/>
                  </a:lnTo>
                  <a:lnTo>
                    <a:pt x="227380" y="316191"/>
                  </a:lnTo>
                  <a:lnTo>
                    <a:pt x="227380" y="290906"/>
                  </a:lnTo>
                  <a:close/>
                </a:path>
                <a:path w="429894" h="379729">
                  <a:moveTo>
                    <a:pt x="227380" y="101396"/>
                  </a:moveTo>
                  <a:lnTo>
                    <a:pt x="202107" y="101396"/>
                  </a:lnTo>
                  <a:lnTo>
                    <a:pt x="202107" y="265658"/>
                  </a:lnTo>
                  <a:lnTo>
                    <a:pt x="227380" y="265658"/>
                  </a:lnTo>
                  <a:lnTo>
                    <a:pt x="227380" y="101396"/>
                  </a:lnTo>
                  <a:close/>
                </a:path>
                <a:path w="429894" h="379729">
                  <a:moveTo>
                    <a:pt x="429488" y="321030"/>
                  </a:moveTo>
                  <a:lnTo>
                    <a:pt x="422351" y="289966"/>
                  </a:lnTo>
                  <a:lnTo>
                    <a:pt x="404202" y="259575"/>
                  </a:lnTo>
                  <a:lnTo>
                    <a:pt x="404202" y="320205"/>
                  </a:lnTo>
                  <a:lnTo>
                    <a:pt x="399034" y="336969"/>
                  </a:lnTo>
                  <a:lnTo>
                    <a:pt x="386549" y="349300"/>
                  </a:lnTo>
                  <a:lnTo>
                    <a:pt x="368617" y="354088"/>
                  </a:lnTo>
                  <a:lnTo>
                    <a:pt x="60871" y="354088"/>
                  </a:lnTo>
                  <a:lnTo>
                    <a:pt x="42926" y="349300"/>
                  </a:lnTo>
                  <a:lnTo>
                    <a:pt x="30441" y="336969"/>
                  </a:lnTo>
                  <a:lnTo>
                    <a:pt x="25285" y="320205"/>
                  </a:lnTo>
                  <a:lnTo>
                    <a:pt x="29311" y="302082"/>
                  </a:lnTo>
                  <a:lnTo>
                    <a:pt x="183324" y="44157"/>
                  </a:lnTo>
                  <a:lnTo>
                    <a:pt x="196913" y="29972"/>
                  </a:lnTo>
                  <a:lnTo>
                    <a:pt x="214744" y="25234"/>
                  </a:lnTo>
                  <a:lnTo>
                    <a:pt x="232575" y="29972"/>
                  </a:lnTo>
                  <a:lnTo>
                    <a:pt x="246164" y="44157"/>
                  </a:lnTo>
                  <a:lnTo>
                    <a:pt x="400177" y="302082"/>
                  </a:lnTo>
                  <a:lnTo>
                    <a:pt x="404202" y="320205"/>
                  </a:lnTo>
                  <a:lnTo>
                    <a:pt x="404202" y="259575"/>
                  </a:lnTo>
                  <a:lnTo>
                    <a:pt x="268325" y="32004"/>
                  </a:lnTo>
                  <a:lnTo>
                    <a:pt x="231216" y="2184"/>
                  </a:lnTo>
                  <a:lnTo>
                    <a:pt x="214744" y="0"/>
                  </a:lnTo>
                  <a:lnTo>
                    <a:pt x="198272" y="2184"/>
                  </a:lnTo>
                  <a:lnTo>
                    <a:pt x="161175" y="32004"/>
                  </a:lnTo>
                  <a:lnTo>
                    <a:pt x="7137" y="289966"/>
                  </a:lnTo>
                  <a:lnTo>
                    <a:pt x="0" y="321043"/>
                  </a:lnTo>
                  <a:lnTo>
                    <a:pt x="8724" y="349872"/>
                  </a:lnTo>
                  <a:lnTo>
                    <a:pt x="30073" y="371081"/>
                  </a:lnTo>
                  <a:lnTo>
                    <a:pt x="60871" y="379349"/>
                  </a:lnTo>
                  <a:lnTo>
                    <a:pt x="368617" y="379349"/>
                  </a:lnTo>
                  <a:lnTo>
                    <a:pt x="399402" y="371081"/>
                  </a:lnTo>
                  <a:lnTo>
                    <a:pt x="416509" y="354088"/>
                  </a:lnTo>
                  <a:lnTo>
                    <a:pt x="420763" y="349859"/>
                  </a:lnTo>
                  <a:lnTo>
                    <a:pt x="429488" y="321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233648" y="5787590"/>
            <a:ext cx="42853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Предусмотрена административная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ответственность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105" dirty="0">
                <a:solidFill>
                  <a:srgbClr val="FFFFFF"/>
                </a:solidFill>
                <a:latin typeface="Trebuchet MS"/>
                <a:cs typeface="Trebuchet MS"/>
              </a:rPr>
              <a:t>НАРУШЕНИЯ</a:t>
            </a: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rebuchet MS"/>
                <a:cs typeface="Trebuchet MS"/>
              </a:rPr>
              <a:t>требований</a:t>
            </a:r>
            <a:r>
              <a:rPr sz="1200" b="1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Закона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«О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Д/Ф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» 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(ст.214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КоАП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РК).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38937" y="1563348"/>
            <a:ext cx="22588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b="1" spc="-30" dirty="0" smtClean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99573" y="1079660"/>
            <a:ext cx="4894900" cy="451406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60"/>
              </a:spcBef>
            </a:pPr>
            <a:r>
              <a:rPr sz="1800" b="1" spc="65" dirty="0">
                <a:solidFill>
                  <a:srgbClr val="053077"/>
                </a:solidFill>
                <a:latin typeface="Trebuchet MS"/>
                <a:cs typeface="Trebuchet MS"/>
              </a:rPr>
              <a:t>ГДЕ</a:t>
            </a:r>
            <a:r>
              <a:rPr sz="1800" b="1" spc="-5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10" dirty="0">
                <a:solidFill>
                  <a:srgbClr val="053077"/>
                </a:solidFill>
                <a:latin typeface="Trebuchet MS"/>
                <a:cs typeface="Trebuchet MS"/>
              </a:rPr>
              <a:t>ПРОЙТИ</a:t>
            </a:r>
            <a:r>
              <a:rPr sz="1800" b="1" spc="-4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20" dirty="0">
                <a:solidFill>
                  <a:srgbClr val="053077"/>
                </a:solidFill>
                <a:latin typeface="Trebuchet MS"/>
                <a:cs typeface="Trebuchet MS"/>
              </a:rPr>
              <a:t>РЕГИСТРАЦИЮ</a:t>
            </a:r>
            <a:r>
              <a:rPr sz="1800" b="1" spc="120" dirty="0" smtClean="0">
                <a:solidFill>
                  <a:srgbClr val="053077"/>
                </a:solidFill>
                <a:latin typeface="Trebuchet MS"/>
                <a:cs typeface="Trebuchet MS"/>
              </a:rPr>
              <a:t>?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99572" y="1632446"/>
            <a:ext cx="399642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5"/>
              </a:spcBef>
              <a:tabLst>
                <a:tab pos="1893570" algn="l"/>
              </a:tabLst>
            </a:pPr>
            <a:r>
              <a:rPr lang="ru-RU" sz="1200" b="1" spc="-20" dirty="0" smtClean="0">
                <a:solidFill>
                  <a:srgbClr val="F80000"/>
                </a:solidFill>
                <a:latin typeface="Arial"/>
                <a:cs typeface="Arial"/>
              </a:rPr>
              <a:t>В </a:t>
            </a:r>
            <a:r>
              <a:rPr lang="ru-RU" sz="1200" b="1" spc="-40" dirty="0" smtClean="0">
                <a:solidFill>
                  <a:srgbClr val="F80000"/>
                </a:solidFill>
                <a:latin typeface="Arial"/>
                <a:cs typeface="Arial"/>
              </a:rPr>
              <a:t>системе</a:t>
            </a:r>
            <a:r>
              <a:rPr lang="ru-RU" sz="1200" b="1" spc="-25" dirty="0" smtClean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lang="ru-RU" sz="1200" b="1" spc="25" dirty="0" smtClean="0">
                <a:solidFill>
                  <a:srgbClr val="F80000"/>
                </a:solidFill>
                <a:latin typeface="Arial"/>
                <a:cs typeface="Arial"/>
              </a:rPr>
              <a:t>WEB</a:t>
            </a:r>
            <a:r>
              <a:rPr lang="ru-RU" sz="1200" b="1" spc="-20" dirty="0" smtClean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lang="ru-RU" sz="1200" b="1" spc="5" dirty="0" smtClean="0">
                <a:solidFill>
                  <a:srgbClr val="F80000"/>
                </a:solidFill>
                <a:latin typeface="Arial"/>
                <a:cs typeface="Arial"/>
              </a:rPr>
              <a:t>СФМ</a:t>
            </a:r>
            <a:endParaRPr lang="ru-RU" sz="12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893570" algn="l"/>
              </a:tabLst>
            </a:pPr>
            <a:r>
              <a:rPr lang="ru-RU" sz="1200" spc="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на</a:t>
            </a:r>
            <a:r>
              <a:rPr lang="ru-RU" sz="120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сайте</a:t>
            </a:r>
            <a:r>
              <a:rPr lang="ru-RU" sz="1200" spc="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«Электронное </a:t>
            </a:r>
            <a:r>
              <a:rPr lang="ru-RU" sz="1200" spc="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h</a:t>
            </a:r>
            <a:r>
              <a:rPr lang="ru-RU" sz="1200" spc="-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t</a:t>
            </a:r>
            <a:r>
              <a:rPr lang="ru-RU" sz="1200" spc="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tps</a:t>
            </a:r>
            <a:r>
              <a:rPr lang="ru-RU" sz="1200" spc="7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:</a:t>
            </a:r>
            <a:r>
              <a:rPr lang="ru-RU" sz="1200" spc="-5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/</a:t>
            </a:r>
            <a:r>
              <a:rPr lang="ru-RU" sz="1200" spc="-7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/</a:t>
            </a:r>
            <a:r>
              <a:rPr lang="ru-RU"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afmr</a:t>
            </a:r>
            <a:r>
              <a:rPr lang="ru-RU" sz="1200" spc="2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k</a:t>
            </a:r>
            <a:r>
              <a:rPr lang="ru-RU" sz="1200" spc="-9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.</a:t>
            </a:r>
            <a:r>
              <a:rPr lang="ru-RU"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g</a:t>
            </a:r>
            <a:r>
              <a:rPr lang="ru-RU" sz="1200" spc="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o</a:t>
            </a:r>
            <a:r>
              <a:rPr lang="ru-RU" sz="1200" spc="-4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v</a:t>
            </a:r>
            <a:r>
              <a:rPr lang="ru-RU" sz="1200" spc="-2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.</a:t>
            </a:r>
            <a:r>
              <a:rPr lang="ru-RU" sz="1200" spc="-5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k</a:t>
            </a:r>
            <a:r>
              <a:rPr lang="ru-RU" sz="1200" spc="-2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z</a:t>
            </a:r>
            <a:r>
              <a:rPr lang="ru-RU" sz="1200" spc="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/</a:t>
            </a:r>
            <a:r>
              <a:rPr lang="ru-RU" sz="1200" spc="-4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).</a:t>
            </a:r>
            <a:r>
              <a:rPr lang="ru-RU"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Вкладка</a:t>
            </a:r>
            <a:r>
              <a:rPr lang="ru-RU"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br>
              <a:rPr lang="ru-RU"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</a:br>
            <a:r>
              <a:rPr lang="ru-RU" sz="1200" spc="-6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«В</a:t>
            </a:r>
            <a:r>
              <a:rPr lang="ru-RU"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помощь  </a:t>
            </a:r>
            <a:r>
              <a:rPr lang="ru-RU" sz="1200" spc="-6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СФМ»,</a:t>
            </a:r>
            <a:r>
              <a:rPr lang="ru-RU" sz="1200" spc="-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далее </a:t>
            </a:r>
            <a:r>
              <a:rPr lang="ru-RU" sz="1200" spc="-6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«СДФО».</a:t>
            </a:r>
            <a:r>
              <a:rPr lang="ru-RU" sz="1200" spc="-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В </a:t>
            </a:r>
            <a:r>
              <a:rPr lang="ru-RU"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окне</a:t>
            </a:r>
            <a:r>
              <a:rPr lang="ru-RU" sz="1200" spc="-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2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пройти</a:t>
            </a:r>
            <a:r>
              <a:rPr lang="ru-RU" sz="1200" spc="-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br>
              <a:rPr lang="ru-RU" sz="1200" spc="-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</a:br>
            <a:r>
              <a:rPr lang="ru-RU" sz="1200" spc="-6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по ссылке WEB СФМ            </a:t>
            </a:r>
            <a:r>
              <a:rPr lang="en-US" sz="1200" spc="-6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(https://</a:t>
            </a:r>
            <a:r>
              <a:rPr lang="en-US" sz="1200" spc="-60" dirty="0" smtClean="0">
                <a:solidFill>
                  <a:srgbClr val="053077"/>
                </a:solidFill>
                <a:latin typeface="Microsoft Sans Serif"/>
                <a:cs typeface="Microsoft Sans Serif"/>
                <a:hlinkClick r:id="rId2"/>
              </a:rPr>
              <a:t>www.web-sfm.kfm.kz/). </a:t>
            </a:r>
            <a:r>
              <a:rPr lang="ru-RU"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	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099573" y="1286954"/>
            <a:ext cx="347515" cy="252209"/>
          </a:xfrm>
          <a:custGeom>
            <a:avLst/>
            <a:gdLst/>
            <a:ahLst/>
            <a:cxnLst/>
            <a:rect l="l" t="t" r="r" b="b"/>
            <a:pathLst>
              <a:path w="278130" h="278130">
                <a:moveTo>
                  <a:pt x="138912" y="0"/>
                </a:moveTo>
                <a:lnTo>
                  <a:pt x="95004" y="7081"/>
                </a:lnTo>
                <a:lnTo>
                  <a:pt x="56872" y="26801"/>
                </a:lnTo>
                <a:lnTo>
                  <a:pt x="26801" y="56872"/>
                </a:lnTo>
                <a:lnTo>
                  <a:pt x="7081" y="95004"/>
                </a:lnTo>
                <a:lnTo>
                  <a:pt x="0" y="138912"/>
                </a:lnTo>
                <a:lnTo>
                  <a:pt x="7081" y="182820"/>
                </a:lnTo>
                <a:lnTo>
                  <a:pt x="26801" y="220953"/>
                </a:lnTo>
                <a:lnTo>
                  <a:pt x="56872" y="251023"/>
                </a:lnTo>
                <a:lnTo>
                  <a:pt x="95004" y="270743"/>
                </a:lnTo>
                <a:lnTo>
                  <a:pt x="138912" y="277825"/>
                </a:lnTo>
                <a:lnTo>
                  <a:pt x="182820" y="270743"/>
                </a:lnTo>
                <a:lnTo>
                  <a:pt x="220953" y="251023"/>
                </a:lnTo>
                <a:lnTo>
                  <a:pt x="251023" y="220953"/>
                </a:lnTo>
                <a:lnTo>
                  <a:pt x="270743" y="182820"/>
                </a:lnTo>
                <a:lnTo>
                  <a:pt x="277825" y="138912"/>
                </a:lnTo>
                <a:lnTo>
                  <a:pt x="270743" y="95004"/>
                </a:lnTo>
                <a:lnTo>
                  <a:pt x="251023" y="56872"/>
                </a:lnTo>
                <a:lnTo>
                  <a:pt x="220953" y="26801"/>
                </a:lnTo>
                <a:lnTo>
                  <a:pt x="182820" y="7081"/>
                </a:lnTo>
                <a:lnTo>
                  <a:pt x="138912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86452" y="1286955"/>
            <a:ext cx="194753" cy="305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1900" b="1" spc="3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617273" y="1286954"/>
            <a:ext cx="317108" cy="252209"/>
          </a:xfrm>
          <a:custGeom>
            <a:avLst/>
            <a:gdLst/>
            <a:ahLst/>
            <a:cxnLst/>
            <a:rect l="l" t="t" r="r" b="b"/>
            <a:pathLst>
              <a:path w="278129" h="278130">
                <a:moveTo>
                  <a:pt x="138912" y="0"/>
                </a:moveTo>
                <a:lnTo>
                  <a:pt x="95004" y="7081"/>
                </a:lnTo>
                <a:lnTo>
                  <a:pt x="56872" y="26801"/>
                </a:lnTo>
                <a:lnTo>
                  <a:pt x="26801" y="56872"/>
                </a:lnTo>
                <a:lnTo>
                  <a:pt x="7081" y="95004"/>
                </a:lnTo>
                <a:lnTo>
                  <a:pt x="0" y="138912"/>
                </a:lnTo>
                <a:lnTo>
                  <a:pt x="7081" y="182820"/>
                </a:lnTo>
                <a:lnTo>
                  <a:pt x="26801" y="220953"/>
                </a:lnTo>
                <a:lnTo>
                  <a:pt x="56872" y="251023"/>
                </a:lnTo>
                <a:lnTo>
                  <a:pt x="95004" y="270743"/>
                </a:lnTo>
                <a:lnTo>
                  <a:pt x="138912" y="277825"/>
                </a:lnTo>
                <a:lnTo>
                  <a:pt x="182820" y="270743"/>
                </a:lnTo>
                <a:lnTo>
                  <a:pt x="220953" y="251023"/>
                </a:lnTo>
                <a:lnTo>
                  <a:pt x="251023" y="220953"/>
                </a:lnTo>
                <a:lnTo>
                  <a:pt x="270743" y="182820"/>
                </a:lnTo>
                <a:lnTo>
                  <a:pt x="277825" y="138912"/>
                </a:lnTo>
                <a:lnTo>
                  <a:pt x="270743" y="95004"/>
                </a:lnTo>
                <a:lnTo>
                  <a:pt x="251023" y="56872"/>
                </a:lnTo>
                <a:lnTo>
                  <a:pt x="220953" y="26801"/>
                </a:lnTo>
                <a:lnTo>
                  <a:pt x="182820" y="7081"/>
                </a:lnTo>
                <a:lnTo>
                  <a:pt x="138912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pPr marL="12700" algn="ctr">
              <a:spcBef>
                <a:spcPts val="105"/>
              </a:spcBef>
            </a:pPr>
            <a:r>
              <a:rPr lang="ru-RU" sz="1900" b="1" spc="30" dirty="0" smtClean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900" b="1" spc="3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17273" y="1217857"/>
            <a:ext cx="5386489" cy="168725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28600" marR="30480" algn="just">
              <a:lnSpc>
                <a:spcPct val="98500"/>
              </a:lnSpc>
              <a:spcBef>
                <a:spcPts val="140"/>
              </a:spcBef>
              <a:tabLst>
                <a:tab pos="2611755" algn="l"/>
              </a:tabLst>
            </a:pPr>
            <a:r>
              <a:rPr lang="ru-RU" sz="2700" b="1" spc="187" baseline="1543" dirty="0" smtClean="0">
                <a:solidFill>
                  <a:srgbClr val="053077"/>
                </a:solidFill>
                <a:latin typeface="Trebuchet MS"/>
                <a:cs typeface="Trebuchet MS"/>
              </a:rPr>
              <a:t>   </a:t>
            </a:r>
            <a:r>
              <a:rPr sz="2700" b="1" spc="187" baseline="1543" dirty="0" smtClean="0">
                <a:solidFill>
                  <a:srgbClr val="053077"/>
                </a:solidFill>
                <a:latin typeface="Trebuchet MS"/>
                <a:cs typeface="Trebuchet MS"/>
              </a:rPr>
              <a:t>КАКИЕ</a:t>
            </a:r>
            <a:r>
              <a:rPr sz="2700" b="1" spc="-22" baseline="1543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2700" b="1" spc="217" baseline="1543" dirty="0" smtClean="0">
                <a:solidFill>
                  <a:srgbClr val="053077"/>
                </a:solidFill>
                <a:latin typeface="Trebuchet MS"/>
                <a:cs typeface="Trebuchet MS"/>
              </a:rPr>
              <a:t>ОПЕРАЦИИ</a:t>
            </a:r>
            <a:r>
              <a:rPr lang="ru-RU" sz="2700" b="1" spc="217" baseline="1543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20" dirty="0" smtClean="0">
                <a:solidFill>
                  <a:srgbClr val="053077"/>
                </a:solidFill>
                <a:latin typeface="Trebuchet MS"/>
                <a:cs typeface="Trebuchet MS"/>
              </a:rPr>
              <a:t>ПОДЛЕЖАТ</a:t>
            </a:r>
            <a:r>
              <a:rPr lang="ru-RU" sz="1800" b="1" spc="120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-95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lang="ru-RU" sz="1800" b="1" spc="-95" dirty="0" smtClean="0">
                <a:solidFill>
                  <a:srgbClr val="053077"/>
                </a:solidFill>
                <a:latin typeface="Trebuchet MS"/>
                <a:cs typeface="Trebuchet MS"/>
              </a:rPr>
              <a:t>  </a:t>
            </a:r>
          </a:p>
          <a:p>
            <a:pPr marL="228600" marR="30480" algn="just">
              <a:lnSpc>
                <a:spcPct val="98500"/>
              </a:lnSpc>
              <a:spcBef>
                <a:spcPts val="140"/>
              </a:spcBef>
              <a:tabLst>
                <a:tab pos="2611755" algn="l"/>
              </a:tabLst>
            </a:pPr>
            <a:r>
              <a:rPr lang="ru-RU" b="1" spc="-95" dirty="0" smtClean="0">
                <a:solidFill>
                  <a:srgbClr val="053077"/>
                </a:solidFill>
                <a:latin typeface="Trebuchet MS"/>
                <a:cs typeface="Trebuchet MS"/>
              </a:rPr>
              <a:t>       Н</a:t>
            </a:r>
            <a:r>
              <a:rPr sz="1800" b="1" spc="160" dirty="0" smtClean="0">
                <a:solidFill>
                  <a:srgbClr val="053077"/>
                </a:solidFill>
                <a:latin typeface="Trebuchet MS"/>
                <a:cs typeface="Trebuchet MS"/>
              </a:rPr>
              <a:t>АПРАВЛЕНИЮ </a:t>
            </a:r>
            <a:r>
              <a:rPr sz="1800" b="1" spc="-530" dirty="0" smtClean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85" dirty="0">
                <a:solidFill>
                  <a:srgbClr val="053077"/>
                </a:solidFill>
                <a:latin typeface="Trebuchet MS"/>
                <a:cs typeface="Trebuchet MS"/>
              </a:rPr>
              <a:t>В</a:t>
            </a:r>
            <a:r>
              <a:rPr sz="1800" b="1" spc="-35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053077"/>
                </a:solidFill>
                <a:latin typeface="Trebuchet MS"/>
                <a:cs typeface="Trebuchet MS"/>
              </a:rPr>
              <a:t>АГЕНТСТВО?</a:t>
            </a:r>
            <a:endParaRPr sz="1800" dirty="0">
              <a:latin typeface="Trebuchet MS"/>
              <a:cs typeface="Trebuchet MS"/>
            </a:endParaRPr>
          </a:p>
          <a:p>
            <a:pPr algn="just">
              <a:lnSpc>
                <a:spcPct val="100000"/>
              </a:lnSpc>
            </a:pPr>
            <a:r>
              <a:rPr lang="ru-RU" sz="1200" b="1" spc="-30" dirty="0" smtClean="0">
                <a:solidFill>
                  <a:srgbClr val="F80000"/>
                </a:solidFill>
                <a:latin typeface="Arial"/>
                <a:cs typeface="Arial"/>
              </a:rPr>
              <a:t>     </a:t>
            </a:r>
          </a:p>
          <a:p>
            <a:pPr algn="just">
              <a:lnSpc>
                <a:spcPct val="100000"/>
              </a:lnSpc>
            </a:pPr>
            <a:r>
              <a:rPr lang="ru-RU" sz="1200" b="1" spc="-30" dirty="0" smtClean="0">
                <a:solidFill>
                  <a:srgbClr val="F80000"/>
                </a:solidFill>
                <a:latin typeface="Arial"/>
                <a:cs typeface="Arial"/>
              </a:rPr>
              <a:t>  </a:t>
            </a:r>
            <a:r>
              <a:rPr sz="1200" b="1" spc="-30" dirty="0" smtClean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1200" b="1" spc="-30" dirty="0">
                <a:solidFill>
                  <a:srgbClr val="FF0000"/>
                </a:solidFill>
                <a:latin typeface="Arial"/>
                <a:cs typeface="Arial"/>
              </a:rPr>
              <a:t>ПОРОГОВЫЕ </a:t>
            </a:r>
            <a:r>
              <a:rPr sz="1200" b="1" spc="-5" dirty="0" smtClean="0">
                <a:solidFill>
                  <a:srgbClr val="FF0000"/>
                </a:solidFill>
                <a:latin typeface="Arial"/>
                <a:cs typeface="Arial"/>
              </a:rPr>
              <a:t>ОПЕРАЦИИ»</a:t>
            </a:r>
            <a:endParaRPr lang="ru-RU" sz="1200" b="1" spc="-5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1200" spc="-3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 Если сумма операции равна или превышает  </a:t>
            </a:r>
          </a:p>
          <a:p>
            <a:pPr>
              <a:lnSpc>
                <a:spcPct val="100000"/>
              </a:lnSpc>
            </a:pPr>
            <a:r>
              <a:rPr lang="ru-RU" sz="1200" spc="-3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 от </a:t>
            </a:r>
            <a:r>
              <a:rPr lang="ru-RU" sz="1200" b="1" spc="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3 000 000 млн.</a:t>
            </a:r>
            <a:r>
              <a:rPr lang="ru-RU" sz="1200" b="1" spc="-3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тенге  </a:t>
            </a:r>
            <a:r>
              <a:rPr lang="ru-RU" sz="1200" spc="-3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до </a:t>
            </a:r>
            <a:r>
              <a:rPr lang="ru-RU" sz="1200" b="1" spc="-3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200 000 000 </a:t>
            </a:r>
            <a:r>
              <a:rPr lang="ru-RU" sz="1200" b="1" spc="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млн.</a:t>
            </a:r>
            <a:r>
              <a:rPr lang="ru-RU" sz="1200" b="1" spc="-3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тенге  </a:t>
            </a:r>
          </a:p>
          <a:p>
            <a:pPr>
              <a:lnSpc>
                <a:spcPct val="100000"/>
              </a:lnSpc>
            </a:pPr>
            <a:r>
              <a:rPr lang="ru-RU" sz="1200" b="1" spc="-3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  </a:t>
            </a:r>
            <a:r>
              <a:rPr lang="ru-RU" sz="1200" spc="-35" dirty="0" smtClean="0">
                <a:solidFill>
                  <a:schemeClr val="accent1">
                    <a:lumMod val="50000"/>
                  </a:schemeClr>
                </a:solidFill>
                <a:latin typeface="Microsoft Sans Serif"/>
                <a:cs typeface="Microsoft Sans Serif"/>
              </a:rPr>
              <a:t>в</a:t>
            </a:r>
            <a:r>
              <a:rPr lang="ru-RU" sz="1200" b="1" spc="-35" dirty="0" smtClean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lang="ru-RU" sz="1200" spc="-3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зависимости от оказания услуг  утвержденный в ст. 4 Закона О ПОД/ФТ.  </a:t>
            </a:r>
          </a:p>
          <a:p>
            <a:pPr algn="just">
              <a:lnSpc>
                <a:spcPct val="100000"/>
              </a:lnSpc>
            </a:pPr>
            <a:r>
              <a:rPr lang="ru-RU" sz="1200" spc="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     </a:t>
            </a:r>
            <a:endParaRPr sz="1200" spc="5" dirty="0">
              <a:solidFill>
                <a:srgbClr val="053077"/>
              </a:solidFill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53479" y="2532635"/>
            <a:ext cx="394575" cy="348946"/>
          </a:xfrm>
          <a:custGeom>
            <a:avLst/>
            <a:gdLst/>
            <a:ahLst/>
            <a:cxnLst/>
            <a:rect l="l" t="t" r="r" b="b"/>
            <a:pathLst>
              <a:path w="346075" h="384810">
                <a:moveTo>
                  <a:pt x="345801" y="344157"/>
                </a:moveTo>
                <a:lnTo>
                  <a:pt x="305356" y="366858"/>
                </a:lnTo>
                <a:lnTo>
                  <a:pt x="259530" y="380758"/>
                </a:lnTo>
                <a:lnTo>
                  <a:pt x="209095" y="384374"/>
                </a:lnTo>
                <a:lnTo>
                  <a:pt x="160734" y="376717"/>
                </a:lnTo>
                <a:lnTo>
                  <a:pt x="115982" y="358836"/>
                </a:lnTo>
                <a:lnTo>
                  <a:pt x="76371" y="331779"/>
                </a:lnTo>
                <a:lnTo>
                  <a:pt x="43436" y="296596"/>
                </a:lnTo>
                <a:lnTo>
                  <a:pt x="18710" y="254335"/>
                </a:lnTo>
                <a:lnTo>
                  <a:pt x="3726" y="206044"/>
                </a:lnTo>
                <a:lnTo>
                  <a:pt x="0" y="158900"/>
                </a:lnTo>
                <a:lnTo>
                  <a:pt x="6155" y="113475"/>
                </a:lnTo>
                <a:lnTo>
                  <a:pt x="21339" y="71017"/>
                </a:lnTo>
                <a:lnTo>
                  <a:pt x="44694" y="32775"/>
                </a:lnTo>
                <a:lnTo>
                  <a:pt x="75367" y="0"/>
                </a:lnTo>
              </a:path>
            </a:pathLst>
          </a:custGeom>
          <a:ln w="25400">
            <a:solidFill>
              <a:srgbClr val="0530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799270" y="4970134"/>
            <a:ext cx="37285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85" dirty="0">
                <a:solidFill>
                  <a:srgbClr val="053077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01449" y="5018260"/>
            <a:ext cx="434394" cy="345491"/>
          </a:xfrm>
          <a:custGeom>
            <a:avLst/>
            <a:gdLst/>
            <a:ahLst/>
            <a:cxnLst/>
            <a:rect l="l" t="t" r="r" b="b"/>
            <a:pathLst>
              <a:path w="346075" h="384810">
                <a:moveTo>
                  <a:pt x="345807" y="344157"/>
                </a:moveTo>
                <a:lnTo>
                  <a:pt x="305358" y="366853"/>
                </a:lnTo>
                <a:lnTo>
                  <a:pt x="259536" y="380758"/>
                </a:lnTo>
                <a:lnTo>
                  <a:pt x="209100" y="384374"/>
                </a:lnTo>
                <a:lnTo>
                  <a:pt x="160738" y="376716"/>
                </a:lnTo>
                <a:lnTo>
                  <a:pt x="115984" y="358835"/>
                </a:lnTo>
                <a:lnTo>
                  <a:pt x="76372" y="331777"/>
                </a:lnTo>
                <a:lnTo>
                  <a:pt x="43437" y="296592"/>
                </a:lnTo>
                <a:lnTo>
                  <a:pt x="18712" y="254327"/>
                </a:lnTo>
                <a:lnTo>
                  <a:pt x="3733" y="206032"/>
                </a:lnTo>
                <a:lnTo>
                  <a:pt x="0" y="158894"/>
                </a:lnTo>
                <a:lnTo>
                  <a:pt x="6152" y="113472"/>
                </a:lnTo>
                <a:lnTo>
                  <a:pt x="21336" y="71016"/>
                </a:lnTo>
                <a:lnTo>
                  <a:pt x="44694" y="32775"/>
                </a:lnTo>
                <a:lnTo>
                  <a:pt x="75373" y="0"/>
                </a:lnTo>
              </a:path>
            </a:pathLst>
          </a:custGeom>
          <a:ln w="25400">
            <a:solidFill>
              <a:srgbClr val="0530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48" y="6528632"/>
            <a:ext cx="12190552" cy="329368"/>
          </a:xfrm>
          <a:custGeom>
            <a:avLst/>
            <a:gdLst/>
            <a:ahLst/>
            <a:cxnLst/>
            <a:rect l="l" t="t" r="r" b="b"/>
            <a:pathLst>
              <a:path w="10692130" h="363220">
                <a:moveTo>
                  <a:pt x="10692003" y="0"/>
                </a:moveTo>
                <a:lnTo>
                  <a:pt x="0" y="0"/>
                </a:lnTo>
                <a:lnTo>
                  <a:pt x="0" y="363169"/>
                </a:lnTo>
                <a:lnTo>
                  <a:pt x="10692003" y="363169"/>
                </a:lnTo>
                <a:lnTo>
                  <a:pt x="10692003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3100" y="5737997"/>
            <a:ext cx="1014962" cy="683463"/>
          </a:xfrm>
          <a:prstGeom prst="rect">
            <a:avLst/>
          </a:prstGeom>
        </p:spPr>
      </p:pic>
      <p:grpSp>
        <p:nvGrpSpPr>
          <p:cNvPr id="4" name="object 41"/>
          <p:cNvGrpSpPr/>
          <p:nvPr/>
        </p:nvGrpSpPr>
        <p:grpSpPr>
          <a:xfrm>
            <a:off x="528172" y="1400455"/>
            <a:ext cx="1151145" cy="1013441"/>
            <a:chOff x="463251" y="1544391"/>
            <a:chExt cx="1009650" cy="1117600"/>
          </a:xfrm>
        </p:grpSpPr>
        <p:sp>
          <p:nvSpPr>
            <p:cNvPr id="42" name="object 42"/>
            <p:cNvSpPr/>
            <p:nvPr/>
          </p:nvSpPr>
          <p:spPr>
            <a:xfrm>
              <a:off x="463245" y="1544395"/>
              <a:ext cx="1009650" cy="1117600"/>
            </a:xfrm>
            <a:custGeom>
              <a:avLst/>
              <a:gdLst/>
              <a:ahLst/>
              <a:cxnLst/>
              <a:rect l="l" t="t" r="r" b="b"/>
              <a:pathLst>
                <a:path w="1009650" h="1117600">
                  <a:moveTo>
                    <a:pt x="144208" y="829183"/>
                  </a:moveTo>
                  <a:lnTo>
                    <a:pt x="108165" y="829183"/>
                  </a:lnTo>
                  <a:lnTo>
                    <a:pt x="108165" y="865238"/>
                  </a:lnTo>
                  <a:lnTo>
                    <a:pt x="144208" y="865238"/>
                  </a:lnTo>
                  <a:lnTo>
                    <a:pt x="144208" y="829183"/>
                  </a:lnTo>
                  <a:close/>
                </a:path>
                <a:path w="1009650" h="1117600">
                  <a:moveTo>
                    <a:pt x="216319" y="829183"/>
                  </a:moveTo>
                  <a:lnTo>
                    <a:pt x="180263" y="829183"/>
                  </a:lnTo>
                  <a:lnTo>
                    <a:pt x="180263" y="865238"/>
                  </a:lnTo>
                  <a:lnTo>
                    <a:pt x="216319" y="865238"/>
                  </a:lnTo>
                  <a:lnTo>
                    <a:pt x="216319" y="829183"/>
                  </a:lnTo>
                  <a:close/>
                </a:path>
                <a:path w="1009650" h="1117600">
                  <a:moveTo>
                    <a:pt x="288417" y="829183"/>
                  </a:moveTo>
                  <a:lnTo>
                    <a:pt x="252361" y="829183"/>
                  </a:lnTo>
                  <a:lnTo>
                    <a:pt x="252361" y="865238"/>
                  </a:lnTo>
                  <a:lnTo>
                    <a:pt x="288417" y="865238"/>
                  </a:lnTo>
                  <a:lnTo>
                    <a:pt x="288417" y="829183"/>
                  </a:lnTo>
                  <a:close/>
                </a:path>
                <a:path w="1009650" h="1117600">
                  <a:moveTo>
                    <a:pt x="1009434" y="306438"/>
                  </a:moveTo>
                  <a:lnTo>
                    <a:pt x="1002347" y="271399"/>
                  </a:lnTo>
                  <a:lnTo>
                    <a:pt x="989495" y="252361"/>
                  </a:lnTo>
                  <a:lnTo>
                    <a:pt x="983005" y="242747"/>
                  </a:lnTo>
                  <a:lnTo>
                    <a:pt x="973391" y="236270"/>
                  </a:lnTo>
                  <a:lnTo>
                    <a:pt x="973391" y="306438"/>
                  </a:lnTo>
                  <a:lnTo>
                    <a:pt x="973391" y="847217"/>
                  </a:lnTo>
                  <a:lnTo>
                    <a:pt x="969137" y="868248"/>
                  </a:lnTo>
                  <a:lnTo>
                    <a:pt x="957529" y="885444"/>
                  </a:lnTo>
                  <a:lnTo>
                    <a:pt x="940333" y="897039"/>
                  </a:lnTo>
                  <a:lnTo>
                    <a:pt x="919314" y="901293"/>
                  </a:lnTo>
                  <a:lnTo>
                    <a:pt x="897978" y="901293"/>
                  </a:lnTo>
                  <a:lnTo>
                    <a:pt x="899985" y="895642"/>
                  </a:lnTo>
                  <a:lnTo>
                    <a:pt x="901280" y="889609"/>
                  </a:lnTo>
                  <a:lnTo>
                    <a:pt x="901280" y="883272"/>
                  </a:lnTo>
                  <a:lnTo>
                    <a:pt x="897636" y="865238"/>
                  </a:lnTo>
                  <a:lnTo>
                    <a:pt x="897026" y="862241"/>
                  </a:lnTo>
                  <a:lnTo>
                    <a:pt x="885431" y="845058"/>
                  </a:lnTo>
                  <a:lnTo>
                    <a:pt x="868235" y="833450"/>
                  </a:lnTo>
                  <a:lnTo>
                    <a:pt x="865238" y="832853"/>
                  </a:lnTo>
                  <a:lnTo>
                    <a:pt x="865238" y="883272"/>
                  </a:lnTo>
                  <a:lnTo>
                    <a:pt x="863815" y="890282"/>
                  </a:lnTo>
                  <a:lnTo>
                    <a:pt x="859955" y="896010"/>
                  </a:lnTo>
                  <a:lnTo>
                    <a:pt x="854214" y="899871"/>
                  </a:lnTo>
                  <a:lnTo>
                    <a:pt x="847204" y="901293"/>
                  </a:lnTo>
                  <a:lnTo>
                    <a:pt x="739051" y="901293"/>
                  </a:lnTo>
                  <a:lnTo>
                    <a:pt x="732040" y="899871"/>
                  </a:lnTo>
                  <a:lnTo>
                    <a:pt x="726313" y="896010"/>
                  </a:lnTo>
                  <a:lnTo>
                    <a:pt x="722452" y="890282"/>
                  </a:lnTo>
                  <a:lnTo>
                    <a:pt x="721029" y="883272"/>
                  </a:lnTo>
                  <a:lnTo>
                    <a:pt x="722452" y="876261"/>
                  </a:lnTo>
                  <a:lnTo>
                    <a:pt x="726313" y="870534"/>
                  </a:lnTo>
                  <a:lnTo>
                    <a:pt x="732040" y="866660"/>
                  </a:lnTo>
                  <a:lnTo>
                    <a:pt x="739051" y="865238"/>
                  </a:lnTo>
                  <a:lnTo>
                    <a:pt x="847204" y="865238"/>
                  </a:lnTo>
                  <a:lnTo>
                    <a:pt x="854214" y="866660"/>
                  </a:lnTo>
                  <a:lnTo>
                    <a:pt x="859955" y="870534"/>
                  </a:lnTo>
                  <a:lnTo>
                    <a:pt x="863815" y="876261"/>
                  </a:lnTo>
                  <a:lnTo>
                    <a:pt x="865238" y="883272"/>
                  </a:lnTo>
                  <a:lnTo>
                    <a:pt x="865238" y="832853"/>
                  </a:lnTo>
                  <a:lnTo>
                    <a:pt x="847204" y="829195"/>
                  </a:lnTo>
                  <a:lnTo>
                    <a:pt x="739051" y="829195"/>
                  </a:lnTo>
                  <a:lnTo>
                    <a:pt x="718032" y="833450"/>
                  </a:lnTo>
                  <a:lnTo>
                    <a:pt x="700836" y="845058"/>
                  </a:lnTo>
                  <a:lnTo>
                    <a:pt x="689229" y="862241"/>
                  </a:lnTo>
                  <a:lnTo>
                    <a:pt x="684974" y="883272"/>
                  </a:lnTo>
                  <a:lnTo>
                    <a:pt x="684974" y="889609"/>
                  </a:lnTo>
                  <a:lnTo>
                    <a:pt x="686282" y="895642"/>
                  </a:lnTo>
                  <a:lnTo>
                    <a:pt x="688289" y="901293"/>
                  </a:lnTo>
                  <a:lnTo>
                    <a:pt x="655815" y="901293"/>
                  </a:lnTo>
                  <a:lnTo>
                    <a:pt x="655815" y="1009446"/>
                  </a:lnTo>
                  <a:lnTo>
                    <a:pt x="353631" y="1009446"/>
                  </a:lnTo>
                  <a:lnTo>
                    <a:pt x="389686" y="937348"/>
                  </a:lnTo>
                  <a:lnTo>
                    <a:pt x="619760" y="937348"/>
                  </a:lnTo>
                  <a:lnTo>
                    <a:pt x="655815" y="1009446"/>
                  </a:lnTo>
                  <a:lnTo>
                    <a:pt x="655815" y="901293"/>
                  </a:lnTo>
                  <a:lnTo>
                    <a:pt x="90131" y="901293"/>
                  </a:lnTo>
                  <a:lnTo>
                    <a:pt x="69100" y="897039"/>
                  </a:lnTo>
                  <a:lnTo>
                    <a:pt x="51904" y="885444"/>
                  </a:lnTo>
                  <a:lnTo>
                    <a:pt x="40297" y="868248"/>
                  </a:lnTo>
                  <a:lnTo>
                    <a:pt x="36042" y="847217"/>
                  </a:lnTo>
                  <a:lnTo>
                    <a:pt x="36042" y="306438"/>
                  </a:lnTo>
                  <a:lnTo>
                    <a:pt x="40297" y="285419"/>
                  </a:lnTo>
                  <a:lnTo>
                    <a:pt x="51904" y="268224"/>
                  </a:lnTo>
                  <a:lnTo>
                    <a:pt x="69100" y="256616"/>
                  </a:lnTo>
                  <a:lnTo>
                    <a:pt x="90131" y="252361"/>
                  </a:lnTo>
                  <a:lnTo>
                    <a:pt x="180251" y="252361"/>
                  </a:lnTo>
                  <a:lnTo>
                    <a:pt x="180251" y="288417"/>
                  </a:lnTo>
                  <a:lnTo>
                    <a:pt x="180251" y="324472"/>
                  </a:lnTo>
                  <a:lnTo>
                    <a:pt x="180251" y="757085"/>
                  </a:lnTo>
                  <a:lnTo>
                    <a:pt x="108153" y="757085"/>
                  </a:lnTo>
                  <a:lnTo>
                    <a:pt x="108153" y="324472"/>
                  </a:lnTo>
                  <a:lnTo>
                    <a:pt x="180251" y="324472"/>
                  </a:lnTo>
                  <a:lnTo>
                    <a:pt x="180251" y="288417"/>
                  </a:lnTo>
                  <a:lnTo>
                    <a:pt x="108153" y="288417"/>
                  </a:lnTo>
                  <a:lnTo>
                    <a:pt x="94132" y="291249"/>
                  </a:lnTo>
                  <a:lnTo>
                    <a:pt x="82664" y="298983"/>
                  </a:lnTo>
                  <a:lnTo>
                    <a:pt x="74930" y="310451"/>
                  </a:lnTo>
                  <a:lnTo>
                    <a:pt x="72097" y="324472"/>
                  </a:lnTo>
                  <a:lnTo>
                    <a:pt x="72097" y="757085"/>
                  </a:lnTo>
                  <a:lnTo>
                    <a:pt x="74930" y="771105"/>
                  </a:lnTo>
                  <a:lnTo>
                    <a:pt x="82664" y="782574"/>
                  </a:lnTo>
                  <a:lnTo>
                    <a:pt x="94132" y="790308"/>
                  </a:lnTo>
                  <a:lnTo>
                    <a:pt x="108153" y="793140"/>
                  </a:lnTo>
                  <a:lnTo>
                    <a:pt x="901280" y="793140"/>
                  </a:lnTo>
                  <a:lnTo>
                    <a:pt x="915301" y="790308"/>
                  </a:lnTo>
                  <a:lnTo>
                    <a:pt x="926769" y="782574"/>
                  </a:lnTo>
                  <a:lnTo>
                    <a:pt x="934504" y="771105"/>
                  </a:lnTo>
                  <a:lnTo>
                    <a:pt x="937336" y="757085"/>
                  </a:lnTo>
                  <a:lnTo>
                    <a:pt x="937336" y="324472"/>
                  </a:lnTo>
                  <a:lnTo>
                    <a:pt x="934504" y="310451"/>
                  </a:lnTo>
                  <a:lnTo>
                    <a:pt x="926769" y="298983"/>
                  </a:lnTo>
                  <a:lnTo>
                    <a:pt x="915301" y="291249"/>
                  </a:lnTo>
                  <a:lnTo>
                    <a:pt x="901280" y="288417"/>
                  </a:lnTo>
                  <a:lnTo>
                    <a:pt x="901280" y="324472"/>
                  </a:lnTo>
                  <a:lnTo>
                    <a:pt x="901280" y="757085"/>
                  </a:lnTo>
                  <a:lnTo>
                    <a:pt x="829183" y="757085"/>
                  </a:lnTo>
                  <a:lnTo>
                    <a:pt x="829183" y="708507"/>
                  </a:lnTo>
                  <a:lnTo>
                    <a:pt x="829183" y="481203"/>
                  </a:lnTo>
                  <a:lnTo>
                    <a:pt x="829183" y="324472"/>
                  </a:lnTo>
                  <a:lnTo>
                    <a:pt x="901280" y="324472"/>
                  </a:lnTo>
                  <a:lnTo>
                    <a:pt x="901280" y="288417"/>
                  </a:lnTo>
                  <a:lnTo>
                    <a:pt x="829183" y="288417"/>
                  </a:lnTo>
                  <a:lnTo>
                    <a:pt x="829183" y="252361"/>
                  </a:lnTo>
                  <a:lnTo>
                    <a:pt x="919314" y="252361"/>
                  </a:lnTo>
                  <a:lnTo>
                    <a:pt x="940333" y="256616"/>
                  </a:lnTo>
                  <a:lnTo>
                    <a:pt x="957529" y="268224"/>
                  </a:lnTo>
                  <a:lnTo>
                    <a:pt x="969137" y="285419"/>
                  </a:lnTo>
                  <a:lnTo>
                    <a:pt x="973391" y="306438"/>
                  </a:lnTo>
                  <a:lnTo>
                    <a:pt x="973391" y="236270"/>
                  </a:lnTo>
                  <a:lnTo>
                    <a:pt x="954366" y="223418"/>
                  </a:lnTo>
                  <a:lnTo>
                    <a:pt x="919314" y="216319"/>
                  </a:lnTo>
                  <a:lnTo>
                    <a:pt x="829183" y="216319"/>
                  </a:lnTo>
                  <a:lnTo>
                    <a:pt x="829183" y="90131"/>
                  </a:lnTo>
                  <a:lnTo>
                    <a:pt x="822083" y="55079"/>
                  </a:lnTo>
                  <a:lnTo>
                    <a:pt x="809244" y="36055"/>
                  </a:lnTo>
                  <a:lnTo>
                    <a:pt x="802754" y="26428"/>
                  </a:lnTo>
                  <a:lnTo>
                    <a:pt x="793127" y="19939"/>
                  </a:lnTo>
                  <a:lnTo>
                    <a:pt x="793127" y="90131"/>
                  </a:lnTo>
                  <a:lnTo>
                    <a:pt x="793127" y="481203"/>
                  </a:lnTo>
                  <a:lnTo>
                    <a:pt x="793127" y="594855"/>
                  </a:lnTo>
                  <a:lnTo>
                    <a:pt x="793127" y="708507"/>
                  </a:lnTo>
                  <a:lnTo>
                    <a:pt x="793127" y="757085"/>
                  </a:lnTo>
                  <a:lnTo>
                    <a:pt x="744550" y="757085"/>
                  </a:lnTo>
                  <a:lnTo>
                    <a:pt x="758240" y="746556"/>
                  </a:lnTo>
                  <a:lnTo>
                    <a:pt x="770940" y="734898"/>
                  </a:lnTo>
                  <a:lnTo>
                    <a:pt x="782599" y="722198"/>
                  </a:lnTo>
                  <a:lnTo>
                    <a:pt x="793127" y="708507"/>
                  </a:lnTo>
                  <a:lnTo>
                    <a:pt x="793127" y="594855"/>
                  </a:lnTo>
                  <a:lnTo>
                    <a:pt x="787323" y="637933"/>
                  </a:lnTo>
                  <a:lnTo>
                    <a:pt x="770940" y="676668"/>
                  </a:lnTo>
                  <a:lnTo>
                    <a:pt x="745553" y="709510"/>
                  </a:lnTo>
                  <a:lnTo>
                    <a:pt x="712711" y="734898"/>
                  </a:lnTo>
                  <a:lnTo>
                    <a:pt x="673976" y="751281"/>
                  </a:lnTo>
                  <a:lnTo>
                    <a:pt x="630897" y="757085"/>
                  </a:lnTo>
                  <a:lnTo>
                    <a:pt x="587819" y="751281"/>
                  </a:lnTo>
                  <a:lnTo>
                    <a:pt x="549071" y="734898"/>
                  </a:lnTo>
                  <a:lnTo>
                    <a:pt x="516242" y="709510"/>
                  </a:lnTo>
                  <a:lnTo>
                    <a:pt x="490855" y="676668"/>
                  </a:lnTo>
                  <a:lnTo>
                    <a:pt x="474472" y="637933"/>
                  </a:lnTo>
                  <a:lnTo>
                    <a:pt x="468668" y="594855"/>
                  </a:lnTo>
                  <a:lnTo>
                    <a:pt x="474472" y="551776"/>
                  </a:lnTo>
                  <a:lnTo>
                    <a:pt x="490855" y="513041"/>
                  </a:lnTo>
                  <a:lnTo>
                    <a:pt x="516242" y="480199"/>
                  </a:lnTo>
                  <a:lnTo>
                    <a:pt x="549084" y="454812"/>
                  </a:lnTo>
                  <a:lnTo>
                    <a:pt x="587819" y="438429"/>
                  </a:lnTo>
                  <a:lnTo>
                    <a:pt x="630897" y="432625"/>
                  </a:lnTo>
                  <a:lnTo>
                    <a:pt x="673976" y="438429"/>
                  </a:lnTo>
                  <a:lnTo>
                    <a:pt x="712711" y="454812"/>
                  </a:lnTo>
                  <a:lnTo>
                    <a:pt x="745553" y="480199"/>
                  </a:lnTo>
                  <a:lnTo>
                    <a:pt x="770940" y="513041"/>
                  </a:lnTo>
                  <a:lnTo>
                    <a:pt x="787323" y="551776"/>
                  </a:lnTo>
                  <a:lnTo>
                    <a:pt x="793127" y="594855"/>
                  </a:lnTo>
                  <a:lnTo>
                    <a:pt x="793127" y="481203"/>
                  </a:lnTo>
                  <a:lnTo>
                    <a:pt x="762063" y="446430"/>
                  </a:lnTo>
                  <a:lnTo>
                    <a:pt x="723696" y="419735"/>
                  </a:lnTo>
                  <a:lnTo>
                    <a:pt x="679488" y="402615"/>
                  </a:lnTo>
                  <a:lnTo>
                    <a:pt x="630897" y="396570"/>
                  </a:lnTo>
                  <a:lnTo>
                    <a:pt x="585495" y="401815"/>
                  </a:lnTo>
                  <a:lnTo>
                    <a:pt x="543775" y="416763"/>
                  </a:lnTo>
                  <a:lnTo>
                    <a:pt x="506958" y="440194"/>
                  </a:lnTo>
                  <a:lnTo>
                    <a:pt x="476237" y="470916"/>
                  </a:lnTo>
                  <a:lnTo>
                    <a:pt x="452805" y="507733"/>
                  </a:lnTo>
                  <a:lnTo>
                    <a:pt x="437857" y="549452"/>
                  </a:lnTo>
                  <a:lnTo>
                    <a:pt x="432612" y="594855"/>
                  </a:lnTo>
                  <a:lnTo>
                    <a:pt x="438658" y="643445"/>
                  </a:lnTo>
                  <a:lnTo>
                    <a:pt x="455777" y="687654"/>
                  </a:lnTo>
                  <a:lnTo>
                    <a:pt x="482473" y="726020"/>
                  </a:lnTo>
                  <a:lnTo>
                    <a:pt x="517245" y="757085"/>
                  </a:lnTo>
                  <a:lnTo>
                    <a:pt x="216306" y="757085"/>
                  </a:lnTo>
                  <a:lnTo>
                    <a:pt x="216306" y="324472"/>
                  </a:lnTo>
                  <a:lnTo>
                    <a:pt x="216306" y="252361"/>
                  </a:lnTo>
                  <a:lnTo>
                    <a:pt x="216306" y="144208"/>
                  </a:lnTo>
                  <a:lnTo>
                    <a:pt x="216306" y="90131"/>
                  </a:lnTo>
                  <a:lnTo>
                    <a:pt x="215023" y="75209"/>
                  </a:lnTo>
                  <a:lnTo>
                    <a:pt x="211353" y="61112"/>
                  </a:lnTo>
                  <a:lnTo>
                    <a:pt x="205536" y="48006"/>
                  </a:lnTo>
                  <a:lnTo>
                    <a:pt x="197815" y="36055"/>
                  </a:lnTo>
                  <a:lnTo>
                    <a:pt x="739051" y="36055"/>
                  </a:lnTo>
                  <a:lnTo>
                    <a:pt x="760082" y="40309"/>
                  </a:lnTo>
                  <a:lnTo>
                    <a:pt x="777278" y="51917"/>
                  </a:lnTo>
                  <a:lnTo>
                    <a:pt x="788873" y="69113"/>
                  </a:lnTo>
                  <a:lnTo>
                    <a:pt x="793127" y="90131"/>
                  </a:lnTo>
                  <a:lnTo>
                    <a:pt x="793127" y="19939"/>
                  </a:lnTo>
                  <a:lnTo>
                    <a:pt x="774103" y="7099"/>
                  </a:lnTo>
                  <a:lnTo>
                    <a:pt x="739051" y="0"/>
                  </a:lnTo>
                  <a:lnTo>
                    <a:pt x="180251" y="0"/>
                  </a:lnTo>
                  <a:lnTo>
                    <a:pt x="180251" y="90131"/>
                  </a:lnTo>
                  <a:lnTo>
                    <a:pt x="180251" y="144208"/>
                  </a:lnTo>
                  <a:lnTo>
                    <a:pt x="72097" y="144208"/>
                  </a:lnTo>
                  <a:lnTo>
                    <a:pt x="72097" y="90131"/>
                  </a:lnTo>
                  <a:lnTo>
                    <a:pt x="76352" y="69113"/>
                  </a:lnTo>
                  <a:lnTo>
                    <a:pt x="87960" y="51917"/>
                  </a:lnTo>
                  <a:lnTo>
                    <a:pt x="105143" y="40309"/>
                  </a:lnTo>
                  <a:lnTo>
                    <a:pt x="126174" y="36055"/>
                  </a:lnTo>
                  <a:lnTo>
                    <a:pt x="147205" y="40309"/>
                  </a:lnTo>
                  <a:lnTo>
                    <a:pt x="164401" y="51917"/>
                  </a:lnTo>
                  <a:lnTo>
                    <a:pt x="175996" y="69113"/>
                  </a:lnTo>
                  <a:lnTo>
                    <a:pt x="180251" y="90131"/>
                  </a:lnTo>
                  <a:lnTo>
                    <a:pt x="180251" y="0"/>
                  </a:lnTo>
                  <a:lnTo>
                    <a:pt x="126174" y="0"/>
                  </a:lnTo>
                  <a:lnTo>
                    <a:pt x="91122" y="7099"/>
                  </a:lnTo>
                  <a:lnTo>
                    <a:pt x="62471" y="26428"/>
                  </a:lnTo>
                  <a:lnTo>
                    <a:pt x="43141" y="55079"/>
                  </a:lnTo>
                  <a:lnTo>
                    <a:pt x="36042" y="90131"/>
                  </a:lnTo>
                  <a:lnTo>
                    <a:pt x="36042" y="180263"/>
                  </a:lnTo>
                  <a:lnTo>
                    <a:pt x="180251" y="180263"/>
                  </a:lnTo>
                  <a:lnTo>
                    <a:pt x="180251" y="216319"/>
                  </a:lnTo>
                  <a:lnTo>
                    <a:pt x="90131" y="216319"/>
                  </a:lnTo>
                  <a:lnTo>
                    <a:pt x="55079" y="223418"/>
                  </a:lnTo>
                  <a:lnTo>
                    <a:pt x="26428" y="242747"/>
                  </a:lnTo>
                  <a:lnTo>
                    <a:pt x="7099" y="271399"/>
                  </a:lnTo>
                  <a:lnTo>
                    <a:pt x="0" y="306438"/>
                  </a:lnTo>
                  <a:lnTo>
                    <a:pt x="0" y="847217"/>
                  </a:lnTo>
                  <a:lnTo>
                    <a:pt x="7099" y="882269"/>
                  </a:lnTo>
                  <a:lnTo>
                    <a:pt x="26428" y="910920"/>
                  </a:lnTo>
                  <a:lnTo>
                    <a:pt x="55079" y="930249"/>
                  </a:lnTo>
                  <a:lnTo>
                    <a:pt x="90131" y="937348"/>
                  </a:lnTo>
                  <a:lnTo>
                    <a:pt x="349377" y="937348"/>
                  </a:lnTo>
                  <a:lnTo>
                    <a:pt x="313321" y="1009446"/>
                  </a:lnTo>
                  <a:lnTo>
                    <a:pt x="252361" y="1009446"/>
                  </a:lnTo>
                  <a:lnTo>
                    <a:pt x="231330" y="1013701"/>
                  </a:lnTo>
                  <a:lnTo>
                    <a:pt x="214147" y="1025309"/>
                  </a:lnTo>
                  <a:lnTo>
                    <a:pt x="202539" y="1042504"/>
                  </a:lnTo>
                  <a:lnTo>
                    <a:pt x="198285" y="1063523"/>
                  </a:lnTo>
                  <a:lnTo>
                    <a:pt x="202539" y="1084554"/>
                  </a:lnTo>
                  <a:lnTo>
                    <a:pt x="214147" y="1101750"/>
                  </a:lnTo>
                  <a:lnTo>
                    <a:pt x="231330" y="1113345"/>
                  </a:lnTo>
                  <a:lnTo>
                    <a:pt x="252361" y="1117600"/>
                  </a:lnTo>
                  <a:lnTo>
                    <a:pt x="757085" y="1117600"/>
                  </a:lnTo>
                  <a:lnTo>
                    <a:pt x="778103" y="1113345"/>
                  </a:lnTo>
                  <a:lnTo>
                    <a:pt x="795299" y="1101750"/>
                  </a:lnTo>
                  <a:lnTo>
                    <a:pt x="806907" y="1084554"/>
                  </a:lnTo>
                  <a:lnTo>
                    <a:pt x="807504" y="1081557"/>
                  </a:lnTo>
                  <a:lnTo>
                    <a:pt x="811161" y="1063523"/>
                  </a:lnTo>
                  <a:lnTo>
                    <a:pt x="795299" y="1025309"/>
                  </a:lnTo>
                  <a:lnTo>
                    <a:pt x="775106" y="1013104"/>
                  </a:lnTo>
                  <a:lnTo>
                    <a:pt x="775106" y="1063523"/>
                  </a:lnTo>
                  <a:lnTo>
                    <a:pt x="773684" y="1070533"/>
                  </a:lnTo>
                  <a:lnTo>
                    <a:pt x="769823" y="1076261"/>
                  </a:lnTo>
                  <a:lnTo>
                    <a:pt x="764095" y="1080135"/>
                  </a:lnTo>
                  <a:lnTo>
                    <a:pt x="757085" y="1081557"/>
                  </a:lnTo>
                  <a:lnTo>
                    <a:pt x="252361" y="1081557"/>
                  </a:lnTo>
                  <a:lnTo>
                    <a:pt x="245351" y="1080135"/>
                  </a:lnTo>
                  <a:lnTo>
                    <a:pt x="239623" y="1076261"/>
                  </a:lnTo>
                  <a:lnTo>
                    <a:pt x="235750" y="1070533"/>
                  </a:lnTo>
                  <a:lnTo>
                    <a:pt x="234327" y="1063523"/>
                  </a:lnTo>
                  <a:lnTo>
                    <a:pt x="235750" y="1056513"/>
                  </a:lnTo>
                  <a:lnTo>
                    <a:pt x="239623" y="1050785"/>
                  </a:lnTo>
                  <a:lnTo>
                    <a:pt x="245351" y="1046924"/>
                  </a:lnTo>
                  <a:lnTo>
                    <a:pt x="252361" y="1045502"/>
                  </a:lnTo>
                  <a:lnTo>
                    <a:pt x="757085" y="1045502"/>
                  </a:lnTo>
                  <a:lnTo>
                    <a:pt x="764095" y="1046924"/>
                  </a:lnTo>
                  <a:lnTo>
                    <a:pt x="769823" y="1050785"/>
                  </a:lnTo>
                  <a:lnTo>
                    <a:pt x="773684" y="1056513"/>
                  </a:lnTo>
                  <a:lnTo>
                    <a:pt x="775106" y="1063523"/>
                  </a:lnTo>
                  <a:lnTo>
                    <a:pt x="775106" y="1013104"/>
                  </a:lnTo>
                  <a:lnTo>
                    <a:pt x="757085" y="1009446"/>
                  </a:lnTo>
                  <a:lnTo>
                    <a:pt x="696112" y="1009446"/>
                  </a:lnTo>
                  <a:lnTo>
                    <a:pt x="660069" y="937348"/>
                  </a:lnTo>
                  <a:lnTo>
                    <a:pt x="919314" y="937348"/>
                  </a:lnTo>
                  <a:lnTo>
                    <a:pt x="954366" y="930249"/>
                  </a:lnTo>
                  <a:lnTo>
                    <a:pt x="983005" y="910920"/>
                  </a:lnTo>
                  <a:lnTo>
                    <a:pt x="989507" y="901293"/>
                  </a:lnTo>
                  <a:lnTo>
                    <a:pt x="1002347" y="882269"/>
                  </a:lnTo>
                  <a:lnTo>
                    <a:pt x="1009434" y="847217"/>
                  </a:lnTo>
                  <a:lnTo>
                    <a:pt x="1009434" y="306438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0075" y="2013060"/>
              <a:ext cx="108153" cy="25236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15606" y="1616404"/>
              <a:ext cx="504825" cy="649605"/>
            </a:xfrm>
            <a:custGeom>
              <a:avLst/>
              <a:gdLst/>
              <a:ahLst/>
              <a:cxnLst/>
              <a:rect l="l" t="t" r="r" b="b"/>
              <a:pathLst>
                <a:path w="504825" h="649605">
                  <a:moveTo>
                    <a:pt x="36055" y="144297"/>
                  </a:moveTo>
                  <a:lnTo>
                    <a:pt x="0" y="144297"/>
                  </a:lnTo>
                  <a:lnTo>
                    <a:pt x="0" y="180352"/>
                  </a:lnTo>
                  <a:lnTo>
                    <a:pt x="36055" y="180352"/>
                  </a:lnTo>
                  <a:lnTo>
                    <a:pt x="36055" y="144297"/>
                  </a:lnTo>
                  <a:close/>
                </a:path>
                <a:path w="504825" h="649605">
                  <a:moveTo>
                    <a:pt x="36055" y="72199"/>
                  </a:moveTo>
                  <a:lnTo>
                    <a:pt x="0" y="72199"/>
                  </a:lnTo>
                  <a:lnTo>
                    <a:pt x="0" y="108254"/>
                  </a:lnTo>
                  <a:lnTo>
                    <a:pt x="36055" y="108254"/>
                  </a:lnTo>
                  <a:lnTo>
                    <a:pt x="36055" y="72199"/>
                  </a:lnTo>
                  <a:close/>
                </a:path>
                <a:path w="504825" h="649605">
                  <a:moveTo>
                    <a:pt x="36055" y="88"/>
                  </a:moveTo>
                  <a:lnTo>
                    <a:pt x="0" y="88"/>
                  </a:lnTo>
                  <a:lnTo>
                    <a:pt x="0" y="36144"/>
                  </a:lnTo>
                  <a:lnTo>
                    <a:pt x="36055" y="36144"/>
                  </a:lnTo>
                  <a:lnTo>
                    <a:pt x="36055" y="88"/>
                  </a:lnTo>
                  <a:close/>
                </a:path>
                <a:path w="504825" h="649605">
                  <a:moveTo>
                    <a:pt x="144208" y="612965"/>
                  </a:moveTo>
                  <a:lnTo>
                    <a:pt x="0" y="612965"/>
                  </a:lnTo>
                  <a:lnTo>
                    <a:pt x="0" y="649020"/>
                  </a:lnTo>
                  <a:lnTo>
                    <a:pt x="144208" y="649020"/>
                  </a:lnTo>
                  <a:lnTo>
                    <a:pt x="144208" y="612965"/>
                  </a:lnTo>
                  <a:close/>
                </a:path>
                <a:path w="504825" h="649605">
                  <a:moveTo>
                    <a:pt x="144208" y="540867"/>
                  </a:moveTo>
                  <a:lnTo>
                    <a:pt x="0" y="540867"/>
                  </a:lnTo>
                  <a:lnTo>
                    <a:pt x="0" y="576922"/>
                  </a:lnTo>
                  <a:lnTo>
                    <a:pt x="144208" y="576922"/>
                  </a:lnTo>
                  <a:lnTo>
                    <a:pt x="144208" y="540867"/>
                  </a:lnTo>
                  <a:close/>
                </a:path>
                <a:path w="504825" h="649605">
                  <a:moveTo>
                    <a:pt x="144208" y="468769"/>
                  </a:moveTo>
                  <a:lnTo>
                    <a:pt x="0" y="468769"/>
                  </a:lnTo>
                  <a:lnTo>
                    <a:pt x="0" y="504812"/>
                  </a:lnTo>
                  <a:lnTo>
                    <a:pt x="144208" y="504812"/>
                  </a:lnTo>
                  <a:lnTo>
                    <a:pt x="144208" y="468769"/>
                  </a:lnTo>
                  <a:close/>
                </a:path>
                <a:path w="504825" h="649605">
                  <a:moveTo>
                    <a:pt x="144208" y="396659"/>
                  </a:moveTo>
                  <a:lnTo>
                    <a:pt x="0" y="396659"/>
                  </a:lnTo>
                  <a:lnTo>
                    <a:pt x="0" y="432714"/>
                  </a:lnTo>
                  <a:lnTo>
                    <a:pt x="144208" y="432714"/>
                  </a:lnTo>
                  <a:lnTo>
                    <a:pt x="144208" y="396659"/>
                  </a:lnTo>
                  <a:close/>
                </a:path>
                <a:path w="504825" h="649605">
                  <a:moveTo>
                    <a:pt x="144208" y="324561"/>
                  </a:moveTo>
                  <a:lnTo>
                    <a:pt x="0" y="324561"/>
                  </a:lnTo>
                  <a:lnTo>
                    <a:pt x="0" y="360616"/>
                  </a:lnTo>
                  <a:lnTo>
                    <a:pt x="144208" y="360616"/>
                  </a:lnTo>
                  <a:lnTo>
                    <a:pt x="144208" y="324561"/>
                  </a:lnTo>
                  <a:close/>
                </a:path>
                <a:path w="504825" h="649605">
                  <a:moveTo>
                    <a:pt x="216306" y="180352"/>
                  </a:moveTo>
                  <a:lnTo>
                    <a:pt x="180263" y="180352"/>
                  </a:lnTo>
                  <a:lnTo>
                    <a:pt x="180263" y="252463"/>
                  </a:lnTo>
                  <a:lnTo>
                    <a:pt x="216306" y="252463"/>
                  </a:lnTo>
                  <a:lnTo>
                    <a:pt x="216306" y="180352"/>
                  </a:lnTo>
                  <a:close/>
                </a:path>
                <a:path w="504825" h="649605">
                  <a:moveTo>
                    <a:pt x="288404" y="522846"/>
                  </a:moveTo>
                  <a:lnTo>
                    <a:pt x="286994" y="515835"/>
                  </a:lnTo>
                  <a:lnTo>
                    <a:pt x="283133" y="510095"/>
                  </a:lnTo>
                  <a:lnTo>
                    <a:pt x="277406" y="506234"/>
                  </a:lnTo>
                  <a:lnTo>
                    <a:pt x="270383" y="504825"/>
                  </a:lnTo>
                  <a:lnTo>
                    <a:pt x="263372" y="506234"/>
                  </a:lnTo>
                  <a:lnTo>
                    <a:pt x="257644" y="510095"/>
                  </a:lnTo>
                  <a:lnTo>
                    <a:pt x="253784" y="515835"/>
                  </a:lnTo>
                  <a:lnTo>
                    <a:pt x="252361" y="522846"/>
                  </a:lnTo>
                  <a:lnTo>
                    <a:pt x="253784" y="529869"/>
                  </a:lnTo>
                  <a:lnTo>
                    <a:pt x="257644" y="535597"/>
                  </a:lnTo>
                  <a:lnTo>
                    <a:pt x="263372" y="539457"/>
                  </a:lnTo>
                  <a:lnTo>
                    <a:pt x="270383" y="540880"/>
                  </a:lnTo>
                  <a:lnTo>
                    <a:pt x="277406" y="539457"/>
                  </a:lnTo>
                  <a:lnTo>
                    <a:pt x="283133" y="535597"/>
                  </a:lnTo>
                  <a:lnTo>
                    <a:pt x="286994" y="529869"/>
                  </a:lnTo>
                  <a:lnTo>
                    <a:pt x="288404" y="522846"/>
                  </a:lnTo>
                  <a:close/>
                </a:path>
                <a:path w="504825" h="649605">
                  <a:moveTo>
                    <a:pt x="360514" y="108254"/>
                  </a:moveTo>
                  <a:lnTo>
                    <a:pt x="324459" y="108254"/>
                  </a:lnTo>
                  <a:lnTo>
                    <a:pt x="324459" y="252463"/>
                  </a:lnTo>
                  <a:lnTo>
                    <a:pt x="360514" y="252463"/>
                  </a:lnTo>
                  <a:lnTo>
                    <a:pt x="360514" y="108254"/>
                  </a:lnTo>
                  <a:close/>
                </a:path>
                <a:path w="504825" h="649605">
                  <a:moveTo>
                    <a:pt x="504710" y="522846"/>
                  </a:moveTo>
                  <a:lnTo>
                    <a:pt x="503301" y="515835"/>
                  </a:lnTo>
                  <a:lnTo>
                    <a:pt x="499440" y="510095"/>
                  </a:lnTo>
                  <a:lnTo>
                    <a:pt x="493712" y="506234"/>
                  </a:lnTo>
                  <a:lnTo>
                    <a:pt x="486689" y="504825"/>
                  </a:lnTo>
                  <a:lnTo>
                    <a:pt x="479679" y="506234"/>
                  </a:lnTo>
                  <a:lnTo>
                    <a:pt x="473951" y="510095"/>
                  </a:lnTo>
                  <a:lnTo>
                    <a:pt x="470090" y="515835"/>
                  </a:lnTo>
                  <a:lnTo>
                    <a:pt x="468668" y="522846"/>
                  </a:lnTo>
                  <a:lnTo>
                    <a:pt x="470090" y="529869"/>
                  </a:lnTo>
                  <a:lnTo>
                    <a:pt x="473951" y="535597"/>
                  </a:lnTo>
                  <a:lnTo>
                    <a:pt x="479679" y="539457"/>
                  </a:lnTo>
                  <a:lnTo>
                    <a:pt x="486689" y="540880"/>
                  </a:lnTo>
                  <a:lnTo>
                    <a:pt x="493712" y="539457"/>
                  </a:lnTo>
                  <a:lnTo>
                    <a:pt x="499440" y="535597"/>
                  </a:lnTo>
                  <a:lnTo>
                    <a:pt x="503301" y="529869"/>
                  </a:lnTo>
                  <a:lnTo>
                    <a:pt x="504710" y="522846"/>
                  </a:lnTo>
                  <a:close/>
                </a:path>
                <a:path w="504825" h="649605">
                  <a:moveTo>
                    <a:pt x="504723" y="36169"/>
                  </a:moveTo>
                  <a:lnTo>
                    <a:pt x="468668" y="36169"/>
                  </a:lnTo>
                  <a:lnTo>
                    <a:pt x="468668" y="252463"/>
                  </a:lnTo>
                  <a:lnTo>
                    <a:pt x="504723" y="252463"/>
                  </a:lnTo>
                  <a:lnTo>
                    <a:pt x="504723" y="36169"/>
                  </a:lnTo>
                  <a:close/>
                </a:path>
                <a:path w="504825" h="649605">
                  <a:moveTo>
                    <a:pt x="504723" y="0"/>
                  </a:moveTo>
                  <a:lnTo>
                    <a:pt x="396570" y="0"/>
                  </a:lnTo>
                  <a:lnTo>
                    <a:pt x="396570" y="35560"/>
                  </a:lnTo>
                  <a:lnTo>
                    <a:pt x="396570" y="252730"/>
                  </a:lnTo>
                  <a:lnTo>
                    <a:pt x="288417" y="252730"/>
                  </a:lnTo>
                  <a:lnTo>
                    <a:pt x="288417" y="107950"/>
                  </a:lnTo>
                  <a:lnTo>
                    <a:pt x="360514" y="107950"/>
                  </a:lnTo>
                  <a:lnTo>
                    <a:pt x="360514" y="72390"/>
                  </a:lnTo>
                  <a:lnTo>
                    <a:pt x="252361" y="72390"/>
                  </a:lnTo>
                  <a:lnTo>
                    <a:pt x="252361" y="107950"/>
                  </a:lnTo>
                  <a:lnTo>
                    <a:pt x="252361" y="252730"/>
                  </a:lnTo>
                  <a:lnTo>
                    <a:pt x="144208" y="252730"/>
                  </a:lnTo>
                  <a:lnTo>
                    <a:pt x="144208" y="180340"/>
                  </a:lnTo>
                  <a:lnTo>
                    <a:pt x="216306" y="180340"/>
                  </a:lnTo>
                  <a:lnTo>
                    <a:pt x="216306" y="144780"/>
                  </a:lnTo>
                  <a:lnTo>
                    <a:pt x="108153" y="144780"/>
                  </a:lnTo>
                  <a:lnTo>
                    <a:pt x="108153" y="180340"/>
                  </a:lnTo>
                  <a:lnTo>
                    <a:pt x="108153" y="252730"/>
                  </a:lnTo>
                  <a:lnTo>
                    <a:pt x="108153" y="288290"/>
                  </a:lnTo>
                  <a:lnTo>
                    <a:pt x="504723" y="288290"/>
                  </a:lnTo>
                  <a:lnTo>
                    <a:pt x="504723" y="252730"/>
                  </a:lnTo>
                  <a:lnTo>
                    <a:pt x="432612" y="252730"/>
                  </a:lnTo>
                  <a:lnTo>
                    <a:pt x="432612" y="35560"/>
                  </a:lnTo>
                  <a:lnTo>
                    <a:pt x="504723" y="35560"/>
                  </a:lnTo>
                  <a:lnTo>
                    <a:pt x="504723" y="0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/>
          <p:nvPr/>
        </p:nvSpPr>
        <p:spPr>
          <a:xfrm>
            <a:off x="425023" y="2589859"/>
            <a:ext cx="317108" cy="252209"/>
          </a:xfrm>
          <a:custGeom>
            <a:avLst/>
            <a:gdLst/>
            <a:ahLst/>
            <a:cxnLst/>
            <a:rect l="l" t="t" r="r" b="b"/>
            <a:pathLst>
              <a:path w="278130" h="278130">
                <a:moveTo>
                  <a:pt x="138912" y="0"/>
                </a:moveTo>
                <a:lnTo>
                  <a:pt x="95004" y="7081"/>
                </a:lnTo>
                <a:lnTo>
                  <a:pt x="56872" y="26801"/>
                </a:lnTo>
                <a:lnTo>
                  <a:pt x="26801" y="56872"/>
                </a:lnTo>
                <a:lnTo>
                  <a:pt x="7081" y="95004"/>
                </a:lnTo>
                <a:lnTo>
                  <a:pt x="0" y="138912"/>
                </a:lnTo>
                <a:lnTo>
                  <a:pt x="7081" y="182820"/>
                </a:lnTo>
                <a:lnTo>
                  <a:pt x="26801" y="220953"/>
                </a:lnTo>
                <a:lnTo>
                  <a:pt x="56872" y="251023"/>
                </a:lnTo>
                <a:lnTo>
                  <a:pt x="95004" y="270743"/>
                </a:lnTo>
                <a:lnTo>
                  <a:pt x="138912" y="277825"/>
                </a:lnTo>
                <a:lnTo>
                  <a:pt x="182820" y="270743"/>
                </a:lnTo>
                <a:lnTo>
                  <a:pt x="220953" y="251023"/>
                </a:lnTo>
                <a:lnTo>
                  <a:pt x="251023" y="220953"/>
                </a:lnTo>
                <a:lnTo>
                  <a:pt x="270743" y="182820"/>
                </a:lnTo>
                <a:lnTo>
                  <a:pt x="277825" y="138912"/>
                </a:lnTo>
                <a:lnTo>
                  <a:pt x="270743" y="95004"/>
                </a:lnTo>
                <a:lnTo>
                  <a:pt x="251023" y="56872"/>
                </a:lnTo>
                <a:lnTo>
                  <a:pt x="220953" y="26801"/>
                </a:lnTo>
                <a:lnTo>
                  <a:pt x="182820" y="7081"/>
                </a:lnTo>
                <a:lnTo>
                  <a:pt x="138912" y="0"/>
                </a:lnTo>
                <a:close/>
              </a:path>
            </a:pathLst>
          </a:custGeom>
          <a:solidFill>
            <a:srgbClr val="F8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47"/>
          <p:cNvGrpSpPr/>
          <p:nvPr/>
        </p:nvGrpSpPr>
        <p:grpSpPr>
          <a:xfrm>
            <a:off x="455397" y="3017862"/>
            <a:ext cx="431498" cy="369676"/>
            <a:chOff x="399421" y="3328031"/>
            <a:chExt cx="378460" cy="407670"/>
          </a:xfrm>
        </p:grpSpPr>
        <p:sp>
          <p:nvSpPr>
            <p:cNvPr id="48" name="object 48"/>
            <p:cNvSpPr/>
            <p:nvPr/>
          </p:nvSpPr>
          <p:spPr>
            <a:xfrm>
              <a:off x="413943" y="3328034"/>
              <a:ext cx="206375" cy="387350"/>
            </a:xfrm>
            <a:custGeom>
              <a:avLst/>
              <a:gdLst/>
              <a:ahLst/>
              <a:cxnLst/>
              <a:rect l="l" t="t" r="r" b="b"/>
              <a:pathLst>
                <a:path w="206375" h="387350">
                  <a:moveTo>
                    <a:pt x="34239" y="280212"/>
                  </a:moveTo>
                  <a:lnTo>
                    <a:pt x="32804" y="273138"/>
                  </a:lnTo>
                  <a:lnTo>
                    <a:pt x="28917" y="267347"/>
                  </a:lnTo>
                  <a:lnTo>
                    <a:pt x="23126" y="263461"/>
                  </a:lnTo>
                  <a:lnTo>
                    <a:pt x="16052" y="262026"/>
                  </a:lnTo>
                  <a:lnTo>
                    <a:pt x="0" y="262026"/>
                  </a:lnTo>
                  <a:lnTo>
                    <a:pt x="0" y="386778"/>
                  </a:lnTo>
                  <a:lnTo>
                    <a:pt x="34239" y="386778"/>
                  </a:lnTo>
                  <a:lnTo>
                    <a:pt x="34239" y="280212"/>
                  </a:lnTo>
                  <a:close/>
                </a:path>
                <a:path w="206375" h="387350">
                  <a:moveTo>
                    <a:pt x="206070" y="7620"/>
                  </a:moveTo>
                  <a:lnTo>
                    <a:pt x="202526" y="7620"/>
                  </a:lnTo>
                  <a:lnTo>
                    <a:pt x="202526" y="0"/>
                  </a:lnTo>
                  <a:lnTo>
                    <a:pt x="174396" y="0"/>
                  </a:lnTo>
                  <a:lnTo>
                    <a:pt x="174396" y="7620"/>
                  </a:lnTo>
                  <a:lnTo>
                    <a:pt x="174396" y="307340"/>
                  </a:lnTo>
                  <a:lnTo>
                    <a:pt x="206070" y="307340"/>
                  </a:lnTo>
                  <a:lnTo>
                    <a:pt x="206070" y="7620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9415" y="3328479"/>
              <a:ext cx="378460" cy="407034"/>
            </a:xfrm>
            <a:custGeom>
              <a:avLst/>
              <a:gdLst/>
              <a:ahLst/>
              <a:cxnLst/>
              <a:rect l="l" t="t" r="r" b="b"/>
              <a:pathLst>
                <a:path w="378459" h="407035">
                  <a:moveTo>
                    <a:pt x="277456" y="266090"/>
                  </a:moveTo>
                  <a:lnTo>
                    <a:pt x="277304" y="256882"/>
                  </a:lnTo>
                  <a:lnTo>
                    <a:pt x="271526" y="251307"/>
                  </a:lnTo>
                  <a:lnTo>
                    <a:pt x="265899" y="245872"/>
                  </a:lnTo>
                  <a:lnTo>
                    <a:pt x="256971" y="245872"/>
                  </a:lnTo>
                  <a:lnTo>
                    <a:pt x="203454" y="299161"/>
                  </a:lnTo>
                  <a:lnTo>
                    <a:pt x="203454" y="6515"/>
                  </a:lnTo>
                  <a:lnTo>
                    <a:pt x="196938" y="0"/>
                  </a:lnTo>
                  <a:lnTo>
                    <a:pt x="180886" y="0"/>
                  </a:lnTo>
                  <a:lnTo>
                    <a:pt x="174383" y="6515"/>
                  </a:lnTo>
                  <a:lnTo>
                    <a:pt x="174383" y="299173"/>
                  </a:lnTo>
                  <a:lnTo>
                    <a:pt x="126530" y="251307"/>
                  </a:lnTo>
                  <a:lnTo>
                    <a:pt x="120751" y="245732"/>
                  </a:lnTo>
                  <a:lnTo>
                    <a:pt x="111556" y="245897"/>
                  </a:lnTo>
                  <a:lnTo>
                    <a:pt x="100545" y="257302"/>
                  </a:lnTo>
                  <a:lnTo>
                    <a:pt x="100545" y="266230"/>
                  </a:lnTo>
                  <a:lnTo>
                    <a:pt x="184315" y="350202"/>
                  </a:lnTo>
                  <a:lnTo>
                    <a:pt x="193509" y="350215"/>
                  </a:lnTo>
                  <a:lnTo>
                    <a:pt x="277456" y="266090"/>
                  </a:lnTo>
                  <a:close/>
                </a:path>
                <a:path w="378459" h="407035">
                  <a:moveTo>
                    <a:pt x="377837" y="268084"/>
                  </a:moveTo>
                  <a:lnTo>
                    <a:pt x="371335" y="261581"/>
                  </a:lnTo>
                  <a:lnTo>
                    <a:pt x="363308" y="261581"/>
                  </a:lnTo>
                  <a:lnTo>
                    <a:pt x="355282" y="261581"/>
                  </a:lnTo>
                  <a:lnTo>
                    <a:pt x="348767" y="268084"/>
                  </a:lnTo>
                  <a:lnTo>
                    <a:pt x="348767" y="371335"/>
                  </a:lnTo>
                  <a:lnTo>
                    <a:pt x="342265" y="377837"/>
                  </a:lnTo>
                  <a:lnTo>
                    <a:pt x="35572" y="377837"/>
                  </a:lnTo>
                  <a:lnTo>
                    <a:pt x="29057" y="371335"/>
                  </a:lnTo>
                  <a:lnTo>
                    <a:pt x="29057" y="268084"/>
                  </a:lnTo>
                  <a:lnTo>
                    <a:pt x="22555" y="261581"/>
                  </a:lnTo>
                  <a:lnTo>
                    <a:pt x="6502" y="261581"/>
                  </a:lnTo>
                  <a:lnTo>
                    <a:pt x="0" y="268084"/>
                  </a:lnTo>
                  <a:lnTo>
                    <a:pt x="0" y="363308"/>
                  </a:lnTo>
                  <a:lnTo>
                    <a:pt x="3429" y="380288"/>
                  </a:lnTo>
                  <a:lnTo>
                    <a:pt x="12776" y="394144"/>
                  </a:lnTo>
                  <a:lnTo>
                    <a:pt x="26631" y="403491"/>
                  </a:lnTo>
                  <a:lnTo>
                    <a:pt x="43599" y="406908"/>
                  </a:lnTo>
                  <a:lnTo>
                    <a:pt x="334238" y="406908"/>
                  </a:lnTo>
                  <a:lnTo>
                    <a:pt x="351205" y="403491"/>
                  </a:lnTo>
                  <a:lnTo>
                    <a:pt x="365074" y="394144"/>
                  </a:lnTo>
                  <a:lnTo>
                    <a:pt x="374408" y="380288"/>
                  </a:lnTo>
                  <a:lnTo>
                    <a:pt x="377837" y="363308"/>
                  </a:lnTo>
                  <a:lnTo>
                    <a:pt x="377837" y="268084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50"/>
          <p:cNvGrpSpPr/>
          <p:nvPr/>
        </p:nvGrpSpPr>
        <p:grpSpPr>
          <a:xfrm>
            <a:off x="361996" y="3636295"/>
            <a:ext cx="526341" cy="429560"/>
            <a:chOff x="357557" y="3889866"/>
            <a:chExt cx="461645" cy="473709"/>
          </a:xfrm>
        </p:grpSpPr>
        <p:sp>
          <p:nvSpPr>
            <p:cNvPr id="51" name="object 51"/>
            <p:cNvSpPr/>
            <p:nvPr/>
          </p:nvSpPr>
          <p:spPr>
            <a:xfrm>
              <a:off x="394322" y="3899864"/>
              <a:ext cx="212725" cy="460375"/>
            </a:xfrm>
            <a:custGeom>
              <a:avLst/>
              <a:gdLst/>
              <a:ahLst/>
              <a:cxnLst/>
              <a:rect l="l" t="t" r="r" b="b"/>
              <a:pathLst>
                <a:path w="212725" h="460375">
                  <a:moveTo>
                    <a:pt x="51193" y="0"/>
                  </a:moveTo>
                  <a:lnTo>
                    <a:pt x="0" y="0"/>
                  </a:lnTo>
                  <a:lnTo>
                    <a:pt x="0" y="132753"/>
                  </a:lnTo>
                  <a:lnTo>
                    <a:pt x="51193" y="132753"/>
                  </a:lnTo>
                  <a:lnTo>
                    <a:pt x="51193" y="0"/>
                  </a:lnTo>
                  <a:close/>
                </a:path>
                <a:path w="212725" h="460375">
                  <a:moveTo>
                    <a:pt x="208902" y="405701"/>
                  </a:moveTo>
                  <a:lnTo>
                    <a:pt x="191592" y="405701"/>
                  </a:lnTo>
                  <a:lnTo>
                    <a:pt x="191592" y="460032"/>
                  </a:lnTo>
                  <a:lnTo>
                    <a:pt x="208902" y="460032"/>
                  </a:lnTo>
                  <a:lnTo>
                    <a:pt x="208902" y="405701"/>
                  </a:lnTo>
                  <a:close/>
                </a:path>
                <a:path w="212725" h="460375">
                  <a:moveTo>
                    <a:pt x="208902" y="140843"/>
                  </a:moveTo>
                  <a:lnTo>
                    <a:pt x="191592" y="140843"/>
                  </a:lnTo>
                  <a:lnTo>
                    <a:pt x="191592" y="239052"/>
                  </a:lnTo>
                  <a:lnTo>
                    <a:pt x="208902" y="239052"/>
                  </a:lnTo>
                  <a:lnTo>
                    <a:pt x="208902" y="140843"/>
                  </a:lnTo>
                  <a:close/>
                </a:path>
                <a:path w="212725" h="460375">
                  <a:moveTo>
                    <a:pt x="212483" y="245999"/>
                  </a:moveTo>
                  <a:lnTo>
                    <a:pt x="177888" y="245999"/>
                  </a:lnTo>
                  <a:lnTo>
                    <a:pt x="177888" y="397700"/>
                  </a:lnTo>
                  <a:lnTo>
                    <a:pt x="212483" y="397700"/>
                  </a:lnTo>
                  <a:lnTo>
                    <a:pt x="212483" y="245999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7555" y="3889870"/>
              <a:ext cx="461645" cy="473709"/>
            </a:xfrm>
            <a:custGeom>
              <a:avLst/>
              <a:gdLst/>
              <a:ahLst/>
              <a:cxnLst/>
              <a:rect l="l" t="t" r="r" b="b"/>
              <a:pathLst>
                <a:path w="461644" h="473710">
                  <a:moveTo>
                    <a:pt x="43649" y="252158"/>
                  </a:moveTo>
                  <a:lnTo>
                    <a:pt x="40551" y="249047"/>
                  </a:lnTo>
                  <a:lnTo>
                    <a:pt x="3098" y="249047"/>
                  </a:lnTo>
                  <a:lnTo>
                    <a:pt x="0" y="252158"/>
                  </a:lnTo>
                  <a:lnTo>
                    <a:pt x="0" y="259816"/>
                  </a:lnTo>
                  <a:lnTo>
                    <a:pt x="3098" y="262928"/>
                  </a:lnTo>
                  <a:lnTo>
                    <a:pt x="6934" y="262928"/>
                  </a:lnTo>
                  <a:lnTo>
                    <a:pt x="40551" y="262928"/>
                  </a:lnTo>
                  <a:lnTo>
                    <a:pt x="43649" y="259816"/>
                  </a:lnTo>
                  <a:lnTo>
                    <a:pt x="43649" y="252158"/>
                  </a:lnTo>
                  <a:close/>
                </a:path>
                <a:path w="461644" h="473710">
                  <a:moveTo>
                    <a:pt x="387489" y="3098"/>
                  </a:moveTo>
                  <a:lnTo>
                    <a:pt x="384378" y="0"/>
                  </a:lnTo>
                  <a:lnTo>
                    <a:pt x="58483" y="0"/>
                  </a:lnTo>
                  <a:lnTo>
                    <a:pt x="47320" y="2260"/>
                  </a:lnTo>
                  <a:lnTo>
                    <a:pt x="38201" y="8420"/>
                  </a:lnTo>
                  <a:lnTo>
                    <a:pt x="32042" y="17538"/>
                  </a:lnTo>
                  <a:lnTo>
                    <a:pt x="29781" y="28702"/>
                  </a:lnTo>
                  <a:lnTo>
                    <a:pt x="29781" y="92989"/>
                  </a:lnTo>
                  <a:lnTo>
                    <a:pt x="32880" y="96100"/>
                  </a:lnTo>
                  <a:lnTo>
                    <a:pt x="36715" y="96100"/>
                  </a:lnTo>
                  <a:lnTo>
                    <a:pt x="40551" y="96100"/>
                  </a:lnTo>
                  <a:lnTo>
                    <a:pt x="43649" y="92989"/>
                  </a:lnTo>
                  <a:lnTo>
                    <a:pt x="43649" y="20523"/>
                  </a:lnTo>
                  <a:lnTo>
                    <a:pt x="50304" y="13855"/>
                  </a:lnTo>
                  <a:lnTo>
                    <a:pt x="384378" y="13855"/>
                  </a:lnTo>
                  <a:lnTo>
                    <a:pt x="387489" y="10756"/>
                  </a:lnTo>
                  <a:lnTo>
                    <a:pt x="387489" y="3098"/>
                  </a:lnTo>
                  <a:close/>
                </a:path>
                <a:path w="461644" h="473710">
                  <a:moveTo>
                    <a:pt x="461568" y="28740"/>
                  </a:moveTo>
                  <a:lnTo>
                    <a:pt x="459295" y="17564"/>
                  </a:lnTo>
                  <a:lnTo>
                    <a:pt x="453123" y="8445"/>
                  </a:lnTo>
                  <a:lnTo>
                    <a:pt x="443992" y="2298"/>
                  </a:lnTo>
                  <a:lnTo>
                    <a:pt x="432866" y="38"/>
                  </a:lnTo>
                  <a:lnTo>
                    <a:pt x="406323" y="38"/>
                  </a:lnTo>
                  <a:lnTo>
                    <a:pt x="403148" y="3098"/>
                  </a:lnTo>
                  <a:lnTo>
                    <a:pt x="403148" y="10706"/>
                  </a:lnTo>
                  <a:lnTo>
                    <a:pt x="406323" y="13881"/>
                  </a:lnTo>
                  <a:lnTo>
                    <a:pt x="440994" y="13881"/>
                  </a:lnTo>
                  <a:lnTo>
                    <a:pt x="447725" y="20497"/>
                  </a:lnTo>
                  <a:lnTo>
                    <a:pt x="447725" y="136055"/>
                  </a:lnTo>
                  <a:lnTo>
                    <a:pt x="440994" y="142798"/>
                  </a:lnTo>
                  <a:lnTo>
                    <a:pt x="261543" y="142798"/>
                  </a:lnTo>
                  <a:lnTo>
                    <a:pt x="261543" y="156641"/>
                  </a:lnTo>
                  <a:lnTo>
                    <a:pt x="261543" y="244144"/>
                  </a:lnTo>
                  <a:lnTo>
                    <a:pt x="232333" y="244144"/>
                  </a:lnTo>
                  <a:lnTo>
                    <a:pt x="232333" y="213791"/>
                  </a:lnTo>
                  <a:lnTo>
                    <a:pt x="232333" y="156641"/>
                  </a:lnTo>
                  <a:lnTo>
                    <a:pt x="261543" y="156641"/>
                  </a:lnTo>
                  <a:lnTo>
                    <a:pt x="261543" y="142798"/>
                  </a:lnTo>
                  <a:lnTo>
                    <a:pt x="50342" y="142798"/>
                  </a:lnTo>
                  <a:lnTo>
                    <a:pt x="43611" y="136055"/>
                  </a:lnTo>
                  <a:lnTo>
                    <a:pt x="43611" y="114846"/>
                  </a:lnTo>
                  <a:lnTo>
                    <a:pt x="40563" y="111798"/>
                  </a:lnTo>
                  <a:lnTo>
                    <a:pt x="32943" y="111798"/>
                  </a:lnTo>
                  <a:lnTo>
                    <a:pt x="29768" y="114846"/>
                  </a:lnTo>
                  <a:lnTo>
                    <a:pt x="29768" y="127939"/>
                  </a:lnTo>
                  <a:lnTo>
                    <a:pt x="32042" y="139077"/>
                  </a:lnTo>
                  <a:lnTo>
                    <a:pt x="38214" y="148196"/>
                  </a:lnTo>
                  <a:lnTo>
                    <a:pt x="47345" y="154381"/>
                  </a:lnTo>
                  <a:lnTo>
                    <a:pt x="58470" y="156641"/>
                  </a:lnTo>
                  <a:lnTo>
                    <a:pt x="218490" y="156641"/>
                  </a:lnTo>
                  <a:lnTo>
                    <a:pt x="218490" y="199821"/>
                  </a:lnTo>
                  <a:lnTo>
                    <a:pt x="183946" y="199821"/>
                  </a:lnTo>
                  <a:lnTo>
                    <a:pt x="176669" y="200342"/>
                  </a:lnTo>
                  <a:lnTo>
                    <a:pt x="169608" y="201891"/>
                  </a:lnTo>
                  <a:lnTo>
                    <a:pt x="162852" y="204431"/>
                  </a:lnTo>
                  <a:lnTo>
                    <a:pt x="156514" y="207949"/>
                  </a:lnTo>
                  <a:lnTo>
                    <a:pt x="92379" y="249097"/>
                  </a:lnTo>
                  <a:lnTo>
                    <a:pt x="62407" y="249097"/>
                  </a:lnTo>
                  <a:lnTo>
                    <a:pt x="59359" y="252145"/>
                  </a:lnTo>
                  <a:lnTo>
                    <a:pt x="59359" y="259765"/>
                  </a:lnTo>
                  <a:lnTo>
                    <a:pt x="62407" y="262940"/>
                  </a:lnTo>
                  <a:lnTo>
                    <a:pt x="95808" y="262940"/>
                  </a:lnTo>
                  <a:lnTo>
                    <a:pt x="97078" y="262547"/>
                  </a:lnTo>
                  <a:lnTo>
                    <a:pt x="98221" y="261797"/>
                  </a:lnTo>
                  <a:lnTo>
                    <a:pt x="169976" y="215823"/>
                  </a:lnTo>
                  <a:lnTo>
                    <a:pt x="176834" y="213791"/>
                  </a:lnTo>
                  <a:lnTo>
                    <a:pt x="218490" y="213791"/>
                  </a:lnTo>
                  <a:lnTo>
                    <a:pt x="218490" y="245922"/>
                  </a:lnTo>
                  <a:lnTo>
                    <a:pt x="211340" y="249948"/>
                  </a:lnTo>
                  <a:lnTo>
                    <a:pt x="205752" y="255841"/>
                  </a:lnTo>
                  <a:lnTo>
                    <a:pt x="202133" y="263182"/>
                  </a:lnTo>
                  <a:lnTo>
                    <a:pt x="200837" y="271564"/>
                  </a:lnTo>
                  <a:lnTo>
                    <a:pt x="200837" y="274116"/>
                  </a:lnTo>
                  <a:lnTo>
                    <a:pt x="201091" y="275513"/>
                  </a:lnTo>
                  <a:lnTo>
                    <a:pt x="199440" y="278307"/>
                  </a:lnTo>
                  <a:lnTo>
                    <a:pt x="190995" y="289179"/>
                  </a:lnTo>
                  <a:lnTo>
                    <a:pt x="180187" y="297370"/>
                  </a:lnTo>
                  <a:lnTo>
                    <a:pt x="167627" y="302539"/>
                  </a:lnTo>
                  <a:lnTo>
                    <a:pt x="153974" y="304330"/>
                  </a:lnTo>
                  <a:lnTo>
                    <a:pt x="134670" y="304330"/>
                  </a:lnTo>
                  <a:lnTo>
                    <a:pt x="131495" y="307505"/>
                  </a:lnTo>
                  <a:lnTo>
                    <a:pt x="131495" y="315137"/>
                  </a:lnTo>
                  <a:lnTo>
                    <a:pt x="134670" y="318312"/>
                  </a:lnTo>
                  <a:lnTo>
                    <a:pt x="153974" y="318312"/>
                  </a:lnTo>
                  <a:lnTo>
                    <a:pt x="169799" y="316382"/>
                  </a:lnTo>
                  <a:lnTo>
                    <a:pt x="184518" y="310807"/>
                  </a:lnTo>
                  <a:lnTo>
                    <a:pt x="197510" y="301967"/>
                  </a:lnTo>
                  <a:lnTo>
                    <a:pt x="208203" y="290245"/>
                  </a:lnTo>
                  <a:lnTo>
                    <a:pt x="208711" y="290880"/>
                  </a:lnTo>
                  <a:lnTo>
                    <a:pt x="209346" y="291388"/>
                  </a:lnTo>
                  <a:lnTo>
                    <a:pt x="209981" y="292023"/>
                  </a:lnTo>
                  <a:lnTo>
                    <a:pt x="204393" y="296964"/>
                  </a:lnTo>
                  <a:lnTo>
                    <a:pt x="200837" y="304330"/>
                  </a:lnTo>
                  <a:lnTo>
                    <a:pt x="200837" y="320598"/>
                  </a:lnTo>
                  <a:lnTo>
                    <a:pt x="204393" y="327837"/>
                  </a:lnTo>
                  <a:lnTo>
                    <a:pt x="209981" y="332905"/>
                  </a:lnTo>
                  <a:lnTo>
                    <a:pt x="204393" y="337870"/>
                  </a:lnTo>
                  <a:lnTo>
                    <a:pt x="200837" y="345224"/>
                  </a:lnTo>
                  <a:lnTo>
                    <a:pt x="200837" y="361365"/>
                  </a:lnTo>
                  <a:lnTo>
                    <a:pt x="204393" y="368731"/>
                  </a:lnTo>
                  <a:lnTo>
                    <a:pt x="209981" y="373799"/>
                  </a:lnTo>
                  <a:lnTo>
                    <a:pt x="204393" y="378764"/>
                  </a:lnTo>
                  <a:lnTo>
                    <a:pt x="200837" y="386130"/>
                  </a:lnTo>
                  <a:lnTo>
                    <a:pt x="200837" y="396532"/>
                  </a:lnTo>
                  <a:lnTo>
                    <a:pt x="201091" y="398830"/>
                  </a:lnTo>
                  <a:lnTo>
                    <a:pt x="201599" y="400989"/>
                  </a:lnTo>
                  <a:lnTo>
                    <a:pt x="129463" y="400989"/>
                  </a:lnTo>
                  <a:lnTo>
                    <a:pt x="122859" y="399199"/>
                  </a:lnTo>
                  <a:lnTo>
                    <a:pt x="102946" y="388289"/>
                  </a:lnTo>
                  <a:lnTo>
                    <a:pt x="78917" y="375081"/>
                  </a:lnTo>
                  <a:lnTo>
                    <a:pt x="77774" y="374573"/>
                  </a:lnTo>
                  <a:lnTo>
                    <a:pt x="76504" y="374180"/>
                  </a:lnTo>
                  <a:lnTo>
                    <a:pt x="75234" y="374307"/>
                  </a:lnTo>
                  <a:lnTo>
                    <a:pt x="8432" y="377990"/>
                  </a:lnTo>
                  <a:lnTo>
                    <a:pt x="4622" y="378129"/>
                  </a:lnTo>
                  <a:lnTo>
                    <a:pt x="1701" y="381431"/>
                  </a:lnTo>
                  <a:lnTo>
                    <a:pt x="1828" y="385241"/>
                  </a:lnTo>
                  <a:lnTo>
                    <a:pt x="2082" y="389039"/>
                  </a:lnTo>
                  <a:lnTo>
                    <a:pt x="5384" y="391972"/>
                  </a:lnTo>
                  <a:lnTo>
                    <a:pt x="9194" y="391845"/>
                  </a:lnTo>
                  <a:lnTo>
                    <a:pt x="73964" y="388289"/>
                  </a:lnTo>
                  <a:lnTo>
                    <a:pt x="110413" y="408216"/>
                  </a:lnTo>
                  <a:lnTo>
                    <a:pt x="116471" y="411086"/>
                  </a:lnTo>
                  <a:lnTo>
                    <a:pt x="122809" y="413156"/>
                  </a:lnTo>
                  <a:lnTo>
                    <a:pt x="129362" y="414413"/>
                  </a:lnTo>
                  <a:lnTo>
                    <a:pt x="136067" y="414832"/>
                  </a:lnTo>
                  <a:lnTo>
                    <a:pt x="210108" y="414832"/>
                  </a:lnTo>
                  <a:lnTo>
                    <a:pt x="212648" y="416864"/>
                  </a:lnTo>
                  <a:lnTo>
                    <a:pt x="215442" y="418630"/>
                  </a:lnTo>
                  <a:lnTo>
                    <a:pt x="218490" y="419773"/>
                  </a:lnTo>
                  <a:lnTo>
                    <a:pt x="218490" y="470204"/>
                  </a:lnTo>
                  <a:lnTo>
                    <a:pt x="221538" y="473240"/>
                  </a:lnTo>
                  <a:lnTo>
                    <a:pt x="227761" y="473240"/>
                  </a:lnTo>
                  <a:lnTo>
                    <a:pt x="229920" y="471982"/>
                  </a:lnTo>
                  <a:lnTo>
                    <a:pt x="231317" y="470065"/>
                  </a:lnTo>
                  <a:lnTo>
                    <a:pt x="231952" y="468922"/>
                  </a:lnTo>
                  <a:lnTo>
                    <a:pt x="232333" y="467664"/>
                  </a:lnTo>
                  <a:lnTo>
                    <a:pt x="232333" y="421563"/>
                  </a:lnTo>
                  <a:lnTo>
                    <a:pt x="261543" y="421563"/>
                  </a:lnTo>
                  <a:lnTo>
                    <a:pt x="261543" y="470204"/>
                  </a:lnTo>
                  <a:lnTo>
                    <a:pt x="264718" y="473240"/>
                  </a:lnTo>
                  <a:lnTo>
                    <a:pt x="272338" y="473240"/>
                  </a:lnTo>
                  <a:lnTo>
                    <a:pt x="275513" y="470204"/>
                  </a:lnTo>
                  <a:lnTo>
                    <a:pt x="275513" y="421563"/>
                  </a:lnTo>
                  <a:lnTo>
                    <a:pt x="275513" y="418630"/>
                  </a:lnTo>
                  <a:lnTo>
                    <a:pt x="281597" y="414401"/>
                  </a:lnTo>
                  <a:lnTo>
                    <a:pt x="286334" y="408724"/>
                  </a:lnTo>
                  <a:lnTo>
                    <a:pt x="286778" y="407720"/>
                  </a:lnTo>
                  <a:lnTo>
                    <a:pt x="289407" y="401866"/>
                  </a:lnTo>
                  <a:lnTo>
                    <a:pt x="290499" y="394131"/>
                  </a:lnTo>
                  <a:lnTo>
                    <a:pt x="290499" y="387146"/>
                  </a:lnTo>
                  <a:lnTo>
                    <a:pt x="287832" y="380657"/>
                  </a:lnTo>
                  <a:lnTo>
                    <a:pt x="283387" y="375716"/>
                  </a:lnTo>
                  <a:lnTo>
                    <a:pt x="290499" y="370763"/>
                  </a:lnTo>
                  <a:lnTo>
                    <a:pt x="292773" y="366814"/>
                  </a:lnTo>
                  <a:lnTo>
                    <a:pt x="295198" y="362623"/>
                  </a:lnTo>
                  <a:lnTo>
                    <a:pt x="295198" y="346379"/>
                  </a:lnTo>
                  <a:lnTo>
                    <a:pt x="292658" y="340156"/>
                  </a:lnTo>
                  <a:lnTo>
                    <a:pt x="292315" y="339763"/>
                  </a:lnTo>
                  <a:lnTo>
                    <a:pt x="288467" y="335330"/>
                  </a:lnTo>
                  <a:lnTo>
                    <a:pt x="293497" y="331012"/>
                  </a:lnTo>
                  <a:lnTo>
                    <a:pt x="297154" y="325932"/>
                  </a:lnTo>
                  <a:lnTo>
                    <a:pt x="297383" y="325615"/>
                  </a:lnTo>
                  <a:lnTo>
                    <a:pt x="299897" y="319366"/>
                  </a:lnTo>
                  <a:lnTo>
                    <a:pt x="300786" y="312470"/>
                  </a:lnTo>
                  <a:lnTo>
                    <a:pt x="300786" y="304838"/>
                  </a:lnTo>
                  <a:lnTo>
                    <a:pt x="298132" y="298881"/>
                  </a:lnTo>
                  <a:lnTo>
                    <a:pt x="297738" y="297980"/>
                  </a:lnTo>
                  <a:lnTo>
                    <a:pt x="292785" y="293039"/>
                  </a:lnTo>
                  <a:lnTo>
                    <a:pt x="296354" y="290245"/>
                  </a:lnTo>
                  <a:lnTo>
                    <a:pt x="299135" y="288074"/>
                  </a:lnTo>
                  <a:lnTo>
                    <a:pt x="300697" y="285038"/>
                  </a:lnTo>
                  <a:lnTo>
                    <a:pt x="303199" y="280212"/>
                  </a:lnTo>
                  <a:lnTo>
                    <a:pt x="303199" y="271564"/>
                  </a:lnTo>
                  <a:lnTo>
                    <a:pt x="301053" y="260908"/>
                  </a:lnTo>
                  <a:lnTo>
                    <a:pt x="299097" y="257987"/>
                  </a:lnTo>
                  <a:lnTo>
                    <a:pt x="295211" y="252183"/>
                  </a:lnTo>
                  <a:lnTo>
                    <a:pt x="289356" y="248221"/>
                  </a:lnTo>
                  <a:lnTo>
                    <a:pt x="289356" y="264071"/>
                  </a:lnTo>
                  <a:lnTo>
                    <a:pt x="289356" y="278930"/>
                  </a:lnTo>
                  <a:lnTo>
                    <a:pt x="286943" y="281406"/>
                  </a:lnTo>
                  <a:lnTo>
                    <a:pt x="286943" y="304965"/>
                  </a:lnTo>
                  <a:lnTo>
                    <a:pt x="286943" y="319824"/>
                  </a:lnTo>
                  <a:lnTo>
                    <a:pt x="281355" y="325424"/>
                  </a:lnTo>
                  <a:lnTo>
                    <a:pt x="281355" y="345871"/>
                  </a:lnTo>
                  <a:lnTo>
                    <a:pt x="281355" y="360730"/>
                  </a:lnTo>
                  <a:lnTo>
                    <a:pt x="276656" y="365429"/>
                  </a:lnTo>
                  <a:lnTo>
                    <a:pt x="276656" y="386765"/>
                  </a:lnTo>
                  <a:lnTo>
                    <a:pt x="276656" y="401624"/>
                  </a:lnTo>
                  <a:lnTo>
                    <a:pt x="270687" y="407720"/>
                  </a:lnTo>
                  <a:lnTo>
                    <a:pt x="220649" y="407720"/>
                  </a:lnTo>
                  <a:lnTo>
                    <a:pt x="214680" y="401624"/>
                  </a:lnTo>
                  <a:lnTo>
                    <a:pt x="214680" y="400989"/>
                  </a:lnTo>
                  <a:lnTo>
                    <a:pt x="214680" y="386765"/>
                  </a:lnTo>
                  <a:lnTo>
                    <a:pt x="220649" y="380657"/>
                  </a:lnTo>
                  <a:lnTo>
                    <a:pt x="270687" y="380657"/>
                  </a:lnTo>
                  <a:lnTo>
                    <a:pt x="276656" y="386765"/>
                  </a:lnTo>
                  <a:lnTo>
                    <a:pt x="276656" y="365429"/>
                  </a:lnTo>
                  <a:lnTo>
                    <a:pt x="275259" y="366814"/>
                  </a:lnTo>
                  <a:lnTo>
                    <a:pt x="220649" y="366814"/>
                  </a:lnTo>
                  <a:lnTo>
                    <a:pt x="214680" y="360730"/>
                  </a:lnTo>
                  <a:lnTo>
                    <a:pt x="214680" y="345871"/>
                  </a:lnTo>
                  <a:lnTo>
                    <a:pt x="220649" y="339763"/>
                  </a:lnTo>
                  <a:lnTo>
                    <a:pt x="275259" y="339763"/>
                  </a:lnTo>
                  <a:lnTo>
                    <a:pt x="281355" y="345871"/>
                  </a:lnTo>
                  <a:lnTo>
                    <a:pt x="281355" y="325424"/>
                  </a:lnTo>
                  <a:lnTo>
                    <a:pt x="280847" y="325932"/>
                  </a:lnTo>
                  <a:lnTo>
                    <a:pt x="220649" y="325932"/>
                  </a:lnTo>
                  <a:lnTo>
                    <a:pt x="214680" y="319824"/>
                  </a:lnTo>
                  <a:lnTo>
                    <a:pt x="214807" y="304838"/>
                  </a:lnTo>
                  <a:lnTo>
                    <a:pt x="220649" y="298881"/>
                  </a:lnTo>
                  <a:lnTo>
                    <a:pt x="280847" y="298881"/>
                  </a:lnTo>
                  <a:lnTo>
                    <a:pt x="286943" y="304965"/>
                  </a:lnTo>
                  <a:lnTo>
                    <a:pt x="286943" y="281406"/>
                  </a:lnTo>
                  <a:lnTo>
                    <a:pt x="283387" y="285038"/>
                  </a:lnTo>
                  <a:lnTo>
                    <a:pt x="220649" y="285038"/>
                  </a:lnTo>
                  <a:lnTo>
                    <a:pt x="214680" y="278930"/>
                  </a:lnTo>
                  <a:lnTo>
                    <a:pt x="214680" y="264071"/>
                  </a:lnTo>
                  <a:lnTo>
                    <a:pt x="220649" y="257987"/>
                  </a:lnTo>
                  <a:lnTo>
                    <a:pt x="283387" y="257987"/>
                  </a:lnTo>
                  <a:lnTo>
                    <a:pt x="289356" y="264071"/>
                  </a:lnTo>
                  <a:lnTo>
                    <a:pt x="289356" y="248221"/>
                  </a:lnTo>
                  <a:lnTo>
                    <a:pt x="286537" y="246303"/>
                  </a:lnTo>
                  <a:lnTo>
                    <a:pt x="275958" y="244144"/>
                  </a:lnTo>
                  <a:lnTo>
                    <a:pt x="275513" y="244132"/>
                  </a:lnTo>
                  <a:lnTo>
                    <a:pt x="275513" y="156641"/>
                  </a:lnTo>
                  <a:lnTo>
                    <a:pt x="432866" y="156641"/>
                  </a:lnTo>
                  <a:lnTo>
                    <a:pt x="443992" y="154381"/>
                  </a:lnTo>
                  <a:lnTo>
                    <a:pt x="453123" y="148196"/>
                  </a:lnTo>
                  <a:lnTo>
                    <a:pt x="456768" y="142798"/>
                  </a:lnTo>
                  <a:lnTo>
                    <a:pt x="459295" y="139077"/>
                  </a:lnTo>
                  <a:lnTo>
                    <a:pt x="461568" y="127939"/>
                  </a:lnTo>
                  <a:lnTo>
                    <a:pt x="461568" y="28740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294" y="3932073"/>
              <a:ext cx="228279" cy="7213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16165" y="3932148"/>
              <a:ext cx="13970" cy="72390"/>
            </a:xfrm>
            <a:custGeom>
              <a:avLst/>
              <a:gdLst/>
              <a:ahLst/>
              <a:cxnLst/>
              <a:rect l="l" t="t" r="r" b="b"/>
              <a:pathLst>
                <a:path w="13970" h="72389">
                  <a:moveTo>
                    <a:pt x="13868" y="54368"/>
                  </a:moveTo>
                  <a:lnTo>
                    <a:pt x="10769" y="51269"/>
                  </a:lnTo>
                  <a:lnTo>
                    <a:pt x="6934" y="51269"/>
                  </a:lnTo>
                  <a:lnTo>
                    <a:pt x="3098" y="51269"/>
                  </a:lnTo>
                  <a:lnTo>
                    <a:pt x="0" y="54368"/>
                  </a:lnTo>
                  <a:lnTo>
                    <a:pt x="0" y="68961"/>
                  </a:lnTo>
                  <a:lnTo>
                    <a:pt x="3098" y="72059"/>
                  </a:lnTo>
                  <a:lnTo>
                    <a:pt x="10769" y="72059"/>
                  </a:lnTo>
                  <a:lnTo>
                    <a:pt x="13868" y="68961"/>
                  </a:lnTo>
                  <a:lnTo>
                    <a:pt x="13868" y="54368"/>
                  </a:lnTo>
                  <a:close/>
                </a:path>
                <a:path w="13970" h="72389">
                  <a:moveTo>
                    <a:pt x="13868" y="3098"/>
                  </a:moveTo>
                  <a:lnTo>
                    <a:pt x="10769" y="0"/>
                  </a:lnTo>
                  <a:lnTo>
                    <a:pt x="3098" y="0"/>
                  </a:lnTo>
                  <a:lnTo>
                    <a:pt x="0" y="3098"/>
                  </a:lnTo>
                  <a:lnTo>
                    <a:pt x="0" y="37630"/>
                  </a:lnTo>
                  <a:lnTo>
                    <a:pt x="3098" y="40728"/>
                  </a:lnTo>
                  <a:lnTo>
                    <a:pt x="10769" y="40728"/>
                  </a:lnTo>
                  <a:lnTo>
                    <a:pt x="13868" y="37630"/>
                  </a:lnTo>
                  <a:lnTo>
                    <a:pt x="13868" y="6934"/>
                  </a:lnTo>
                  <a:lnTo>
                    <a:pt x="13868" y="3098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55"/>
          <p:cNvGrpSpPr/>
          <p:nvPr/>
        </p:nvGrpSpPr>
        <p:grpSpPr>
          <a:xfrm>
            <a:off x="361995" y="4396376"/>
            <a:ext cx="529236" cy="485415"/>
            <a:chOff x="356434" y="4496979"/>
            <a:chExt cx="464184" cy="535305"/>
          </a:xfrm>
        </p:grpSpPr>
        <p:sp>
          <p:nvSpPr>
            <p:cNvPr id="56" name="object 56"/>
            <p:cNvSpPr/>
            <p:nvPr/>
          </p:nvSpPr>
          <p:spPr>
            <a:xfrm>
              <a:off x="371830" y="4507534"/>
              <a:ext cx="232410" cy="518159"/>
            </a:xfrm>
            <a:custGeom>
              <a:avLst/>
              <a:gdLst/>
              <a:ahLst/>
              <a:cxnLst/>
              <a:rect l="l" t="t" r="r" b="b"/>
              <a:pathLst>
                <a:path w="232409" h="518160">
                  <a:moveTo>
                    <a:pt x="32550" y="12"/>
                  </a:moveTo>
                  <a:lnTo>
                    <a:pt x="0" y="9817"/>
                  </a:lnTo>
                  <a:lnTo>
                    <a:pt x="0" y="92468"/>
                  </a:lnTo>
                  <a:lnTo>
                    <a:pt x="32550" y="92468"/>
                  </a:lnTo>
                  <a:lnTo>
                    <a:pt x="32550" y="12"/>
                  </a:lnTo>
                  <a:close/>
                </a:path>
                <a:path w="232409" h="518160">
                  <a:moveTo>
                    <a:pt x="97421" y="7302"/>
                  </a:moveTo>
                  <a:lnTo>
                    <a:pt x="64871" y="0"/>
                  </a:lnTo>
                  <a:lnTo>
                    <a:pt x="64871" y="492785"/>
                  </a:lnTo>
                  <a:lnTo>
                    <a:pt x="97421" y="517575"/>
                  </a:lnTo>
                  <a:lnTo>
                    <a:pt x="97421" y="7302"/>
                  </a:lnTo>
                  <a:close/>
                </a:path>
                <a:path w="232409" h="518160">
                  <a:moveTo>
                    <a:pt x="168770" y="443204"/>
                  </a:moveTo>
                  <a:lnTo>
                    <a:pt x="136220" y="451091"/>
                  </a:lnTo>
                  <a:lnTo>
                    <a:pt x="136220" y="517575"/>
                  </a:lnTo>
                  <a:lnTo>
                    <a:pt x="168770" y="517575"/>
                  </a:lnTo>
                  <a:lnTo>
                    <a:pt x="168770" y="443204"/>
                  </a:lnTo>
                  <a:close/>
                </a:path>
                <a:path w="232409" h="518160">
                  <a:moveTo>
                    <a:pt x="232105" y="164261"/>
                  </a:moveTo>
                  <a:lnTo>
                    <a:pt x="205079" y="113703"/>
                  </a:lnTo>
                  <a:lnTo>
                    <a:pt x="199631" y="60286"/>
                  </a:lnTo>
                  <a:lnTo>
                    <a:pt x="201041" y="47447"/>
                  </a:lnTo>
                  <a:lnTo>
                    <a:pt x="176657" y="47447"/>
                  </a:lnTo>
                  <a:lnTo>
                    <a:pt x="188569" y="133121"/>
                  </a:lnTo>
                  <a:lnTo>
                    <a:pt x="232105" y="164261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56425" y="4496980"/>
              <a:ext cx="464184" cy="535305"/>
            </a:xfrm>
            <a:custGeom>
              <a:avLst/>
              <a:gdLst/>
              <a:ahLst/>
              <a:cxnLst/>
              <a:rect l="l" t="t" r="r" b="b"/>
              <a:pathLst>
                <a:path w="464184" h="535304">
                  <a:moveTo>
                    <a:pt x="142722" y="356768"/>
                  </a:moveTo>
                  <a:lnTo>
                    <a:pt x="107048" y="356768"/>
                  </a:lnTo>
                  <a:lnTo>
                    <a:pt x="107048" y="374599"/>
                  </a:lnTo>
                  <a:lnTo>
                    <a:pt x="142722" y="374599"/>
                  </a:lnTo>
                  <a:lnTo>
                    <a:pt x="142722" y="356768"/>
                  </a:lnTo>
                  <a:close/>
                </a:path>
                <a:path w="464184" h="535304">
                  <a:moveTo>
                    <a:pt x="187312" y="321094"/>
                  </a:moveTo>
                  <a:lnTo>
                    <a:pt x="107048" y="321094"/>
                  </a:lnTo>
                  <a:lnTo>
                    <a:pt x="107048" y="338924"/>
                  </a:lnTo>
                  <a:lnTo>
                    <a:pt x="187312" y="338924"/>
                  </a:lnTo>
                  <a:lnTo>
                    <a:pt x="187312" y="321094"/>
                  </a:lnTo>
                  <a:close/>
                </a:path>
                <a:path w="464184" h="535304">
                  <a:moveTo>
                    <a:pt x="187312" y="249745"/>
                  </a:moveTo>
                  <a:lnTo>
                    <a:pt x="107048" y="249745"/>
                  </a:lnTo>
                  <a:lnTo>
                    <a:pt x="107048" y="267576"/>
                  </a:lnTo>
                  <a:lnTo>
                    <a:pt x="187312" y="267576"/>
                  </a:lnTo>
                  <a:lnTo>
                    <a:pt x="187312" y="249745"/>
                  </a:lnTo>
                  <a:close/>
                </a:path>
                <a:path w="464184" h="535304">
                  <a:moveTo>
                    <a:pt x="249745" y="392442"/>
                  </a:moveTo>
                  <a:lnTo>
                    <a:pt x="107048" y="392442"/>
                  </a:lnTo>
                  <a:lnTo>
                    <a:pt x="107048" y="410273"/>
                  </a:lnTo>
                  <a:lnTo>
                    <a:pt x="249745" y="410273"/>
                  </a:lnTo>
                  <a:lnTo>
                    <a:pt x="249745" y="392442"/>
                  </a:lnTo>
                  <a:close/>
                </a:path>
                <a:path w="464184" h="535304">
                  <a:moveTo>
                    <a:pt x="267576" y="90093"/>
                  </a:moveTo>
                  <a:lnTo>
                    <a:pt x="249745" y="88315"/>
                  </a:lnTo>
                  <a:lnTo>
                    <a:pt x="247269" y="99453"/>
                  </a:lnTo>
                  <a:lnTo>
                    <a:pt x="242608" y="109842"/>
                  </a:lnTo>
                  <a:lnTo>
                    <a:pt x="235940" y="119049"/>
                  </a:lnTo>
                  <a:lnTo>
                    <a:pt x="227444" y="126669"/>
                  </a:lnTo>
                  <a:lnTo>
                    <a:pt x="237248" y="141820"/>
                  </a:lnTo>
                  <a:lnTo>
                    <a:pt x="248894" y="131368"/>
                  </a:lnTo>
                  <a:lnTo>
                    <a:pt x="258102" y="118973"/>
                  </a:lnTo>
                  <a:lnTo>
                    <a:pt x="264464" y="105079"/>
                  </a:lnTo>
                  <a:lnTo>
                    <a:pt x="267576" y="90093"/>
                  </a:lnTo>
                  <a:close/>
                </a:path>
                <a:path w="464184" h="535304">
                  <a:moveTo>
                    <a:pt x="294347" y="285419"/>
                  </a:moveTo>
                  <a:lnTo>
                    <a:pt x="107048" y="285419"/>
                  </a:lnTo>
                  <a:lnTo>
                    <a:pt x="107048" y="303250"/>
                  </a:lnTo>
                  <a:lnTo>
                    <a:pt x="294347" y="303250"/>
                  </a:lnTo>
                  <a:lnTo>
                    <a:pt x="294347" y="285419"/>
                  </a:lnTo>
                  <a:close/>
                </a:path>
                <a:path w="464184" h="535304">
                  <a:moveTo>
                    <a:pt x="303263" y="205143"/>
                  </a:moveTo>
                  <a:lnTo>
                    <a:pt x="178396" y="205143"/>
                  </a:lnTo>
                  <a:lnTo>
                    <a:pt x="178396" y="222973"/>
                  </a:lnTo>
                  <a:lnTo>
                    <a:pt x="303263" y="222973"/>
                  </a:lnTo>
                  <a:lnTo>
                    <a:pt x="303263" y="205143"/>
                  </a:lnTo>
                  <a:close/>
                </a:path>
                <a:path w="464184" h="535304">
                  <a:moveTo>
                    <a:pt x="303288" y="56261"/>
                  </a:moveTo>
                  <a:lnTo>
                    <a:pt x="295186" y="53594"/>
                  </a:lnTo>
                  <a:lnTo>
                    <a:pt x="285381" y="50368"/>
                  </a:lnTo>
                  <a:lnTo>
                    <a:pt x="285381" y="68719"/>
                  </a:lnTo>
                  <a:lnTo>
                    <a:pt x="285381" y="85598"/>
                  </a:lnTo>
                  <a:lnTo>
                    <a:pt x="282460" y="109626"/>
                  </a:lnTo>
                  <a:lnTo>
                    <a:pt x="274015" y="131826"/>
                  </a:lnTo>
                  <a:lnTo>
                    <a:pt x="260413" y="151358"/>
                  </a:lnTo>
                  <a:lnTo>
                    <a:pt x="241947" y="167513"/>
                  </a:lnTo>
                  <a:lnTo>
                    <a:pt x="241820" y="167513"/>
                  </a:lnTo>
                  <a:lnTo>
                    <a:pt x="241693" y="167652"/>
                  </a:lnTo>
                  <a:lnTo>
                    <a:pt x="240804" y="167652"/>
                  </a:lnTo>
                  <a:lnTo>
                    <a:pt x="239915" y="166763"/>
                  </a:lnTo>
                  <a:lnTo>
                    <a:pt x="225577" y="155409"/>
                  </a:lnTo>
                  <a:lnTo>
                    <a:pt x="199021" y="108597"/>
                  </a:lnTo>
                  <a:lnTo>
                    <a:pt x="196227" y="68719"/>
                  </a:lnTo>
                  <a:lnTo>
                    <a:pt x="240804" y="53594"/>
                  </a:lnTo>
                  <a:lnTo>
                    <a:pt x="285381" y="68719"/>
                  </a:lnTo>
                  <a:lnTo>
                    <a:pt x="285381" y="50368"/>
                  </a:lnTo>
                  <a:lnTo>
                    <a:pt x="240804" y="35687"/>
                  </a:lnTo>
                  <a:lnTo>
                    <a:pt x="178447" y="56261"/>
                  </a:lnTo>
                  <a:lnTo>
                    <a:pt x="178447" y="85598"/>
                  </a:lnTo>
                  <a:lnTo>
                    <a:pt x="192239" y="140131"/>
                  </a:lnTo>
                  <a:lnTo>
                    <a:pt x="230136" y="182003"/>
                  </a:lnTo>
                  <a:lnTo>
                    <a:pt x="240804" y="189103"/>
                  </a:lnTo>
                  <a:lnTo>
                    <a:pt x="251472" y="182003"/>
                  </a:lnTo>
                  <a:lnTo>
                    <a:pt x="289420" y="140131"/>
                  </a:lnTo>
                  <a:lnTo>
                    <a:pt x="303288" y="85598"/>
                  </a:lnTo>
                  <a:lnTo>
                    <a:pt x="303288" y="56261"/>
                  </a:lnTo>
                  <a:close/>
                </a:path>
                <a:path w="464184" h="535304">
                  <a:moveTo>
                    <a:pt x="383514" y="392442"/>
                  </a:moveTo>
                  <a:lnTo>
                    <a:pt x="267589" y="392442"/>
                  </a:lnTo>
                  <a:lnTo>
                    <a:pt x="267589" y="410273"/>
                  </a:lnTo>
                  <a:lnTo>
                    <a:pt x="383514" y="410273"/>
                  </a:lnTo>
                  <a:lnTo>
                    <a:pt x="383514" y="392442"/>
                  </a:lnTo>
                  <a:close/>
                </a:path>
                <a:path w="464184" h="535304">
                  <a:moveTo>
                    <a:pt x="383514" y="356768"/>
                  </a:moveTo>
                  <a:lnTo>
                    <a:pt x="160553" y="356768"/>
                  </a:lnTo>
                  <a:lnTo>
                    <a:pt x="160553" y="374599"/>
                  </a:lnTo>
                  <a:lnTo>
                    <a:pt x="383514" y="374599"/>
                  </a:lnTo>
                  <a:lnTo>
                    <a:pt x="383514" y="356768"/>
                  </a:lnTo>
                  <a:close/>
                </a:path>
                <a:path w="464184" h="535304">
                  <a:moveTo>
                    <a:pt x="383527" y="321094"/>
                  </a:moveTo>
                  <a:lnTo>
                    <a:pt x="205155" y="321094"/>
                  </a:lnTo>
                  <a:lnTo>
                    <a:pt x="205155" y="338924"/>
                  </a:lnTo>
                  <a:lnTo>
                    <a:pt x="383527" y="338924"/>
                  </a:lnTo>
                  <a:lnTo>
                    <a:pt x="383527" y="321094"/>
                  </a:lnTo>
                  <a:close/>
                </a:path>
                <a:path w="464184" h="535304">
                  <a:moveTo>
                    <a:pt x="383527" y="285419"/>
                  </a:moveTo>
                  <a:lnTo>
                    <a:pt x="312178" y="285419"/>
                  </a:lnTo>
                  <a:lnTo>
                    <a:pt x="312178" y="303250"/>
                  </a:lnTo>
                  <a:lnTo>
                    <a:pt x="383527" y="303250"/>
                  </a:lnTo>
                  <a:lnTo>
                    <a:pt x="383527" y="285419"/>
                  </a:lnTo>
                  <a:close/>
                </a:path>
                <a:path w="464184" h="535304">
                  <a:moveTo>
                    <a:pt x="383527" y="249745"/>
                  </a:moveTo>
                  <a:lnTo>
                    <a:pt x="205155" y="249745"/>
                  </a:lnTo>
                  <a:lnTo>
                    <a:pt x="205155" y="267576"/>
                  </a:lnTo>
                  <a:lnTo>
                    <a:pt x="383527" y="267576"/>
                  </a:lnTo>
                  <a:lnTo>
                    <a:pt x="383527" y="249745"/>
                  </a:lnTo>
                  <a:close/>
                </a:path>
                <a:path w="464184" h="535304">
                  <a:moveTo>
                    <a:pt x="463804" y="445884"/>
                  </a:moveTo>
                  <a:lnTo>
                    <a:pt x="445897" y="445884"/>
                  </a:lnTo>
                  <a:lnTo>
                    <a:pt x="445897" y="463804"/>
                  </a:lnTo>
                  <a:lnTo>
                    <a:pt x="445897" y="490601"/>
                  </a:lnTo>
                  <a:lnTo>
                    <a:pt x="443852" y="501142"/>
                  </a:lnTo>
                  <a:lnTo>
                    <a:pt x="438226" y="509600"/>
                  </a:lnTo>
                  <a:lnTo>
                    <a:pt x="429768" y="515226"/>
                  </a:lnTo>
                  <a:lnTo>
                    <a:pt x="419227" y="517271"/>
                  </a:lnTo>
                  <a:lnTo>
                    <a:pt x="151638" y="517271"/>
                  </a:lnTo>
                  <a:lnTo>
                    <a:pt x="155651" y="511111"/>
                  </a:lnTo>
                  <a:lnTo>
                    <a:pt x="158419" y="504609"/>
                  </a:lnTo>
                  <a:lnTo>
                    <a:pt x="160020" y="497776"/>
                  </a:lnTo>
                  <a:lnTo>
                    <a:pt x="160528" y="490601"/>
                  </a:lnTo>
                  <a:lnTo>
                    <a:pt x="160528" y="463804"/>
                  </a:lnTo>
                  <a:lnTo>
                    <a:pt x="445897" y="463804"/>
                  </a:lnTo>
                  <a:lnTo>
                    <a:pt x="445897" y="445884"/>
                  </a:lnTo>
                  <a:lnTo>
                    <a:pt x="419227" y="445884"/>
                  </a:lnTo>
                  <a:lnTo>
                    <a:pt x="419227" y="44577"/>
                  </a:lnTo>
                  <a:lnTo>
                    <a:pt x="415759" y="27114"/>
                  </a:lnTo>
                  <a:lnTo>
                    <a:pt x="409600" y="17907"/>
                  </a:lnTo>
                  <a:lnTo>
                    <a:pt x="406273" y="12954"/>
                  </a:lnTo>
                  <a:lnTo>
                    <a:pt x="401320" y="9639"/>
                  </a:lnTo>
                  <a:lnTo>
                    <a:pt x="401320" y="44577"/>
                  </a:lnTo>
                  <a:lnTo>
                    <a:pt x="401320" y="445884"/>
                  </a:lnTo>
                  <a:lnTo>
                    <a:pt x="142748" y="445884"/>
                  </a:lnTo>
                  <a:lnTo>
                    <a:pt x="142748" y="490601"/>
                  </a:lnTo>
                  <a:lnTo>
                    <a:pt x="140690" y="501142"/>
                  </a:lnTo>
                  <a:lnTo>
                    <a:pt x="135013" y="509600"/>
                  </a:lnTo>
                  <a:lnTo>
                    <a:pt x="126517" y="515226"/>
                  </a:lnTo>
                  <a:lnTo>
                    <a:pt x="115951" y="517271"/>
                  </a:lnTo>
                  <a:lnTo>
                    <a:pt x="113792" y="517271"/>
                  </a:lnTo>
                  <a:lnTo>
                    <a:pt x="89154" y="490601"/>
                  </a:lnTo>
                  <a:lnTo>
                    <a:pt x="89154" y="98171"/>
                  </a:lnTo>
                  <a:lnTo>
                    <a:pt x="89154" y="44577"/>
                  </a:lnTo>
                  <a:lnTo>
                    <a:pt x="88519" y="37414"/>
                  </a:lnTo>
                  <a:lnTo>
                    <a:pt x="86715" y="30581"/>
                  </a:lnTo>
                  <a:lnTo>
                    <a:pt x="83908" y="24079"/>
                  </a:lnTo>
                  <a:lnTo>
                    <a:pt x="80264" y="17907"/>
                  </a:lnTo>
                  <a:lnTo>
                    <a:pt x="374650" y="17907"/>
                  </a:lnTo>
                  <a:lnTo>
                    <a:pt x="385191" y="19951"/>
                  </a:lnTo>
                  <a:lnTo>
                    <a:pt x="393649" y="25577"/>
                  </a:lnTo>
                  <a:lnTo>
                    <a:pt x="399275" y="34036"/>
                  </a:lnTo>
                  <a:lnTo>
                    <a:pt x="401320" y="44577"/>
                  </a:lnTo>
                  <a:lnTo>
                    <a:pt x="401320" y="9639"/>
                  </a:lnTo>
                  <a:lnTo>
                    <a:pt x="392125" y="3467"/>
                  </a:lnTo>
                  <a:lnTo>
                    <a:pt x="374650" y="0"/>
                  </a:lnTo>
                  <a:lnTo>
                    <a:pt x="71374" y="0"/>
                  </a:lnTo>
                  <a:lnTo>
                    <a:pt x="71374" y="44577"/>
                  </a:lnTo>
                  <a:lnTo>
                    <a:pt x="71374" y="98171"/>
                  </a:lnTo>
                  <a:lnTo>
                    <a:pt x="17907" y="98171"/>
                  </a:lnTo>
                  <a:lnTo>
                    <a:pt x="17907" y="44577"/>
                  </a:lnTo>
                  <a:lnTo>
                    <a:pt x="19951" y="34036"/>
                  </a:lnTo>
                  <a:lnTo>
                    <a:pt x="25577" y="25577"/>
                  </a:lnTo>
                  <a:lnTo>
                    <a:pt x="34036" y="19951"/>
                  </a:lnTo>
                  <a:lnTo>
                    <a:pt x="44577" y="17907"/>
                  </a:lnTo>
                  <a:lnTo>
                    <a:pt x="45720" y="17907"/>
                  </a:lnTo>
                  <a:lnTo>
                    <a:pt x="71374" y="44577"/>
                  </a:lnTo>
                  <a:lnTo>
                    <a:pt x="71374" y="0"/>
                  </a:lnTo>
                  <a:lnTo>
                    <a:pt x="44577" y="0"/>
                  </a:lnTo>
                  <a:lnTo>
                    <a:pt x="27114" y="3467"/>
                  </a:lnTo>
                  <a:lnTo>
                    <a:pt x="12954" y="12954"/>
                  </a:lnTo>
                  <a:lnTo>
                    <a:pt x="3467" y="27114"/>
                  </a:lnTo>
                  <a:lnTo>
                    <a:pt x="0" y="44577"/>
                  </a:lnTo>
                  <a:lnTo>
                    <a:pt x="0" y="115951"/>
                  </a:lnTo>
                  <a:lnTo>
                    <a:pt x="71374" y="115951"/>
                  </a:lnTo>
                  <a:lnTo>
                    <a:pt x="71374" y="490601"/>
                  </a:lnTo>
                  <a:lnTo>
                    <a:pt x="74828" y="508076"/>
                  </a:lnTo>
                  <a:lnTo>
                    <a:pt x="84277" y="522224"/>
                  </a:lnTo>
                  <a:lnTo>
                    <a:pt x="98437" y="531723"/>
                  </a:lnTo>
                  <a:lnTo>
                    <a:pt x="115951" y="535178"/>
                  </a:lnTo>
                  <a:lnTo>
                    <a:pt x="419227" y="535178"/>
                  </a:lnTo>
                  <a:lnTo>
                    <a:pt x="454177" y="517271"/>
                  </a:lnTo>
                  <a:lnTo>
                    <a:pt x="463804" y="490601"/>
                  </a:lnTo>
                  <a:lnTo>
                    <a:pt x="463804" y="463804"/>
                  </a:lnTo>
                  <a:lnTo>
                    <a:pt x="463804" y="445884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58"/>
          <p:cNvGrpSpPr/>
          <p:nvPr/>
        </p:nvGrpSpPr>
        <p:grpSpPr>
          <a:xfrm>
            <a:off x="448874" y="5018260"/>
            <a:ext cx="434394" cy="552785"/>
            <a:chOff x="397990" y="5681220"/>
            <a:chExt cx="381000" cy="512445"/>
          </a:xfrm>
        </p:grpSpPr>
        <p:sp>
          <p:nvSpPr>
            <p:cNvPr id="59" name="object 59"/>
            <p:cNvSpPr/>
            <p:nvPr/>
          </p:nvSpPr>
          <p:spPr>
            <a:xfrm>
              <a:off x="413067" y="5794425"/>
              <a:ext cx="46990" cy="391795"/>
            </a:xfrm>
            <a:custGeom>
              <a:avLst/>
              <a:gdLst/>
              <a:ahLst/>
              <a:cxnLst/>
              <a:rect l="l" t="t" r="r" b="b"/>
              <a:pathLst>
                <a:path w="46990" h="391795">
                  <a:moveTo>
                    <a:pt x="46850" y="0"/>
                  </a:moveTo>
                  <a:lnTo>
                    <a:pt x="0" y="0"/>
                  </a:lnTo>
                  <a:lnTo>
                    <a:pt x="0" y="391769"/>
                  </a:lnTo>
                  <a:lnTo>
                    <a:pt x="46850" y="391769"/>
                  </a:lnTo>
                  <a:lnTo>
                    <a:pt x="46850" y="0"/>
                  </a:lnTo>
                  <a:close/>
                </a:path>
              </a:pathLst>
            </a:custGeom>
            <a:solidFill>
              <a:srgbClr val="C6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97979" y="5681230"/>
              <a:ext cx="381000" cy="512445"/>
            </a:xfrm>
            <a:custGeom>
              <a:avLst/>
              <a:gdLst/>
              <a:ahLst/>
              <a:cxnLst/>
              <a:rect l="l" t="t" r="r" b="b"/>
              <a:pathLst>
                <a:path w="381000" h="512445">
                  <a:moveTo>
                    <a:pt x="305384" y="254177"/>
                  </a:moveTo>
                  <a:lnTo>
                    <a:pt x="302018" y="250799"/>
                  </a:lnTo>
                  <a:lnTo>
                    <a:pt x="297853" y="250799"/>
                  </a:lnTo>
                  <a:lnTo>
                    <a:pt x="78638" y="250799"/>
                  </a:lnTo>
                  <a:lnTo>
                    <a:pt x="75272" y="254177"/>
                  </a:lnTo>
                  <a:lnTo>
                    <a:pt x="75272" y="262496"/>
                  </a:lnTo>
                  <a:lnTo>
                    <a:pt x="78638" y="265874"/>
                  </a:lnTo>
                  <a:lnTo>
                    <a:pt x="302018" y="265874"/>
                  </a:lnTo>
                  <a:lnTo>
                    <a:pt x="305384" y="262496"/>
                  </a:lnTo>
                  <a:lnTo>
                    <a:pt x="305384" y="254177"/>
                  </a:lnTo>
                  <a:close/>
                </a:path>
                <a:path w="381000" h="512445">
                  <a:moveTo>
                    <a:pt x="305384" y="207111"/>
                  </a:moveTo>
                  <a:lnTo>
                    <a:pt x="302018" y="203733"/>
                  </a:lnTo>
                  <a:lnTo>
                    <a:pt x="297853" y="203733"/>
                  </a:lnTo>
                  <a:lnTo>
                    <a:pt x="78638" y="203733"/>
                  </a:lnTo>
                  <a:lnTo>
                    <a:pt x="75272" y="207111"/>
                  </a:lnTo>
                  <a:lnTo>
                    <a:pt x="75272" y="215430"/>
                  </a:lnTo>
                  <a:lnTo>
                    <a:pt x="78638" y="218808"/>
                  </a:lnTo>
                  <a:lnTo>
                    <a:pt x="302018" y="218808"/>
                  </a:lnTo>
                  <a:lnTo>
                    <a:pt x="305384" y="215430"/>
                  </a:lnTo>
                  <a:lnTo>
                    <a:pt x="305384" y="207111"/>
                  </a:lnTo>
                  <a:close/>
                </a:path>
                <a:path w="381000" h="512445">
                  <a:moveTo>
                    <a:pt x="305384" y="160058"/>
                  </a:moveTo>
                  <a:lnTo>
                    <a:pt x="302018" y="156679"/>
                  </a:lnTo>
                  <a:lnTo>
                    <a:pt x="297853" y="156679"/>
                  </a:lnTo>
                  <a:lnTo>
                    <a:pt x="78638" y="156679"/>
                  </a:lnTo>
                  <a:lnTo>
                    <a:pt x="75272" y="160058"/>
                  </a:lnTo>
                  <a:lnTo>
                    <a:pt x="75272" y="168376"/>
                  </a:lnTo>
                  <a:lnTo>
                    <a:pt x="78638" y="171754"/>
                  </a:lnTo>
                  <a:lnTo>
                    <a:pt x="302018" y="171754"/>
                  </a:lnTo>
                  <a:lnTo>
                    <a:pt x="305384" y="168376"/>
                  </a:lnTo>
                  <a:lnTo>
                    <a:pt x="305384" y="160058"/>
                  </a:lnTo>
                  <a:close/>
                </a:path>
                <a:path w="381000" h="512445">
                  <a:moveTo>
                    <a:pt x="305384" y="64020"/>
                  </a:moveTo>
                  <a:lnTo>
                    <a:pt x="302006" y="60642"/>
                  </a:lnTo>
                  <a:lnTo>
                    <a:pt x="179260" y="60642"/>
                  </a:lnTo>
                  <a:lnTo>
                    <a:pt x="175895" y="64020"/>
                  </a:lnTo>
                  <a:lnTo>
                    <a:pt x="175895" y="72339"/>
                  </a:lnTo>
                  <a:lnTo>
                    <a:pt x="179260" y="75717"/>
                  </a:lnTo>
                  <a:lnTo>
                    <a:pt x="183426" y="75717"/>
                  </a:lnTo>
                  <a:lnTo>
                    <a:pt x="302006" y="75717"/>
                  </a:lnTo>
                  <a:lnTo>
                    <a:pt x="305384" y="72339"/>
                  </a:lnTo>
                  <a:lnTo>
                    <a:pt x="305384" y="64020"/>
                  </a:lnTo>
                  <a:close/>
                </a:path>
                <a:path w="381000" h="512445">
                  <a:moveTo>
                    <a:pt x="380695" y="3365"/>
                  </a:moveTo>
                  <a:lnTo>
                    <a:pt x="377317" y="0"/>
                  </a:lnTo>
                  <a:lnTo>
                    <a:pt x="365620" y="0"/>
                  </a:lnTo>
                  <a:lnTo>
                    <a:pt x="365620" y="15074"/>
                  </a:lnTo>
                  <a:lnTo>
                    <a:pt x="365620" y="496785"/>
                  </a:lnTo>
                  <a:lnTo>
                    <a:pt x="15074" y="496785"/>
                  </a:lnTo>
                  <a:lnTo>
                    <a:pt x="15074" y="113169"/>
                  </a:lnTo>
                  <a:lnTo>
                    <a:pt x="109804" y="113169"/>
                  </a:lnTo>
                  <a:lnTo>
                    <a:pt x="113182" y="109791"/>
                  </a:lnTo>
                  <a:lnTo>
                    <a:pt x="113182" y="98209"/>
                  </a:lnTo>
                  <a:lnTo>
                    <a:pt x="113182" y="25755"/>
                  </a:lnTo>
                  <a:lnTo>
                    <a:pt x="113182" y="15074"/>
                  </a:lnTo>
                  <a:lnTo>
                    <a:pt x="365620" y="15074"/>
                  </a:lnTo>
                  <a:lnTo>
                    <a:pt x="365620" y="0"/>
                  </a:lnTo>
                  <a:lnTo>
                    <a:pt x="105194" y="0"/>
                  </a:lnTo>
                  <a:lnTo>
                    <a:pt x="104292" y="215"/>
                  </a:lnTo>
                  <a:lnTo>
                    <a:pt x="103505" y="330"/>
                  </a:lnTo>
                  <a:lnTo>
                    <a:pt x="102374" y="787"/>
                  </a:lnTo>
                  <a:lnTo>
                    <a:pt x="102146" y="901"/>
                  </a:lnTo>
                  <a:lnTo>
                    <a:pt x="101930" y="1016"/>
                  </a:lnTo>
                  <a:lnTo>
                    <a:pt x="101358" y="1346"/>
                  </a:lnTo>
                  <a:lnTo>
                    <a:pt x="100799" y="1790"/>
                  </a:lnTo>
                  <a:lnTo>
                    <a:pt x="100355" y="2260"/>
                  </a:lnTo>
                  <a:lnTo>
                    <a:pt x="98107" y="4508"/>
                  </a:lnTo>
                  <a:lnTo>
                    <a:pt x="98107" y="25755"/>
                  </a:lnTo>
                  <a:lnTo>
                    <a:pt x="98107" y="98209"/>
                  </a:lnTo>
                  <a:lnTo>
                    <a:pt x="25768" y="98209"/>
                  </a:lnTo>
                  <a:lnTo>
                    <a:pt x="98107" y="25755"/>
                  </a:lnTo>
                  <a:lnTo>
                    <a:pt x="98107" y="4508"/>
                  </a:lnTo>
                  <a:lnTo>
                    <a:pt x="1803" y="100787"/>
                  </a:lnTo>
                  <a:lnTo>
                    <a:pt x="1358" y="101358"/>
                  </a:lnTo>
                  <a:lnTo>
                    <a:pt x="1016" y="101917"/>
                  </a:lnTo>
                  <a:lnTo>
                    <a:pt x="1016" y="102146"/>
                  </a:lnTo>
                  <a:lnTo>
                    <a:pt x="787" y="102362"/>
                  </a:lnTo>
                  <a:lnTo>
                    <a:pt x="342" y="103606"/>
                  </a:lnTo>
                  <a:lnTo>
                    <a:pt x="114" y="104165"/>
                  </a:lnTo>
                  <a:lnTo>
                    <a:pt x="0" y="508482"/>
                  </a:lnTo>
                  <a:lnTo>
                    <a:pt x="3378" y="511860"/>
                  </a:lnTo>
                  <a:lnTo>
                    <a:pt x="377317" y="511860"/>
                  </a:lnTo>
                  <a:lnTo>
                    <a:pt x="380695" y="508482"/>
                  </a:lnTo>
                  <a:lnTo>
                    <a:pt x="380695" y="496785"/>
                  </a:lnTo>
                  <a:lnTo>
                    <a:pt x="380695" y="15074"/>
                  </a:lnTo>
                  <a:lnTo>
                    <a:pt x="380695" y="3365"/>
                  </a:lnTo>
                  <a:close/>
                </a:path>
              </a:pathLst>
            </a:custGeom>
            <a:solidFill>
              <a:srgbClr val="0530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73252" y="5975731"/>
              <a:ext cx="230174" cy="156705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486827" y="2449917"/>
            <a:ext cx="4551728" cy="3549690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  <a:tabLst>
                <a:tab pos="370205" algn="l"/>
              </a:tabLst>
            </a:pPr>
            <a:r>
              <a:rPr sz="1900" b="1" spc="30" dirty="0">
                <a:solidFill>
                  <a:srgbClr val="FFFFFF"/>
                </a:solidFill>
                <a:latin typeface="Trebuchet MS"/>
                <a:cs typeface="Trebuchet MS"/>
              </a:rPr>
              <a:t>2	</a:t>
            </a:r>
            <a:r>
              <a:rPr sz="1800" b="1" spc="125" dirty="0">
                <a:solidFill>
                  <a:srgbClr val="053077"/>
                </a:solidFill>
                <a:latin typeface="Trebuchet MS"/>
                <a:cs typeface="Trebuchet MS"/>
              </a:rPr>
              <a:t>КАКИЕ</a:t>
            </a:r>
            <a:r>
              <a:rPr sz="1800" b="1" spc="-60" dirty="0">
                <a:solidFill>
                  <a:srgbClr val="053077"/>
                </a:solidFill>
                <a:latin typeface="Trebuchet MS"/>
                <a:cs typeface="Trebuchet MS"/>
              </a:rPr>
              <a:t> </a:t>
            </a:r>
            <a:r>
              <a:rPr sz="1800" b="1" spc="100" dirty="0">
                <a:solidFill>
                  <a:srgbClr val="053077"/>
                </a:solidFill>
                <a:latin typeface="Trebuchet MS"/>
                <a:cs typeface="Trebuchet MS"/>
              </a:rPr>
              <a:t>ОБЯЗАТЕЛЬСТВА?</a:t>
            </a:r>
            <a:endParaRPr sz="1800" dirty="0">
              <a:latin typeface="Trebuchet MS"/>
              <a:cs typeface="Trebuchet MS"/>
            </a:endParaRPr>
          </a:p>
          <a:p>
            <a:pPr marL="494030" marR="23495">
              <a:lnSpc>
                <a:spcPct val="100000"/>
              </a:lnSpc>
              <a:spcBef>
                <a:spcPts val="660"/>
              </a:spcBef>
            </a:pPr>
            <a:r>
              <a:rPr sz="1200" b="1" spc="-20" dirty="0">
                <a:solidFill>
                  <a:srgbClr val="F80000"/>
                </a:solidFill>
                <a:latin typeface="Arial"/>
                <a:cs typeface="Arial"/>
              </a:rPr>
              <a:t>Скачивать</a:t>
            </a:r>
            <a:r>
              <a:rPr sz="1200" b="1" spc="-5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32855"/>
                </a:solidFill>
                <a:latin typeface="Arial"/>
                <a:cs typeface="Arial"/>
              </a:rPr>
              <a:t>«</a:t>
            </a:r>
            <a:r>
              <a:rPr sz="1200" b="1" spc="-25" dirty="0" err="1" smtClean="0">
                <a:solidFill>
                  <a:srgbClr val="032855"/>
                </a:solidFill>
                <a:latin typeface="Arial"/>
                <a:cs typeface="Arial"/>
              </a:rPr>
              <a:t>Перечень</a:t>
            </a:r>
            <a:r>
              <a:rPr lang="ru-RU" sz="1200" b="1" spc="-25" dirty="0" smtClean="0">
                <a:solidFill>
                  <a:srgbClr val="032855"/>
                </a:solidFill>
                <a:latin typeface="Arial"/>
                <a:cs typeface="Arial"/>
              </a:rPr>
              <a:t> ФТ»</a:t>
            </a:r>
            <a:r>
              <a:rPr sz="1200" b="1" spc="-15" dirty="0" smtClean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lang="ru-RU" sz="1200" b="1" spc="-15" dirty="0" smtClean="0">
                <a:solidFill>
                  <a:srgbClr val="032855"/>
                </a:solidFill>
                <a:latin typeface="Arial"/>
                <a:cs typeface="Arial"/>
              </a:rPr>
              <a:t>, </a:t>
            </a:r>
            <a:r>
              <a:rPr sz="120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на </a:t>
            </a:r>
            <a:r>
              <a:rPr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сайте </a:t>
            </a:r>
            <a:r>
              <a:rPr sz="1200" spc="5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Агентства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15" dirty="0" smtClean="0">
                <a:solidFill>
                  <a:srgbClr val="F80000"/>
                </a:solidFill>
                <a:latin typeface="Arial"/>
                <a:cs typeface="Arial"/>
                <a:hlinkClick r:id="rId7"/>
              </a:rPr>
              <a:t>https</a:t>
            </a:r>
            <a:r>
              <a:rPr sz="1200" b="1" spc="-15" dirty="0">
                <a:solidFill>
                  <a:srgbClr val="F80000"/>
                </a:solidFill>
                <a:latin typeface="Arial"/>
                <a:cs typeface="Arial"/>
                <a:hlinkClick r:id="rId7"/>
              </a:rPr>
              <a:t>://afmrk.gov.kz</a:t>
            </a:r>
            <a:r>
              <a:rPr sz="1200" b="1" spc="-15" dirty="0" smtClean="0">
                <a:solidFill>
                  <a:srgbClr val="F80000"/>
                </a:solidFill>
                <a:latin typeface="Arial"/>
                <a:cs typeface="Arial"/>
                <a:hlinkClick r:id="rId7"/>
              </a:rPr>
              <a:t>/</a:t>
            </a:r>
            <a:r>
              <a:rPr lang="ru-RU" sz="1200" spc="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(п</a:t>
            </a:r>
            <a:r>
              <a:rPr sz="1200" spc="5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остоянно</a:t>
            </a:r>
            <a:r>
              <a:rPr sz="1200" spc="-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обновляется</a:t>
            </a:r>
            <a:r>
              <a:rPr lang="ru-RU"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)</a:t>
            </a:r>
            <a:r>
              <a:rPr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.</a:t>
            </a:r>
            <a:endParaRPr sz="1200" dirty="0">
              <a:latin typeface="Microsoft Sans Serif"/>
              <a:cs typeface="Microsoft Sans Serif"/>
            </a:endParaRPr>
          </a:p>
          <a:p>
            <a:pPr marL="494030" marR="125095">
              <a:lnSpc>
                <a:spcPct val="100000"/>
              </a:lnSpc>
              <a:spcBef>
                <a:spcPts val="610"/>
              </a:spcBef>
            </a:pPr>
            <a:endParaRPr lang="ru-RU" sz="1200" b="1" spc="-45" dirty="0" smtClean="0">
              <a:solidFill>
                <a:srgbClr val="032855"/>
              </a:solidFill>
              <a:latin typeface="Arial"/>
              <a:cs typeface="Arial"/>
            </a:endParaRPr>
          </a:p>
          <a:p>
            <a:pPr marL="494030" marR="125095">
              <a:lnSpc>
                <a:spcPct val="100000"/>
              </a:lnSpc>
              <a:spcBef>
                <a:spcPts val="610"/>
              </a:spcBef>
            </a:pPr>
            <a:r>
              <a:rPr sz="1200" b="1" spc="-45" dirty="0" smtClean="0">
                <a:solidFill>
                  <a:srgbClr val="032855"/>
                </a:solidFill>
                <a:latin typeface="Arial"/>
                <a:cs typeface="Arial"/>
              </a:rPr>
              <a:t>В</a:t>
            </a:r>
            <a:r>
              <a:rPr sz="1200" b="1" spc="-10" dirty="0" smtClean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32855"/>
                </a:solidFill>
                <a:latin typeface="Arial"/>
                <a:cs typeface="Arial"/>
              </a:rPr>
              <a:t>незамедлительном </a:t>
            </a:r>
            <a:r>
              <a:rPr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порядке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20" dirty="0">
                <a:solidFill>
                  <a:srgbClr val="F80000"/>
                </a:solidFill>
                <a:latin typeface="Arial"/>
                <a:cs typeface="Arial"/>
              </a:rPr>
              <a:t>заморозить </a:t>
            </a:r>
            <a:r>
              <a:rPr sz="1200" b="1" spc="-15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80000"/>
                </a:solidFill>
                <a:latin typeface="Arial"/>
                <a:cs typeface="Arial"/>
              </a:rPr>
              <a:t>операции </a:t>
            </a:r>
            <a:r>
              <a:rPr sz="1200" spc="-35" dirty="0">
                <a:solidFill>
                  <a:srgbClr val="053077"/>
                </a:solidFill>
                <a:latin typeface="Microsoft Sans Serif"/>
                <a:cs typeface="Microsoft Sans Serif"/>
              </a:rPr>
              <a:t>с </a:t>
            </a:r>
            <a:r>
              <a:rPr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лицами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из </a:t>
            </a:r>
            <a:r>
              <a:rPr sz="1200" b="1" spc="-20" dirty="0">
                <a:solidFill>
                  <a:srgbClr val="032855"/>
                </a:solidFill>
                <a:latin typeface="Arial"/>
                <a:cs typeface="Arial"/>
              </a:rPr>
              <a:t>«</a:t>
            </a:r>
            <a:r>
              <a:rPr sz="1200" b="1" spc="-20" dirty="0" err="1" smtClean="0">
                <a:solidFill>
                  <a:srgbClr val="032855"/>
                </a:solidFill>
                <a:latin typeface="Arial"/>
                <a:cs typeface="Arial"/>
              </a:rPr>
              <a:t>Перечня</a:t>
            </a:r>
            <a:r>
              <a:rPr lang="ru-RU" sz="1200" b="1" spc="-20" dirty="0" smtClean="0">
                <a:solidFill>
                  <a:srgbClr val="032855"/>
                </a:solidFill>
                <a:latin typeface="Arial"/>
                <a:cs typeface="Arial"/>
              </a:rPr>
              <a:t> ФТ</a:t>
            </a:r>
            <a:r>
              <a:rPr sz="1200" b="1" spc="-20" dirty="0" smtClean="0">
                <a:solidFill>
                  <a:srgbClr val="032855"/>
                </a:solidFill>
                <a:latin typeface="Arial"/>
                <a:cs typeface="Arial"/>
              </a:rPr>
              <a:t>»</a:t>
            </a:r>
            <a:r>
              <a:rPr sz="1200" spc="-2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,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не </a:t>
            </a:r>
            <a:r>
              <a:rPr sz="1200" spc="5" dirty="0" err="1">
                <a:solidFill>
                  <a:srgbClr val="053077"/>
                </a:solidFill>
                <a:latin typeface="Microsoft Sans Serif"/>
                <a:cs typeface="Microsoft Sans Serif"/>
              </a:rPr>
              <a:t>позднее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30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dirty="0" smtClean="0">
                <a:solidFill>
                  <a:srgbClr val="032855"/>
                </a:solidFill>
                <a:latin typeface="Arial"/>
                <a:cs typeface="Arial"/>
              </a:rPr>
              <a:t>1</a:t>
            </a:r>
            <a:r>
              <a:rPr lang="ru-RU" sz="1200" b="1" dirty="0" smtClean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dirty="0" err="1" smtClean="0">
                <a:solidFill>
                  <a:srgbClr val="032855"/>
                </a:solidFill>
                <a:latin typeface="Arial"/>
                <a:cs typeface="Arial"/>
              </a:rPr>
              <a:t>рабочего</a:t>
            </a:r>
            <a:r>
              <a:rPr sz="1200" b="1" spc="-10" dirty="0" smtClean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15" dirty="0" err="1" smtClean="0">
                <a:solidFill>
                  <a:srgbClr val="032855"/>
                </a:solidFill>
                <a:latin typeface="Arial"/>
                <a:cs typeface="Arial"/>
              </a:rPr>
              <a:t>дня</a:t>
            </a:r>
            <a:r>
              <a:rPr sz="1200" b="1" spc="-20" dirty="0" smtClean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со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дня</a:t>
            </a:r>
            <a:r>
              <a:rPr sz="1200" spc="-5" dirty="0">
                <a:solidFill>
                  <a:srgbClr val="053077"/>
                </a:solidFill>
                <a:latin typeface="Microsoft Sans Serif"/>
                <a:cs typeface="Microsoft Sans Serif"/>
              </a:rPr>
              <a:t> размещения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053077"/>
                </a:solidFill>
                <a:latin typeface="Microsoft Sans Serif"/>
                <a:cs typeface="Microsoft Sans Serif"/>
              </a:rPr>
              <a:t>«</a:t>
            </a:r>
            <a:r>
              <a:rPr sz="1200" spc="-30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Перечня</a:t>
            </a:r>
            <a:r>
              <a:rPr lang="ru-RU" sz="1200" spc="-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ФТ</a:t>
            </a:r>
            <a:r>
              <a:rPr sz="1200" spc="-3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».</a:t>
            </a:r>
            <a:endParaRPr lang="ru-RU" sz="1200" spc="-30" dirty="0" smtClean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494030" marR="125095">
              <a:lnSpc>
                <a:spcPct val="100000"/>
              </a:lnSpc>
              <a:spcBef>
                <a:spcPts val="610"/>
              </a:spcBef>
            </a:pPr>
            <a:endParaRPr sz="500" dirty="0">
              <a:latin typeface="Microsoft Sans Serif"/>
              <a:cs typeface="Microsoft Sans Serif"/>
            </a:endParaRPr>
          </a:p>
          <a:p>
            <a:pPr marL="502284" marR="5080">
              <a:lnSpc>
                <a:spcPct val="100000"/>
              </a:lnSpc>
              <a:spcBef>
                <a:spcPts val="495"/>
              </a:spcBef>
            </a:pPr>
            <a:r>
              <a:rPr sz="1200" b="1" spc="-15" dirty="0">
                <a:solidFill>
                  <a:srgbClr val="032855"/>
                </a:solidFill>
                <a:latin typeface="Arial"/>
                <a:cs typeface="Arial"/>
              </a:rPr>
              <a:t>Разработать</a:t>
            </a:r>
            <a:r>
              <a:rPr sz="1200" b="1" spc="-25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32855"/>
                </a:solidFill>
                <a:latin typeface="Arial"/>
                <a:cs typeface="Arial"/>
              </a:rPr>
              <a:t>Правила</a:t>
            </a:r>
            <a:r>
              <a:rPr sz="1200" b="1" spc="-25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32855"/>
                </a:solidFill>
                <a:latin typeface="Arial"/>
                <a:cs typeface="Arial"/>
              </a:rPr>
              <a:t>внутреннего</a:t>
            </a:r>
            <a:r>
              <a:rPr sz="1200" b="1" spc="-20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10" dirty="0" err="1">
                <a:solidFill>
                  <a:srgbClr val="032855"/>
                </a:solidFill>
                <a:latin typeface="Arial"/>
                <a:cs typeface="Arial"/>
              </a:rPr>
              <a:t>контроля</a:t>
            </a:r>
            <a:r>
              <a:rPr sz="1200" b="1" spc="-40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lang="ru-RU" sz="1200" b="1" spc="-40" dirty="0" smtClean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в </a:t>
            </a:r>
            <a:r>
              <a:rPr sz="1200" spc="-30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53077"/>
                </a:solidFill>
                <a:latin typeface="Microsoft Sans Serif"/>
                <a:cs typeface="Microsoft Sans Serif"/>
              </a:rPr>
              <a:t>соответствии </a:t>
            </a:r>
            <a:r>
              <a:rPr sz="1200" spc="-35" dirty="0">
                <a:solidFill>
                  <a:srgbClr val="053077"/>
                </a:solidFill>
                <a:latin typeface="Microsoft Sans Serif"/>
                <a:cs typeface="Microsoft Sans Serif"/>
              </a:rPr>
              <a:t>с</a:t>
            </a:r>
            <a:r>
              <a:rPr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spc="50" dirty="0">
                <a:solidFill>
                  <a:srgbClr val="032855"/>
                </a:solidFill>
                <a:latin typeface="Arial"/>
                <a:cs typeface="Arial"/>
              </a:rPr>
              <a:t>5</a:t>
            </a:r>
            <a:r>
              <a:rPr sz="1200" b="1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b="1" spc="-20" dirty="0" err="1">
                <a:solidFill>
                  <a:srgbClr val="032855"/>
                </a:solidFill>
                <a:latin typeface="Arial"/>
                <a:cs typeface="Arial"/>
              </a:rPr>
              <a:t>программами</a:t>
            </a:r>
            <a:r>
              <a:rPr sz="1200" b="1" spc="-15" dirty="0">
                <a:solidFill>
                  <a:srgbClr val="032855"/>
                </a:solidFill>
                <a:latin typeface="Arial"/>
                <a:cs typeface="Arial"/>
              </a:rPr>
              <a:t> </a:t>
            </a:r>
            <a:r>
              <a:rPr sz="1200" spc="15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утвержденные</a:t>
            </a:r>
            <a:endParaRPr lang="ru-RU" sz="1200" spc="15" dirty="0" smtClean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502284" marR="5080">
              <a:lnSpc>
                <a:spcPct val="100000"/>
              </a:lnSpc>
              <a:spcBef>
                <a:spcPts val="495"/>
              </a:spcBef>
            </a:pPr>
            <a:r>
              <a:rPr sz="120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 err="1" smtClean="0">
                <a:solidFill>
                  <a:srgbClr val="053077"/>
                </a:solidFill>
                <a:latin typeface="Microsoft Sans Serif"/>
                <a:cs typeface="Microsoft Sans Serif"/>
              </a:rPr>
              <a:t>от</a:t>
            </a:r>
            <a:r>
              <a:rPr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30" dirty="0">
                <a:solidFill>
                  <a:srgbClr val="053077"/>
                </a:solidFill>
                <a:latin typeface="Microsoft Sans Serif"/>
                <a:cs typeface="Microsoft Sans Serif"/>
              </a:rPr>
              <a:t>28.09.2020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053077"/>
                </a:solidFill>
                <a:latin typeface="Microsoft Sans Serif"/>
                <a:cs typeface="Microsoft Sans Serif"/>
              </a:rPr>
              <a:t>г</a:t>
            </a:r>
            <a:r>
              <a:rPr sz="1200" spc="-9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.</a:t>
            </a:r>
            <a:r>
              <a:rPr lang="ru-RU" sz="1200" spc="-9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 </a:t>
            </a:r>
            <a:r>
              <a:rPr sz="1200" spc="9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№</a:t>
            </a:r>
            <a:r>
              <a:rPr sz="1200" spc="-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926</a:t>
            </a:r>
            <a:r>
              <a:rPr sz="1200" spc="15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).</a:t>
            </a:r>
            <a:endParaRPr lang="ru-RU" sz="1200" spc="15" dirty="0" smtClean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502284" marR="258445">
              <a:lnSpc>
                <a:spcPct val="100000"/>
              </a:lnSpc>
            </a:pPr>
            <a:endParaRPr lang="ru-RU" sz="800" spc="15" dirty="0" smtClean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502284" marR="258445">
              <a:lnSpc>
                <a:spcPct val="100000"/>
              </a:lnSpc>
            </a:pPr>
            <a:r>
              <a:rPr sz="1200" spc="-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20" dirty="0">
                <a:solidFill>
                  <a:srgbClr val="F80000"/>
                </a:solidFill>
                <a:latin typeface="Arial"/>
                <a:cs typeface="Arial"/>
              </a:rPr>
              <a:t>Подтвердить</a:t>
            </a:r>
            <a:r>
              <a:rPr sz="1200" b="1" spc="-10" dirty="0">
                <a:solidFill>
                  <a:srgbClr val="F80000"/>
                </a:solidFill>
                <a:latin typeface="Arial"/>
                <a:cs typeface="Arial"/>
              </a:rPr>
              <a:t> квалификацию</a:t>
            </a:r>
            <a:r>
              <a:rPr sz="1200" b="1" spc="-25" dirty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путем </a:t>
            </a:r>
            <a:r>
              <a:rPr sz="1200" spc="-30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053077"/>
                </a:solidFill>
                <a:latin typeface="Microsoft Sans Serif"/>
                <a:cs typeface="Microsoft Sans Serif"/>
              </a:rPr>
              <a:t>сдачи </a:t>
            </a:r>
            <a:r>
              <a:rPr sz="1200" spc="5" dirty="0">
                <a:solidFill>
                  <a:srgbClr val="053077"/>
                </a:solidFill>
                <a:latin typeface="Microsoft Sans Serif"/>
                <a:cs typeface="Microsoft Sans Serif"/>
              </a:rPr>
              <a:t>тестирования на </a:t>
            </a:r>
            <a:r>
              <a:rPr sz="1200" spc="-15" dirty="0">
                <a:solidFill>
                  <a:srgbClr val="053077"/>
                </a:solidFill>
                <a:latin typeface="Microsoft Sans Serif"/>
                <a:cs typeface="Microsoft Sans Serif"/>
              </a:rPr>
              <a:t>базе </a:t>
            </a:r>
            <a:r>
              <a:rPr sz="1200" spc="15" dirty="0">
                <a:solidFill>
                  <a:srgbClr val="053077"/>
                </a:solidFill>
                <a:latin typeface="Microsoft Sans Serif"/>
                <a:cs typeface="Microsoft Sans Serif"/>
              </a:rPr>
              <a:t>АО </a:t>
            </a:r>
            <a:r>
              <a:rPr sz="1200" spc="-30" dirty="0">
                <a:solidFill>
                  <a:srgbClr val="053077"/>
                </a:solidFill>
                <a:latin typeface="Microsoft Sans Serif"/>
                <a:cs typeface="Microsoft Sans Serif"/>
              </a:rPr>
              <a:t>«НЦУПГС» </a:t>
            </a:r>
            <a:r>
              <a:rPr sz="1200" spc="-25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endParaRPr lang="ru-RU" sz="1200" spc="-25" dirty="0" smtClean="0">
              <a:solidFill>
                <a:srgbClr val="053077"/>
              </a:solidFill>
              <a:latin typeface="Microsoft Sans Serif"/>
              <a:cs typeface="Microsoft Sans Serif"/>
            </a:endParaRPr>
          </a:p>
          <a:p>
            <a:pPr marL="502284" marR="258445">
              <a:lnSpc>
                <a:spcPct val="100000"/>
              </a:lnSpc>
            </a:pPr>
            <a:r>
              <a:rPr sz="1200" spc="10" dirty="0" smtClean="0">
                <a:solidFill>
                  <a:srgbClr val="053077"/>
                </a:solidFill>
                <a:latin typeface="Microsoft Sans Serif"/>
                <a:cs typeface="Microsoft Sans Serif"/>
              </a:rPr>
              <a:t>(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Приказ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10" dirty="0">
                <a:solidFill>
                  <a:srgbClr val="053077"/>
                </a:solidFill>
                <a:latin typeface="Microsoft Sans Serif"/>
                <a:cs typeface="Microsoft Sans Serif"/>
              </a:rPr>
              <a:t>МФ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40" dirty="0">
                <a:solidFill>
                  <a:srgbClr val="053077"/>
                </a:solidFill>
                <a:latin typeface="Microsoft Sans Serif"/>
                <a:cs typeface="Microsoft Sans Serif"/>
              </a:rPr>
              <a:t>РК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053077"/>
                </a:solidFill>
                <a:latin typeface="Microsoft Sans Serif"/>
                <a:cs typeface="Microsoft Sans Serif"/>
              </a:rPr>
              <a:t>от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30" dirty="0">
                <a:solidFill>
                  <a:srgbClr val="053077"/>
                </a:solidFill>
                <a:latin typeface="Microsoft Sans Serif"/>
                <a:cs typeface="Microsoft Sans Serif"/>
              </a:rPr>
              <a:t>13.10.2020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053077"/>
                </a:solidFill>
                <a:latin typeface="Microsoft Sans Serif"/>
                <a:cs typeface="Microsoft Sans Serif"/>
              </a:rPr>
              <a:t>г</a:t>
            </a:r>
            <a:r>
              <a:rPr sz="1200" spc="-60" dirty="0">
                <a:solidFill>
                  <a:srgbClr val="053077"/>
                </a:solidFill>
                <a:latin typeface="Microsoft Sans Serif"/>
                <a:cs typeface="Microsoft Sans Serif"/>
              </a:rPr>
              <a:t>.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95" dirty="0">
                <a:solidFill>
                  <a:srgbClr val="053077"/>
                </a:solidFill>
                <a:latin typeface="Microsoft Sans Serif"/>
                <a:cs typeface="Microsoft Sans Serif"/>
              </a:rPr>
              <a:t>№</a:t>
            </a:r>
            <a:r>
              <a:rPr sz="1200" spc="-10" dirty="0">
                <a:solidFill>
                  <a:srgbClr val="053077"/>
                </a:solidFill>
                <a:latin typeface="Microsoft Sans Serif"/>
                <a:cs typeface="Microsoft Sans Serif"/>
              </a:rPr>
              <a:t> </a:t>
            </a:r>
            <a:r>
              <a:rPr sz="1200" spc="20" dirty="0">
                <a:solidFill>
                  <a:srgbClr val="053077"/>
                </a:solidFill>
                <a:latin typeface="Microsoft Sans Serif"/>
                <a:cs typeface="Microsoft Sans Serif"/>
              </a:rPr>
              <a:t>1000).</a:t>
            </a:r>
            <a:endParaRPr sz="1200" dirty="0">
              <a:latin typeface="Microsoft Sans Serif"/>
              <a:cs typeface="Microsoft Sans Serif"/>
            </a:endParaRPr>
          </a:p>
          <a:p>
            <a:pPr marL="515620">
              <a:lnSpc>
                <a:spcPct val="100000"/>
              </a:lnSpc>
              <a:spcBef>
                <a:spcPts val="57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4294967295"/>
          </p:nvPr>
        </p:nvSpPr>
        <p:spPr>
          <a:xfrm>
            <a:off x="417199" y="6547152"/>
            <a:ext cx="3941224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000" dirty="0"/>
              <a:t>По</a:t>
            </a:r>
            <a:r>
              <a:rPr sz="1000" spc="-25" dirty="0"/>
              <a:t> </a:t>
            </a:r>
            <a:r>
              <a:rPr sz="1000" spc="-35" dirty="0"/>
              <a:t>вопросам</a:t>
            </a:r>
            <a:r>
              <a:rPr sz="1000" spc="-25" dirty="0"/>
              <a:t> </a:t>
            </a:r>
            <a:r>
              <a:rPr sz="1000" spc="-15" dirty="0"/>
              <a:t>технического</a:t>
            </a:r>
            <a:r>
              <a:rPr sz="1000" spc="-20" dirty="0"/>
              <a:t> </a:t>
            </a:r>
            <a:r>
              <a:rPr sz="1000" spc="-10" dirty="0"/>
              <a:t>характера</a:t>
            </a:r>
            <a:r>
              <a:rPr sz="1000" spc="-25" dirty="0"/>
              <a:t> </a:t>
            </a:r>
            <a:r>
              <a:rPr sz="1000" spc="-30" dirty="0"/>
              <a:t>обращаться </a:t>
            </a:r>
            <a:r>
              <a:rPr sz="1000" spc="-235" dirty="0"/>
              <a:t> </a:t>
            </a:r>
            <a:r>
              <a:rPr sz="1000" spc="-25" dirty="0"/>
              <a:t>по</a:t>
            </a:r>
            <a:r>
              <a:rPr sz="1000" spc="-15" dirty="0"/>
              <a:t> </a:t>
            </a:r>
            <a:r>
              <a:rPr sz="1000" spc="-35" dirty="0"/>
              <a:t>телефону:</a:t>
            </a:r>
            <a:r>
              <a:rPr sz="1000" spc="-15" dirty="0"/>
              <a:t> </a:t>
            </a:r>
            <a:r>
              <a:rPr sz="1000" spc="25" dirty="0"/>
              <a:t>+7</a:t>
            </a:r>
            <a:r>
              <a:rPr sz="1000" spc="-15" dirty="0"/>
              <a:t> </a:t>
            </a:r>
            <a:r>
              <a:rPr sz="1000" spc="25" dirty="0"/>
              <a:t>(7172)</a:t>
            </a:r>
            <a:r>
              <a:rPr sz="1000" spc="-15" dirty="0"/>
              <a:t> </a:t>
            </a:r>
            <a:r>
              <a:rPr sz="1000" spc="35"/>
              <a:t>74</a:t>
            </a:r>
            <a:r>
              <a:rPr sz="1000" spc="-15"/>
              <a:t> </a:t>
            </a:r>
            <a:r>
              <a:rPr sz="1000" spc="20" smtClean="0"/>
              <a:t>97</a:t>
            </a:r>
            <a:r>
              <a:rPr lang="ru-RU" sz="1000" spc="20" dirty="0" smtClean="0"/>
              <a:t> </a:t>
            </a:r>
            <a:r>
              <a:rPr sz="1000" spc="20" smtClean="0"/>
              <a:t>48</a:t>
            </a:r>
            <a:r>
              <a:rPr sz="1000" spc="20" dirty="0"/>
              <a:t>,</a:t>
            </a:r>
            <a:r>
              <a:rPr sz="1000" spc="-15" dirty="0"/>
              <a:t> </a:t>
            </a:r>
            <a:r>
              <a:rPr sz="1000" spc="35" dirty="0"/>
              <a:t>74</a:t>
            </a:r>
            <a:r>
              <a:rPr sz="1000" spc="-15" dirty="0"/>
              <a:t> </a:t>
            </a:r>
            <a:r>
              <a:rPr sz="1000" spc="35" dirty="0"/>
              <a:t>97</a:t>
            </a:r>
            <a:r>
              <a:rPr sz="1000" spc="-15" dirty="0"/>
              <a:t> </a:t>
            </a:r>
            <a:r>
              <a:rPr sz="1000" spc="35" dirty="0"/>
              <a:t>64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4294967295"/>
          </p:nvPr>
        </p:nvSpPr>
        <p:spPr>
          <a:xfrm>
            <a:off x="7572941" y="6547152"/>
            <a:ext cx="4401333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/>
              <a:t>По</a:t>
            </a:r>
            <a:r>
              <a:rPr sz="1000" spc="35" dirty="0"/>
              <a:t> </a:t>
            </a:r>
            <a:r>
              <a:rPr sz="1000" spc="-35" dirty="0"/>
              <a:t>вопросам</a:t>
            </a:r>
            <a:r>
              <a:rPr sz="1000" spc="40" dirty="0"/>
              <a:t> </a:t>
            </a:r>
            <a:r>
              <a:rPr sz="1000" spc="-25" dirty="0"/>
              <a:t>законодательства</a:t>
            </a:r>
            <a:r>
              <a:rPr sz="1000" spc="35" dirty="0"/>
              <a:t> </a:t>
            </a:r>
            <a:r>
              <a:rPr sz="1000" spc="15" dirty="0"/>
              <a:t>ПОД/ФТ</a:t>
            </a:r>
            <a:r>
              <a:rPr sz="1000" spc="40" dirty="0"/>
              <a:t> </a:t>
            </a:r>
            <a:r>
              <a:rPr sz="1000" spc="-30" dirty="0"/>
              <a:t>обращаться</a:t>
            </a:r>
            <a:r>
              <a:rPr sz="1000" spc="40" dirty="0"/>
              <a:t> </a:t>
            </a:r>
            <a:r>
              <a:rPr sz="1000" spc="-25" dirty="0"/>
              <a:t>по</a:t>
            </a:r>
          </a:p>
          <a:p>
            <a:pPr marR="5080" algn="r">
              <a:lnSpc>
                <a:spcPct val="100000"/>
              </a:lnSpc>
            </a:pPr>
            <a:r>
              <a:rPr sz="1000" spc="-35" dirty="0"/>
              <a:t>телефону:</a:t>
            </a:r>
            <a:r>
              <a:rPr sz="1000" spc="-20" dirty="0"/>
              <a:t> </a:t>
            </a:r>
            <a:r>
              <a:rPr sz="1000" spc="25" dirty="0"/>
              <a:t>+7</a:t>
            </a:r>
            <a:r>
              <a:rPr sz="1000" spc="-15" dirty="0"/>
              <a:t> </a:t>
            </a:r>
            <a:r>
              <a:rPr sz="1000" spc="25" dirty="0"/>
              <a:t>(7172)</a:t>
            </a:r>
            <a:r>
              <a:rPr sz="1000" spc="-15" dirty="0"/>
              <a:t> </a:t>
            </a:r>
            <a:r>
              <a:rPr sz="1000" spc="35" dirty="0"/>
              <a:t>74</a:t>
            </a:r>
            <a:r>
              <a:rPr sz="1000" spc="-15" dirty="0"/>
              <a:t> </a:t>
            </a:r>
            <a:r>
              <a:rPr sz="1000" spc="35" dirty="0"/>
              <a:t>97</a:t>
            </a:r>
            <a:r>
              <a:rPr sz="1000" spc="-15" dirty="0"/>
              <a:t> </a:t>
            </a:r>
            <a:r>
              <a:rPr sz="1000" spc="10" dirty="0"/>
              <a:t>52,</a:t>
            </a:r>
            <a:r>
              <a:rPr sz="1000" spc="-20" dirty="0"/>
              <a:t> </a:t>
            </a:r>
            <a:r>
              <a:rPr sz="1000" spc="35" dirty="0"/>
              <a:t>74</a:t>
            </a:r>
            <a:r>
              <a:rPr sz="1000" spc="-15" dirty="0"/>
              <a:t> </a:t>
            </a:r>
            <a:r>
              <a:rPr sz="1000" spc="35" dirty="0"/>
              <a:t>97</a:t>
            </a:r>
            <a:r>
              <a:rPr sz="1000" spc="-15" dirty="0"/>
              <a:t> </a:t>
            </a:r>
            <a:r>
              <a:rPr sz="1000" spc="35" dirty="0"/>
              <a:t>39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322602" y="2508572"/>
            <a:ext cx="296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85" dirty="0" smtClean="0">
                <a:solidFill>
                  <a:srgbClr val="053077"/>
                </a:solidFill>
                <a:latin typeface="Arial"/>
                <a:cs typeface="Arial"/>
              </a:rPr>
              <a:t>1</a:t>
            </a:r>
            <a:endParaRPr lang="ru-RU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255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E48F4E-EB23-497E-A21D-E3DCE3D0A468}"/>
              </a:ext>
            </a:extLst>
          </p:cNvPr>
          <p:cNvSpPr/>
          <p:nvPr/>
        </p:nvSpPr>
        <p:spPr>
          <a:xfrm>
            <a:off x="0" y="2"/>
            <a:ext cx="12192000" cy="542924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r>
              <a:rPr lang="ru-RU" sz="28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3. Субъекты финансового мониторинга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D095E-EE5B-4F63-9A42-464B1EF11EE3}"/>
              </a:ext>
            </a:extLst>
          </p:cNvPr>
          <p:cNvSpPr txBox="1"/>
          <p:nvPr/>
        </p:nvSpPr>
        <p:spPr>
          <a:xfrm>
            <a:off x="2277555" y="1066800"/>
            <a:ext cx="949111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algn="just" fontAlgn="base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Бухгалтерские организации </a:t>
            </a:r>
            <a:r>
              <a:rPr lang="ru-RU" sz="2400" u="sng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отнесены </a:t>
            </a:r>
            <a:r>
              <a:rPr lang="ru-RU" sz="24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субъектам финансового мониторинга </a:t>
            </a:r>
            <a:r>
              <a:rPr lang="ru-RU" sz="24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u="sng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8.04.2016 </a:t>
            </a:r>
            <a:r>
              <a:rPr lang="ru-RU" sz="24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 fontAlgn="base"/>
            <a:endParaRPr lang="ru-RU" sz="2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fontAlgn="base"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Аудиторские </a:t>
            </a:r>
            <a:r>
              <a:rPr lang="ru-RU" sz="24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2400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отнесены к субъектам финансового мониторинга </a:t>
            </a:r>
            <a:r>
              <a:rPr lang="ru-RU" sz="24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u="sng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5.07.2011 </a:t>
            </a:r>
            <a:r>
              <a:rPr lang="ru-RU" sz="2400" b="1" u="sng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 fontAlgn="base">
              <a:buFont typeface="Wingdings" pitchFamily="2" charset="2"/>
              <a:buChar char="v"/>
            </a:pPr>
            <a:endParaRPr lang="ru-RU" sz="24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EA43823-A0AE-594F-A3E5-054A6B55B12B}"/>
              </a:ext>
            </a:extLst>
          </p:cNvPr>
          <p:cNvGrpSpPr/>
          <p:nvPr/>
        </p:nvGrpSpPr>
        <p:grpSpPr>
          <a:xfrm>
            <a:off x="143953" y="542927"/>
            <a:ext cx="1989648" cy="6179606"/>
            <a:chOff x="1034713" y="829352"/>
            <a:chExt cx="2144953" cy="5418666"/>
          </a:xfrm>
        </p:grpSpPr>
        <p:sp>
          <p:nvSpPr>
            <p:cNvPr id="8" name="Стрелка: круговая 13">
              <a:extLst>
                <a:ext uri="{FF2B5EF4-FFF2-40B4-BE49-F238E27FC236}">
                  <a16:creationId xmlns:a16="http://schemas.microsoft.com/office/drawing/2014/main" id="{F08E46DC-F63C-854F-876F-5AC5D90FA997}"/>
                </a:ext>
              </a:extLst>
            </p:cNvPr>
            <p:cNvSpPr/>
            <p:nvPr/>
          </p:nvSpPr>
          <p:spPr>
            <a:xfrm>
              <a:off x="1501048" y="829352"/>
              <a:ext cx="1678618" cy="1678703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: фигура 20">
              <a:extLst>
                <a:ext uri="{FF2B5EF4-FFF2-40B4-BE49-F238E27FC236}">
                  <a16:creationId xmlns:a16="http://schemas.microsoft.com/office/drawing/2014/main" id="{7AA8A7CD-1083-5048-82C6-8144A653808A}"/>
                </a:ext>
              </a:extLst>
            </p:cNvPr>
            <p:cNvSpPr/>
            <p:nvPr/>
          </p:nvSpPr>
          <p:spPr>
            <a:xfrm>
              <a:off x="2533302" y="1437326"/>
              <a:ext cx="200757" cy="468172"/>
            </a:xfrm>
            <a:custGeom>
              <a:avLst/>
              <a:gdLst>
                <a:gd name="connsiteX0" fmla="*/ 0 w 200757"/>
                <a:gd name="connsiteY0" fmla="*/ 0 h 468172"/>
                <a:gd name="connsiteX1" fmla="*/ 200757 w 200757"/>
                <a:gd name="connsiteY1" fmla="*/ 0 h 468172"/>
                <a:gd name="connsiteX2" fmla="*/ 200757 w 200757"/>
                <a:gd name="connsiteY2" fmla="*/ 468172 h 468172"/>
                <a:gd name="connsiteX3" fmla="*/ 0 w 200757"/>
                <a:gd name="connsiteY3" fmla="*/ 468172 h 468172"/>
                <a:gd name="connsiteX4" fmla="*/ 0 w 200757"/>
                <a:gd name="connsiteY4" fmla="*/ 0 h 4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757" h="468172">
                  <a:moveTo>
                    <a:pt x="0" y="0"/>
                  </a:moveTo>
                  <a:lnTo>
                    <a:pt x="200757" y="0"/>
                  </a:lnTo>
                  <a:lnTo>
                    <a:pt x="200757" y="468172"/>
                  </a:lnTo>
                  <a:lnTo>
                    <a:pt x="0" y="46817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 dirty="0"/>
            </a:p>
          </p:txBody>
        </p:sp>
        <p:sp>
          <p:nvSpPr>
            <p:cNvPr id="10" name="Shape 9">
              <a:extLst>
                <a:ext uri="{FF2B5EF4-FFF2-40B4-BE49-F238E27FC236}">
                  <a16:creationId xmlns:a16="http://schemas.microsoft.com/office/drawing/2014/main" id="{EA87F145-ED99-BB41-9444-10749C0690A6}"/>
                </a:ext>
              </a:extLst>
            </p:cNvPr>
            <p:cNvSpPr/>
            <p:nvPr/>
          </p:nvSpPr>
          <p:spPr>
            <a:xfrm>
              <a:off x="1034713" y="1793874"/>
              <a:ext cx="1678618" cy="1678703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: фигура 22">
              <a:extLst>
                <a:ext uri="{FF2B5EF4-FFF2-40B4-BE49-F238E27FC236}">
                  <a16:creationId xmlns:a16="http://schemas.microsoft.com/office/drawing/2014/main" id="{FC51E50D-1FB5-0641-9CD0-25E2DAC72A92}"/>
                </a:ext>
              </a:extLst>
            </p:cNvPr>
            <p:cNvSpPr/>
            <p:nvPr/>
          </p:nvSpPr>
          <p:spPr>
            <a:xfrm>
              <a:off x="2530808" y="2404016"/>
              <a:ext cx="205741" cy="468172"/>
            </a:xfrm>
            <a:custGeom>
              <a:avLst/>
              <a:gdLst>
                <a:gd name="connsiteX0" fmla="*/ 0 w 205741"/>
                <a:gd name="connsiteY0" fmla="*/ 0 h 468172"/>
                <a:gd name="connsiteX1" fmla="*/ 205741 w 205741"/>
                <a:gd name="connsiteY1" fmla="*/ 0 h 468172"/>
                <a:gd name="connsiteX2" fmla="*/ 205741 w 205741"/>
                <a:gd name="connsiteY2" fmla="*/ 468172 h 468172"/>
                <a:gd name="connsiteX3" fmla="*/ 0 w 205741"/>
                <a:gd name="connsiteY3" fmla="*/ 468172 h 468172"/>
                <a:gd name="connsiteX4" fmla="*/ 0 w 205741"/>
                <a:gd name="connsiteY4" fmla="*/ 0 h 4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1" h="468172">
                  <a:moveTo>
                    <a:pt x="0" y="0"/>
                  </a:moveTo>
                  <a:lnTo>
                    <a:pt x="205741" y="0"/>
                  </a:lnTo>
                  <a:lnTo>
                    <a:pt x="205741" y="468172"/>
                  </a:lnTo>
                  <a:lnTo>
                    <a:pt x="0" y="46817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400" kern="1200" dirty="0"/>
            </a:p>
          </p:txBody>
        </p:sp>
        <p:sp>
          <p:nvSpPr>
            <p:cNvPr id="12" name="Стрелка: круговая 23">
              <a:extLst>
                <a:ext uri="{FF2B5EF4-FFF2-40B4-BE49-F238E27FC236}">
                  <a16:creationId xmlns:a16="http://schemas.microsoft.com/office/drawing/2014/main" id="{EBE12929-C24F-5649-B687-D3C27E7D1D3F}"/>
                </a:ext>
              </a:extLst>
            </p:cNvPr>
            <p:cNvSpPr/>
            <p:nvPr/>
          </p:nvSpPr>
          <p:spPr>
            <a:xfrm>
              <a:off x="1501048" y="2762732"/>
              <a:ext cx="1678618" cy="1678703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35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олилиния: фигура 24">
              <a:extLst>
                <a:ext uri="{FF2B5EF4-FFF2-40B4-BE49-F238E27FC236}">
                  <a16:creationId xmlns:a16="http://schemas.microsoft.com/office/drawing/2014/main" id="{C7A71960-BDD2-D646-AB2D-3596E7651D23}"/>
                </a:ext>
              </a:extLst>
            </p:cNvPr>
            <p:cNvSpPr/>
            <p:nvPr/>
          </p:nvSpPr>
          <p:spPr>
            <a:xfrm>
              <a:off x="2499279" y="3370164"/>
              <a:ext cx="268804" cy="468172"/>
            </a:xfrm>
            <a:custGeom>
              <a:avLst/>
              <a:gdLst>
                <a:gd name="connsiteX0" fmla="*/ 0 w 268804"/>
                <a:gd name="connsiteY0" fmla="*/ 0 h 468172"/>
                <a:gd name="connsiteX1" fmla="*/ 268804 w 268804"/>
                <a:gd name="connsiteY1" fmla="*/ 0 h 468172"/>
                <a:gd name="connsiteX2" fmla="*/ 268804 w 268804"/>
                <a:gd name="connsiteY2" fmla="*/ 468172 h 468172"/>
                <a:gd name="connsiteX3" fmla="*/ 0 w 268804"/>
                <a:gd name="connsiteY3" fmla="*/ 468172 h 468172"/>
                <a:gd name="connsiteX4" fmla="*/ 0 w 268804"/>
                <a:gd name="connsiteY4" fmla="*/ 0 h 4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804" h="468172">
                  <a:moveTo>
                    <a:pt x="0" y="0"/>
                  </a:moveTo>
                  <a:lnTo>
                    <a:pt x="268804" y="0"/>
                  </a:lnTo>
                  <a:lnTo>
                    <a:pt x="268804" y="468172"/>
                  </a:lnTo>
                  <a:lnTo>
                    <a:pt x="0" y="46817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  <p:sp>
          <p:nvSpPr>
            <p:cNvPr id="14" name="Shape 13">
              <a:extLst>
                <a:ext uri="{FF2B5EF4-FFF2-40B4-BE49-F238E27FC236}">
                  <a16:creationId xmlns:a16="http://schemas.microsoft.com/office/drawing/2014/main" id="{4663746D-8888-F146-B307-F5D53E03C096}"/>
                </a:ext>
              </a:extLst>
            </p:cNvPr>
            <p:cNvSpPr/>
            <p:nvPr/>
          </p:nvSpPr>
          <p:spPr>
            <a:xfrm>
              <a:off x="1034713" y="3728880"/>
              <a:ext cx="1678618" cy="1678703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: фигура 26">
              <a:extLst>
                <a:ext uri="{FF2B5EF4-FFF2-40B4-BE49-F238E27FC236}">
                  <a16:creationId xmlns:a16="http://schemas.microsoft.com/office/drawing/2014/main" id="{1A486C5F-2BD9-7947-947B-5B12D562A417}"/>
                </a:ext>
              </a:extLst>
            </p:cNvPr>
            <p:cNvSpPr/>
            <p:nvPr/>
          </p:nvSpPr>
          <p:spPr>
            <a:xfrm>
              <a:off x="2517534" y="4336855"/>
              <a:ext cx="232289" cy="468172"/>
            </a:xfrm>
            <a:custGeom>
              <a:avLst/>
              <a:gdLst>
                <a:gd name="connsiteX0" fmla="*/ 0 w 232289"/>
                <a:gd name="connsiteY0" fmla="*/ 0 h 468172"/>
                <a:gd name="connsiteX1" fmla="*/ 232289 w 232289"/>
                <a:gd name="connsiteY1" fmla="*/ 0 h 468172"/>
                <a:gd name="connsiteX2" fmla="*/ 232289 w 232289"/>
                <a:gd name="connsiteY2" fmla="*/ 468172 h 468172"/>
                <a:gd name="connsiteX3" fmla="*/ 0 w 232289"/>
                <a:gd name="connsiteY3" fmla="*/ 468172 h 468172"/>
                <a:gd name="connsiteX4" fmla="*/ 0 w 232289"/>
                <a:gd name="connsiteY4" fmla="*/ 0 h 4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289" h="468172">
                  <a:moveTo>
                    <a:pt x="0" y="0"/>
                  </a:moveTo>
                  <a:lnTo>
                    <a:pt x="232289" y="0"/>
                  </a:lnTo>
                  <a:lnTo>
                    <a:pt x="232289" y="468172"/>
                  </a:lnTo>
                  <a:lnTo>
                    <a:pt x="0" y="46817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  <p:sp>
          <p:nvSpPr>
            <p:cNvPr id="16" name="Арка 15">
              <a:extLst>
                <a:ext uri="{FF2B5EF4-FFF2-40B4-BE49-F238E27FC236}">
                  <a16:creationId xmlns:a16="http://schemas.microsoft.com/office/drawing/2014/main" id="{D9BFABFF-35B1-A34A-89B9-3F30C19CBA47}"/>
                </a:ext>
              </a:extLst>
            </p:cNvPr>
            <p:cNvSpPr/>
            <p:nvPr/>
          </p:nvSpPr>
          <p:spPr>
            <a:xfrm>
              <a:off x="1620387" y="4805027"/>
              <a:ext cx="1442144" cy="1442991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: фигура 28">
              <a:extLst>
                <a:ext uri="{FF2B5EF4-FFF2-40B4-BE49-F238E27FC236}">
                  <a16:creationId xmlns:a16="http://schemas.microsoft.com/office/drawing/2014/main" id="{CEDC53BE-070A-804E-8B87-0DA37CD0E892}"/>
                </a:ext>
              </a:extLst>
            </p:cNvPr>
            <p:cNvSpPr/>
            <p:nvPr/>
          </p:nvSpPr>
          <p:spPr>
            <a:xfrm>
              <a:off x="2514300" y="5303545"/>
              <a:ext cx="238762" cy="468172"/>
            </a:xfrm>
            <a:custGeom>
              <a:avLst/>
              <a:gdLst>
                <a:gd name="connsiteX0" fmla="*/ 0 w 238762"/>
                <a:gd name="connsiteY0" fmla="*/ 0 h 468172"/>
                <a:gd name="connsiteX1" fmla="*/ 238762 w 238762"/>
                <a:gd name="connsiteY1" fmla="*/ 0 h 468172"/>
                <a:gd name="connsiteX2" fmla="*/ 238762 w 238762"/>
                <a:gd name="connsiteY2" fmla="*/ 468172 h 468172"/>
                <a:gd name="connsiteX3" fmla="*/ 0 w 238762"/>
                <a:gd name="connsiteY3" fmla="*/ 468172 h 468172"/>
                <a:gd name="connsiteX4" fmla="*/ 0 w 238762"/>
                <a:gd name="connsiteY4" fmla="*/ 0 h 46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762" h="468172">
                  <a:moveTo>
                    <a:pt x="0" y="0"/>
                  </a:moveTo>
                  <a:lnTo>
                    <a:pt x="238762" y="0"/>
                  </a:lnTo>
                  <a:lnTo>
                    <a:pt x="238762" y="468172"/>
                  </a:lnTo>
                  <a:lnTo>
                    <a:pt x="0" y="46817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9646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1706380"/>
            <a:ext cx="1138517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alt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субъектов финансового мониторинга имеется ряд процедур для соблюдения Закона и требовании нормативно правовых актов: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Tx/>
              <a:buAutoNum type="arabicPeriod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Казахстан от 28 августа 2009 года № 191-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«О противодействии легализации (отмыванию) доходов, полученных преступным путем, и финансированию терроризма»;</a:t>
            </a:r>
          </a:p>
          <a:p>
            <a:pPr marL="342900" indent="-342900" algn="just" fontAlgn="base"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FontTx/>
              <a:buAutoNum type="arabicPeriod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Министра финансов Республики Казахстан от 30 сентября 2020 года № 938 Об утверждении Правил представления субъектами финансового мониторинга сведений и информации об операциях, подлежащих финансовому мониторингу, и признаков определения подозрительной операции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indent="-342900" algn="just" fontAlgn="base">
              <a:buFontTx/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fontAlgn="base">
              <a:buFontTx/>
              <a:buAutoNum type="arabicPeriod"/>
            </a:pPr>
            <a:r>
              <a:rPr lang="x-none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«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</a:t>
            </a:r>
            <a:r>
              <a:rPr lang="x-none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правилам внутреннего контроля в целях противодействия легализации (отмыванию) доходов, полученных преступным путем, и финансированию терроризма для не финансового сектора»</a:t>
            </a:r>
            <a:r>
              <a:rPr lang="x-none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утвержденны Министром финансов Республики Казахстан от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28 сентября 2020 года № 926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buAutoNum type="arabicPeriod"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B41B3C-F6B9-4D37-8A9F-E3BEBE501B29}"/>
              </a:ext>
            </a:extLst>
          </p:cNvPr>
          <p:cNvSpPr txBox="1"/>
          <p:nvPr/>
        </p:nvSpPr>
        <p:spPr>
          <a:xfrm>
            <a:off x="107270" y="585926"/>
            <a:ext cx="1178880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base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Бухгалтерские организации и профессиональные бухгалтеры, осуществляющие предпринимательскую деятельность в сфере бухгалтерского учета, аудиторские организации</a:t>
            </a:r>
            <a:r>
              <a:rPr lang="ru-RU" sz="2000" dirty="0" smtClean="0"/>
              <a:t> </a:t>
            </a:r>
            <a:r>
              <a:rPr lang="ru-RU" sz="20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субъектами финансового мониторинга </a:t>
            </a:r>
            <a:r>
              <a:rPr lang="ru-RU" sz="2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подпункту 8, пункта 1 статьи 3, Закона о ПОД/ФТ.</a:t>
            </a:r>
            <a:endParaRPr lang="ru-RU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18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3"/>
          <p:cNvGrpSpPr/>
          <p:nvPr/>
        </p:nvGrpSpPr>
        <p:grpSpPr>
          <a:xfrm>
            <a:off x="6241034" y="928321"/>
            <a:ext cx="5529625" cy="5813138"/>
            <a:chOff x="5951983" y="1035896"/>
            <a:chExt cx="5529625" cy="5813138"/>
          </a:xfrm>
        </p:grpSpPr>
        <p:grpSp>
          <p:nvGrpSpPr>
            <p:cNvPr id="3" name="Group 54"/>
            <p:cNvGrpSpPr/>
            <p:nvPr/>
          </p:nvGrpSpPr>
          <p:grpSpPr>
            <a:xfrm>
              <a:off x="5951983" y="1035896"/>
              <a:ext cx="5529625" cy="5813138"/>
              <a:chOff x="6230840" y="1044862"/>
              <a:chExt cx="5529625" cy="5813138"/>
            </a:xfrm>
          </p:grpSpPr>
          <p:sp>
            <p:nvSpPr>
              <p:cNvPr id="9" name="Freeform: Shape 55"/>
              <p:cNvSpPr>
                <a:spLocks/>
              </p:cNvSpPr>
              <p:nvPr/>
            </p:nvSpPr>
            <p:spPr bwMode="auto">
              <a:xfrm>
                <a:off x="10947862" y="5008664"/>
                <a:ext cx="140513" cy="140513"/>
              </a:xfrm>
              <a:custGeom>
                <a:avLst/>
                <a:gdLst>
                  <a:gd name="T0" fmla="*/ 72 w 86"/>
                  <a:gd name="T1" fmla="*/ 86 h 86"/>
                  <a:gd name="T2" fmla="*/ 0 w 86"/>
                  <a:gd name="T3" fmla="*/ 18 h 86"/>
                  <a:gd name="T4" fmla="*/ 18 w 86"/>
                  <a:gd name="T5" fmla="*/ 0 h 86"/>
                  <a:gd name="T6" fmla="*/ 86 w 86"/>
                  <a:gd name="T7" fmla="*/ 72 h 86"/>
                  <a:gd name="T8" fmla="*/ 72 w 86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86">
                    <a:moveTo>
                      <a:pt x="72" y="86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86" y="72"/>
                    </a:lnTo>
                    <a:lnTo>
                      <a:pt x="72" y="86"/>
                    </a:lnTo>
                    <a:close/>
                  </a:path>
                </a:pathLst>
              </a:custGeom>
              <a:solidFill>
                <a:srgbClr val="E2E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4" name="Group 56"/>
              <p:cNvGrpSpPr/>
              <p:nvPr/>
            </p:nvGrpSpPr>
            <p:grpSpPr>
              <a:xfrm>
                <a:off x="7072302" y="1851988"/>
                <a:ext cx="3803693" cy="3661505"/>
                <a:chOff x="3200445" y="1228386"/>
                <a:chExt cx="2852761" cy="2746150"/>
              </a:xfrm>
            </p:grpSpPr>
            <p:sp>
              <p:nvSpPr>
                <p:cNvPr id="171" name="Freeform: Shape 218"/>
                <p:cNvSpPr>
                  <a:spLocks/>
                </p:cNvSpPr>
                <p:nvPr/>
              </p:nvSpPr>
              <p:spPr bwMode="auto">
                <a:xfrm>
                  <a:off x="3871972" y="1364407"/>
                  <a:ext cx="162980" cy="164205"/>
                </a:xfrm>
                <a:custGeom>
                  <a:avLst/>
                  <a:gdLst>
                    <a:gd name="T0" fmla="*/ 18 w 37"/>
                    <a:gd name="T1" fmla="*/ 37 h 37"/>
                    <a:gd name="T2" fmla="*/ 19 w 37"/>
                    <a:gd name="T3" fmla="*/ 37 h 37"/>
                    <a:gd name="T4" fmla="*/ 37 w 37"/>
                    <a:gd name="T5" fmla="*/ 18 h 37"/>
                    <a:gd name="T6" fmla="*/ 23 w 37"/>
                    <a:gd name="T7" fmla="*/ 0 h 37"/>
                    <a:gd name="T8" fmla="*/ 1 w 37"/>
                    <a:gd name="T9" fmla="*/ 12 h 37"/>
                    <a:gd name="T10" fmla="*/ 0 w 37"/>
                    <a:gd name="T11" fmla="*/ 18 h 37"/>
                    <a:gd name="T12" fmla="*/ 10 w 37"/>
                    <a:gd name="T13" fmla="*/ 24 h 37"/>
                    <a:gd name="T14" fmla="*/ 18 w 37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37">
                      <a:moveTo>
                        <a:pt x="18" y="37"/>
                      </a:moveTo>
                      <a:cubicBezTo>
                        <a:pt x="18" y="37"/>
                        <a:pt x="18" y="37"/>
                        <a:pt x="19" y="37"/>
                      </a:cubicBezTo>
                      <a:cubicBezTo>
                        <a:pt x="29" y="37"/>
                        <a:pt x="37" y="29"/>
                        <a:pt x="37" y="18"/>
                      </a:cubicBezTo>
                      <a:cubicBezTo>
                        <a:pt x="37" y="10"/>
                        <a:pt x="31" y="2"/>
                        <a:pt x="23" y="0"/>
                      </a:cubicBezTo>
                      <a:cubicBezTo>
                        <a:pt x="16" y="4"/>
                        <a:pt x="8" y="8"/>
                        <a:pt x="1" y="12"/>
                      </a:cubicBezTo>
                      <a:cubicBezTo>
                        <a:pt x="1" y="14"/>
                        <a:pt x="0" y="16"/>
                        <a:pt x="0" y="18"/>
                      </a:cubicBezTo>
                      <a:cubicBezTo>
                        <a:pt x="4" y="19"/>
                        <a:pt x="7" y="21"/>
                        <a:pt x="10" y="24"/>
                      </a:cubicBezTo>
                      <a:cubicBezTo>
                        <a:pt x="14" y="28"/>
                        <a:pt x="16" y="32"/>
                        <a:pt x="18" y="37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2" name="Freeform: Shape 219"/>
                <p:cNvSpPr>
                  <a:spLocks/>
                </p:cNvSpPr>
                <p:nvPr/>
              </p:nvSpPr>
              <p:spPr bwMode="auto">
                <a:xfrm>
                  <a:off x="4048431" y="1422001"/>
                  <a:ext cx="35537" cy="49017"/>
                </a:xfrm>
                <a:custGeom>
                  <a:avLst/>
                  <a:gdLst>
                    <a:gd name="T0" fmla="*/ 0 w 29"/>
                    <a:gd name="T1" fmla="*/ 40 h 40"/>
                    <a:gd name="T2" fmla="*/ 29 w 29"/>
                    <a:gd name="T3" fmla="*/ 18 h 40"/>
                    <a:gd name="T4" fmla="*/ 0 w 29"/>
                    <a:gd name="T5" fmla="*/ 0 h 40"/>
                    <a:gd name="T6" fmla="*/ 0 w 29"/>
                    <a:gd name="T7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40">
                      <a:moveTo>
                        <a:pt x="0" y="40"/>
                      </a:moveTo>
                      <a:lnTo>
                        <a:pt x="29" y="18"/>
                      </a:lnTo>
                      <a:lnTo>
                        <a:pt x="0" y="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3" name="Freeform: Shape 220"/>
                <p:cNvSpPr>
                  <a:spLocks/>
                </p:cNvSpPr>
                <p:nvPr/>
              </p:nvSpPr>
              <p:spPr bwMode="auto">
                <a:xfrm>
                  <a:off x="3845012" y="1426903"/>
                  <a:ext cx="18381" cy="13480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3 h 3"/>
                    <a:gd name="T4" fmla="*/ 4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4" name="Freeform: Shape 221"/>
                <p:cNvSpPr>
                  <a:spLocks/>
                </p:cNvSpPr>
                <p:nvPr/>
              </p:nvSpPr>
              <p:spPr bwMode="auto">
                <a:xfrm>
                  <a:off x="4004316" y="1355829"/>
                  <a:ext cx="40439" cy="40439"/>
                </a:xfrm>
                <a:custGeom>
                  <a:avLst/>
                  <a:gdLst>
                    <a:gd name="T0" fmla="*/ 0 w 33"/>
                    <a:gd name="T1" fmla="*/ 7 h 33"/>
                    <a:gd name="T2" fmla="*/ 25 w 33"/>
                    <a:gd name="T3" fmla="*/ 33 h 33"/>
                    <a:gd name="T4" fmla="*/ 33 w 33"/>
                    <a:gd name="T5" fmla="*/ 0 h 33"/>
                    <a:gd name="T6" fmla="*/ 0 w 33"/>
                    <a:gd name="T7" fmla="*/ 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3">
                      <a:moveTo>
                        <a:pt x="0" y="7"/>
                      </a:moveTo>
                      <a:lnTo>
                        <a:pt x="25" y="33"/>
                      </a:lnTo>
                      <a:lnTo>
                        <a:pt x="33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5" name="Freeform: Shape 222"/>
                <p:cNvSpPr>
                  <a:spLocks/>
                </p:cNvSpPr>
                <p:nvPr/>
              </p:nvSpPr>
              <p:spPr bwMode="auto">
                <a:xfrm>
                  <a:off x="4004316" y="1493075"/>
                  <a:ext cx="40439" cy="44115"/>
                </a:xfrm>
                <a:custGeom>
                  <a:avLst/>
                  <a:gdLst>
                    <a:gd name="T0" fmla="*/ 25 w 33"/>
                    <a:gd name="T1" fmla="*/ 0 h 36"/>
                    <a:gd name="T2" fmla="*/ 0 w 33"/>
                    <a:gd name="T3" fmla="*/ 29 h 36"/>
                    <a:gd name="T4" fmla="*/ 33 w 33"/>
                    <a:gd name="T5" fmla="*/ 36 h 36"/>
                    <a:gd name="T6" fmla="*/ 25 w 33"/>
                    <a:gd name="T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6">
                      <a:moveTo>
                        <a:pt x="25" y="0"/>
                      </a:moveTo>
                      <a:lnTo>
                        <a:pt x="0" y="29"/>
                      </a:lnTo>
                      <a:lnTo>
                        <a:pt x="33" y="36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6" name="Freeform: Shape 223"/>
                <p:cNvSpPr>
                  <a:spLocks/>
                </p:cNvSpPr>
                <p:nvPr/>
              </p:nvSpPr>
              <p:spPr bwMode="auto">
                <a:xfrm>
                  <a:off x="3690610" y="1448960"/>
                  <a:ext cx="357820" cy="220574"/>
                </a:xfrm>
                <a:custGeom>
                  <a:avLst/>
                  <a:gdLst>
                    <a:gd name="T0" fmla="*/ 66 w 81"/>
                    <a:gd name="T1" fmla="*/ 21 h 50"/>
                    <a:gd name="T2" fmla="*/ 64 w 81"/>
                    <a:gd name="T3" fmla="*/ 21 h 50"/>
                    <a:gd name="T4" fmla="*/ 57 w 81"/>
                    <a:gd name="T5" fmla="*/ 24 h 50"/>
                    <a:gd name="T6" fmla="*/ 57 w 81"/>
                    <a:gd name="T7" fmla="*/ 20 h 50"/>
                    <a:gd name="T8" fmla="*/ 56 w 81"/>
                    <a:gd name="T9" fmla="*/ 18 h 50"/>
                    <a:gd name="T10" fmla="*/ 41 w 81"/>
                    <a:gd name="T11" fmla="*/ 1 h 50"/>
                    <a:gd name="T12" fmla="*/ 39 w 81"/>
                    <a:gd name="T13" fmla="*/ 1 h 50"/>
                    <a:gd name="T14" fmla="*/ 32 w 81"/>
                    <a:gd name="T15" fmla="*/ 0 h 50"/>
                    <a:gd name="T16" fmla="*/ 31 w 81"/>
                    <a:gd name="T17" fmla="*/ 0 h 50"/>
                    <a:gd name="T18" fmla="*/ 31 w 81"/>
                    <a:gd name="T19" fmla="*/ 0 h 50"/>
                    <a:gd name="T20" fmla="*/ 9 w 81"/>
                    <a:gd name="T21" fmla="*/ 15 h 50"/>
                    <a:gd name="T22" fmla="*/ 7 w 81"/>
                    <a:gd name="T23" fmla="*/ 25 h 50"/>
                    <a:gd name="T24" fmla="*/ 8 w 81"/>
                    <a:gd name="T25" fmla="*/ 32 h 50"/>
                    <a:gd name="T26" fmla="*/ 0 w 81"/>
                    <a:gd name="T27" fmla="*/ 41 h 50"/>
                    <a:gd name="T28" fmla="*/ 9 w 81"/>
                    <a:gd name="T29" fmla="*/ 50 h 50"/>
                    <a:gd name="T30" fmla="*/ 32 w 81"/>
                    <a:gd name="T31" fmla="*/ 50 h 50"/>
                    <a:gd name="T32" fmla="*/ 33 w 81"/>
                    <a:gd name="T33" fmla="*/ 50 h 50"/>
                    <a:gd name="T34" fmla="*/ 66 w 81"/>
                    <a:gd name="T35" fmla="*/ 50 h 50"/>
                    <a:gd name="T36" fmla="*/ 81 w 81"/>
                    <a:gd name="T37" fmla="*/ 35 h 50"/>
                    <a:gd name="T38" fmla="*/ 66 w 81"/>
                    <a:gd name="T39" fmla="*/ 2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1" h="50">
                      <a:moveTo>
                        <a:pt x="66" y="21"/>
                      </a:moveTo>
                      <a:cubicBezTo>
                        <a:pt x="66" y="21"/>
                        <a:pt x="65" y="21"/>
                        <a:pt x="64" y="21"/>
                      </a:cubicBezTo>
                      <a:cubicBezTo>
                        <a:pt x="62" y="21"/>
                        <a:pt x="59" y="23"/>
                        <a:pt x="57" y="24"/>
                      </a:cubicBezTo>
                      <a:cubicBezTo>
                        <a:pt x="57" y="23"/>
                        <a:pt x="57" y="22"/>
                        <a:pt x="57" y="20"/>
                      </a:cubicBezTo>
                      <a:cubicBezTo>
                        <a:pt x="57" y="19"/>
                        <a:pt x="56" y="18"/>
                        <a:pt x="56" y="18"/>
                      </a:cubicBezTo>
                      <a:cubicBezTo>
                        <a:pt x="54" y="10"/>
                        <a:pt x="48" y="4"/>
                        <a:pt x="41" y="1"/>
                      </a:cubicBezTo>
                      <a:cubicBezTo>
                        <a:pt x="40" y="1"/>
                        <a:pt x="40" y="1"/>
                        <a:pt x="39" y="1"/>
                      </a:cubicBezTo>
                      <a:cubicBezTo>
                        <a:pt x="37" y="0"/>
                        <a:pt x="35" y="0"/>
                        <a:pt x="32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4" y="5"/>
                        <a:pt x="16" y="10"/>
                        <a:pt x="9" y="15"/>
                      </a:cubicBezTo>
                      <a:cubicBezTo>
                        <a:pt x="8" y="18"/>
                        <a:pt x="7" y="21"/>
                        <a:pt x="7" y="25"/>
                      </a:cubicBezTo>
                      <a:cubicBezTo>
                        <a:pt x="7" y="27"/>
                        <a:pt x="8" y="30"/>
                        <a:pt x="8" y="32"/>
                      </a:cubicBezTo>
                      <a:cubicBezTo>
                        <a:pt x="4" y="32"/>
                        <a:pt x="0" y="36"/>
                        <a:pt x="0" y="41"/>
                      </a:cubicBezTo>
                      <a:cubicBezTo>
                        <a:pt x="0" y="46"/>
                        <a:pt x="4" y="50"/>
                        <a:pt x="9" y="50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66" y="50"/>
                        <a:pt x="66" y="50"/>
                        <a:pt x="66" y="50"/>
                      </a:cubicBezTo>
                      <a:cubicBezTo>
                        <a:pt x="74" y="50"/>
                        <a:pt x="81" y="43"/>
                        <a:pt x="81" y="35"/>
                      </a:cubicBezTo>
                      <a:cubicBezTo>
                        <a:pt x="81" y="27"/>
                        <a:pt x="74" y="21"/>
                        <a:pt x="66" y="21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7" name="Freeform: Shape 224"/>
                <p:cNvSpPr>
                  <a:spLocks/>
                </p:cNvSpPr>
                <p:nvPr/>
              </p:nvSpPr>
              <p:spPr bwMode="auto">
                <a:xfrm>
                  <a:off x="5028761" y="3524809"/>
                  <a:ext cx="318607" cy="344341"/>
                </a:xfrm>
                <a:custGeom>
                  <a:avLst/>
                  <a:gdLst>
                    <a:gd name="T0" fmla="*/ 60 w 72"/>
                    <a:gd name="T1" fmla="*/ 2 h 78"/>
                    <a:gd name="T2" fmla="*/ 60 w 72"/>
                    <a:gd name="T3" fmla="*/ 26 h 78"/>
                    <a:gd name="T4" fmla="*/ 64 w 72"/>
                    <a:gd name="T5" fmla="*/ 37 h 78"/>
                    <a:gd name="T6" fmla="*/ 66 w 72"/>
                    <a:gd name="T7" fmla="*/ 43 h 78"/>
                    <a:gd name="T8" fmla="*/ 60 w 72"/>
                    <a:gd name="T9" fmla="*/ 50 h 78"/>
                    <a:gd name="T10" fmla="*/ 56 w 72"/>
                    <a:gd name="T11" fmla="*/ 53 h 78"/>
                    <a:gd name="T12" fmla="*/ 60 w 72"/>
                    <a:gd name="T13" fmla="*/ 50 h 78"/>
                    <a:gd name="T14" fmla="*/ 60 w 72"/>
                    <a:gd name="T15" fmla="*/ 44 h 78"/>
                    <a:gd name="T16" fmla="*/ 56 w 72"/>
                    <a:gd name="T17" fmla="*/ 33 h 78"/>
                    <a:gd name="T18" fmla="*/ 60 w 72"/>
                    <a:gd name="T19" fmla="*/ 26 h 78"/>
                    <a:gd name="T20" fmla="*/ 55 w 72"/>
                    <a:gd name="T21" fmla="*/ 46 h 78"/>
                    <a:gd name="T22" fmla="*/ 55 w 72"/>
                    <a:gd name="T23" fmla="*/ 53 h 78"/>
                    <a:gd name="T24" fmla="*/ 55 w 72"/>
                    <a:gd name="T25" fmla="*/ 1 h 78"/>
                    <a:gd name="T26" fmla="*/ 55 w 72"/>
                    <a:gd name="T27" fmla="*/ 9 h 78"/>
                    <a:gd name="T28" fmla="*/ 55 w 72"/>
                    <a:gd name="T29" fmla="*/ 16 h 78"/>
                    <a:gd name="T30" fmla="*/ 60 w 72"/>
                    <a:gd name="T31" fmla="*/ 21 h 78"/>
                    <a:gd name="T32" fmla="*/ 31 w 72"/>
                    <a:gd name="T33" fmla="*/ 71 h 78"/>
                    <a:gd name="T34" fmla="*/ 55 w 72"/>
                    <a:gd name="T35" fmla="*/ 46 h 78"/>
                    <a:gd name="T36" fmla="*/ 50 w 72"/>
                    <a:gd name="T37" fmla="*/ 28 h 78"/>
                    <a:gd name="T38" fmla="*/ 55 w 72"/>
                    <a:gd name="T39" fmla="*/ 27 h 78"/>
                    <a:gd name="T40" fmla="*/ 55 w 72"/>
                    <a:gd name="T41" fmla="*/ 21 h 78"/>
                    <a:gd name="T42" fmla="*/ 50 w 72"/>
                    <a:gd name="T43" fmla="*/ 10 h 78"/>
                    <a:gd name="T44" fmla="*/ 55 w 72"/>
                    <a:gd name="T45" fmla="*/ 4 h 78"/>
                    <a:gd name="T46" fmla="*/ 44 w 72"/>
                    <a:gd name="T47" fmla="*/ 4 h 78"/>
                    <a:gd name="T48" fmla="*/ 22 w 72"/>
                    <a:gd name="T49" fmla="*/ 55 h 78"/>
                    <a:gd name="T50" fmla="*/ 22 w 72"/>
                    <a:gd name="T51" fmla="*/ 60 h 78"/>
                    <a:gd name="T52" fmla="*/ 26 w 72"/>
                    <a:gd name="T53" fmla="*/ 71 h 78"/>
                    <a:gd name="T54" fmla="*/ 22 w 72"/>
                    <a:gd name="T55" fmla="*/ 76 h 78"/>
                    <a:gd name="T56" fmla="*/ 22 w 72"/>
                    <a:gd name="T57" fmla="*/ 72 h 78"/>
                    <a:gd name="T58" fmla="*/ 22 w 72"/>
                    <a:gd name="T59" fmla="*/ 66 h 78"/>
                    <a:gd name="T60" fmla="*/ 16 w 72"/>
                    <a:gd name="T61" fmla="*/ 61 h 78"/>
                    <a:gd name="T62" fmla="*/ 20 w 72"/>
                    <a:gd name="T63" fmla="*/ 29 h 78"/>
                    <a:gd name="T64" fmla="*/ 17 w 72"/>
                    <a:gd name="T65" fmla="*/ 37 h 78"/>
                    <a:gd name="T66" fmla="*/ 16 w 72"/>
                    <a:gd name="T67" fmla="*/ 43 h 78"/>
                    <a:gd name="T68" fmla="*/ 20 w 72"/>
                    <a:gd name="T69" fmla="*/ 49 h 78"/>
                    <a:gd name="T70" fmla="*/ 22 w 72"/>
                    <a:gd name="T71" fmla="*/ 54 h 78"/>
                    <a:gd name="T72" fmla="*/ 11 w 72"/>
                    <a:gd name="T73" fmla="*/ 12 h 78"/>
                    <a:gd name="T74" fmla="*/ 10 w 72"/>
                    <a:gd name="T75" fmla="*/ 20 h 78"/>
                    <a:gd name="T76" fmla="*/ 14 w 72"/>
                    <a:gd name="T77" fmla="*/ 26 h 78"/>
                    <a:gd name="T78" fmla="*/ 16 w 72"/>
                    <a:gd name="T79" fmla="*/ 31 h 78"/>
                    <a:gd name="T80" fmla="*/ 16 w 72"/>
                    <a:gd name="T81" fmla="*/ 11 h 78"/>
                    <a:gd name="T82" fmla="*/ 16 w 72"/>
                    <a:gd name="T83" fmla="*/ 78 h 78"/>
                    <a:gd name="T84" fmla="*/ 15 w 72"/>
                    <a:gd name="T85" fmla="*/ 55 h 78"/>
                    <a:gd name="T86" fmla="*/ 13 w 72"/>
                    <a:gd name="T87" fmla="*/ 50 h 78"/>
                    <a:gd name="T88" fmla="*/ 16 w 72"/>
                    <a:gd name="T89" fmla="*/ 37 h 78"/>
                    <a:gd name="T90" fmla="*/ 10 w 72"/>
                    <a:gd name="T91" fmla="*/ 56 h 78"/>
                    <a:gd name="T92" fmla="*/ 4 w 72"/>
                    <a:gd name="T93" fmla="*/ 14 h 78"/>
                    <a:gd name="T94" fmla="*/ 10 w 72"/>
                    <a:gd name="T95" fmla="*/ 38 h 78"/>
                    <a:gd name="T96" fmla="*/ 10 w 72"/>
                    <a:gd name="T97" fmla="*/ 27 h 78"/>
                    <a:gd name="T98" fmla="*/ 10 w 72"/>
                    <a:gd name="T99" fmla="*/ 2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2" h="78">
                      <a:moveTo>
                        <a:pt x="60" y="55"/>
                      </a:moveTo>
                      <a:cubicBezTo>
                        <a:pt x="64" y="53"/>
                        <a:pt x="68" y="50"/>
                        <a:pt x="72" y="48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62" y="26"/>
                        <a:pt x="62" y="26"/>
                        <a:pt x="62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7"/>
                        <a:pt x="64" y="37"/>
                        <a:pt x="64" y="37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6" y="43"/>
                        <a:pt x="66" y="43"/>
                        <a:pt x="66" y="43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lnTo>
                        <a:pt x="60" y="55"/>
                      </a:lnTo>
                      <a:close/>
                      <a:moveTo>
                        <a:pt x="55" y="53"/>
                      </a:move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7" y="57"/>
                        <a:pt x="57" y="57"/>
                        <a:pt x="57" y="57"/>
                      </a:cubicBezTo>
                      <a:cubicBezTo>
                        <a:pt x="58" y="56"/>
                        <a:pt x="59" y="56"/>
                        <a:pt x="60" y="55"/>
                      </a:cubicBezTo>
                      <a:cubicBezTo>
                        <a:pt x="60" y="50"/>
                        <a:pt x="60" y="50"/>
                        <a:pt x="60" y="50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60" y="44"/>
                        <a:pt x="60" y="44"/>
                        <a:pt x="60" y="44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8" y="39"/>
                        <a:pt x="58" y="39"/>
                        <a:pt x="58" y="39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56" y="33"/>
                        <a:pt x="56" y="33"/>
                        <a:pt x="56" y="33"/>
                      </a:cubicBezTo>
                      <a:cubicBezTo>
                        <a:pt x="60" y="32"/>
                        <a:pt x="60" y="32"/>
                        <a:pt x="60" y="32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lose/>
                      <a:moveTo>
                        <a:pt x="60" y="2"/>
                      </a:moveTo>
                      <a:cubicBezTo>
                        <a:pt x="60" y="0"/>
                        <a:pt x="60" y="0"/>
                        <a:pt x="60" y="0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6" y="3"/>
                        <a:pt x="56" y="3"/>
                        <a:pt x="56" y="3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9" y="15"/>
                        <a:pt x="59" y="15"/>
                        <a:pt x="59" y="15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60" y="20"/>
                        <a:pt x="60" y="20"/>
                        <a:pt x="60" y="20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lnTo>
                        <a:pt x="60" y="2"/>
                      </a:lnTo>
                      <a:close/>
                      <a:moveTo>
                        <a:pt x="22" y="76"/>
                      </a:moveTo>
                      <a:cubicBezTo>
                        <a:pt x="25" y="74"/>
                        <a:pt x="28" y="73"/>
                        <a:pt x="31" y="71"/>
                      </a:cubicBezTo>
                      <a:cubicBezTo>
                        <a:pt x="28" y="60"/>
                        <a:pt x="28" y="60"/>
                        <a:pt x="28" y="60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3" y="22"/>
                        <a:pt x="53" y="22"/>
                        <a:pt x="53" y="22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4" y="65"/>
                        <a:pt x="24" y="65"/>
                        <a:pt x="24" y="65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lnTo>
                        <a:pt x="22" y="76"/>
                      </a:lnTo>
                      <a:close/>
                      <a:moveTo>
                        <a:pt x="16" y="78"/>
                      </a:moveTo>
                      <a:cubicBezTo>
                        <a:pt x="18" y="77"/>
                        <a:pt x="20" y="76"/>
                        <a:pt x="22" y="76"/>
                      </a:cubicBezTo>
                      <a:cubicBezTo>
                        <a:pt x="22" y="72"/>
                        <a:pt x="22" y="72"/>
                        <a:pt x="22" y="72"/>
                      </a:cubicBezTo>
                      <a:cubicBezTo>
                        <a:pt x="19" y="73"/>
                        <a:pt x="19" y="73"/>
                        <a:pt x="19" y="73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22" y="66"/>
                        <a:pt x="22" y="66"/>
                        <a:pt x="22" y="66"/>
                      </a:cubicBez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lose/>
                      <a:moveTo>
                        <a:pt x="22" y="28"/>
                      </a:move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5"/>
                        <a:pt x="22" y="55"/>
                        <a:pt x="22" y="55"/>
                      </a:cubicBezTo>
                      <a:lnTo>
                        <a:pt x="22" y="28"/>
                      </a:lnTo>
                      <a:close/>
                      <a:moveTo>
                        <a:pt x="11" y="12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lose/>
                      <a:moveTo>
                        <a:pt x="10" y="56"/>
                      </a:move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78"/>
                        <a:pt x="16" y="78"/>
                        <a:pt x="16" y="78"/>
                      </a:cubicBezTo>
                      <a:cubicBezTo>
                        <a:pt x="16" y="61"/>
                        <a:pt x="16" y="61"/>
                        <a:pt x="16" y="6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6" y="43"/>
                        <a:pt x="16" y="43"/>
                        <a:pt x="16" y="43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lnTo>
                        <a:pt x="10" y="56"/>
                      </a:lnTo>
                      <a:close/>
                      <a:moveTo>
                        <a:pt x="10" y="15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0" y="56"/>
                        <a:pt x="10" y="56"/>
                        <a:pt x="10" y="56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lnTo>
                        <a:pt x="10" y="1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8" name="Freeform: Shape 225"/>
                <p:cNvSpPr>
                  <a:spLocks/>
                </p:cNvSpPr>
                <p:nvPr/>
              </p:nvSpPr>
              <p:spPr bwMode="auto">
                <a:xfrm>
                  <a:off x="4397674" y="3767441"/>
                  <a:ext cx="283070" cy="207095"/>
                </a:xfrm>
                <a:custGeom>
                  <a:avLst/>
                  <a:gdLst>
                    <a:gd name="T0" fmla="*/ 16 w 64"/>
                    <a:gd name="T1" fmla="*/ 46 h 47"/>
                    <a:gd name="T2" fmla="*/ 16 w 64"/>
                    <a:gd name="T3" fmla="*/ 16 h 47"/>
                    <a:gd name="T4" fmla="*/ 56 w 64"/>
                    <a:gd name="T5" fmla="*/ 16 h 47"/>
                    <a:gd name="T6" fmla="*/ 56 w 64"/>
                    <a:gd name="T7" fmla="*/ 45 h 47"/>
                    <a:gd name="T8" fmla="*/ 51 w 64"/>
                    <a:gd name="T9" fmla="*/ 44 h 47"/>
                    <a:gd name="T10" fmla="*/ 43 w 64"/>
                    <a:gd name="T11" fmla="*/ 47 h 47"/>
                    <a:gd name="T12" fmla="*/ 64 w 64"/>
                    <a:gd name="T13" fmla="*/ 46 h 47"/>
                    <a:gd name="T14" fmla="*/ 64 w 64"/>
                    <a:gd name="T15" fmla="*/ 16 h 47"/>
                    <a:gd name="T16" fmla="*/ 64 w 64"/>
                    <a:gd name="T17" fmla="*/ 0 h 47"/>
                    <a:gd name="T18" fmla="*/ 56 w 64"/>
                    <a:gd name="T19" fmla="*/ 0 h 47"/>
                    <a:gd name="T20" fmla="*/ 16 w 64"/>
                    <a:gd name="T21" fmla="*/ 0 h 47"/>
                    <a:gd name="T22" fmla="*/ 8 w 64"/>
                    <a:gd name="T23" fmla="*/ 0 h 47"/>
                    <a:gd name="T24" fmla="*/ 8 w 64"/>
                    <a:gd name="T25" fmla="*/ 16 h 47"/>
                    <a:gd name="T26" fmla="*/ 8 w 64"/>
                    <a:gd name="T27" fmla="*/ 45 h 47"/>
                    <a:gd name="T28" fmla="*/ 3 w 64"/>
                    <a:gd name="T29" fmla="*/ 44 h 47"/>
                    <a:gd name="T30" fmla="*/ 0 w 64"/>
                    <a:gd name="T31" fmla="*/ 44 h 47"/>
                    <a:gd name="T32" fmla="*/ 16 w 64"/>
                    <a:gd name="T33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47">
                      <a:moveTo>
                        <a:pt x="16" y="46"/>
                      </a:move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4" y="44"/>
                        <a:pt x="53" y="44"/>
                        <a:pt x="51" y="44"/>
                      </a:cubicBezTo>
                      <a:cubicBezTo>
                        <a:pt x="48" y="44"/>
                        <a:pt x="45" y="45"/>
                        <a:pt x="43" y="47"/>
                      </a:cubicBezTo>
                      <a:cubicBezTo>
                        <a:pt x="50" y="47"/>
                        <a:pt x="57" y="47"/>
                        <a:pt x="64" y="46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6" y="0"/>
                        <a:pt x="56" y="0"/>
                        <a:pt x="5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6" y="44"/>
                        <a:pt x="5" y="44"/>
                        <a:pt x="3" y="44"/>
                      </a:cubicBezTo>
                      <a:cubicBezTo>
                        <a:pt x="2" y="44"/>
                        <a:pt x="1" y="44"/>
                        <a:pt x="0" y="44"/>
                      </a:cubicBezTo>
                      <a:cubicBezTo>
                        <a:pt x="5" y="45"/>
                        <a:pt x="10" y="46"/>
                        <a:pt x="16" y="4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9" name="Freeform: Shape 226"/>
                <p:cNvSpPr>
                  <a:spLocks/>
                </p:cNvSpPr>
                <p:nvPr/>
              </p:nvSpPr>
              <p:spPr bwMode="auto">
                <a:xfrm>
                  <a:off x="5354060" y="1734917"/>
                  <a:ext cx="273267" cy="159304"/>
                </a:xfrm>
                <a:custGeom>
                  <a:avLst/>
                  <a:gdLst>
                    <a:gd name="T0" fmla="*/ 35 w 62"/>
                    <a:gd name="T1" fmla="*/ 0 h 36"/>
                    <a:gd name="T2" fmla="*/ 35 w 62"/>
                    <a:gd name="T3" fmla="*/ 6 h 36"/>
                    <a:gd name="T4" fmla="*/ 0 w 62"/>
                    <a:gd name="T5" fmla="*/ 36 h 36"/>
                    <a:gd name="T6" fmla="*/ 35 w 62"/>
                    <a:gd name="T7" fmla="*/ 29 h 36"/>
                    <a:gd name="T8" fmla="*/ 35 w 62"/>
                    <a:gd name="T9" fmla="*/ 36 h 36"/>
                    <a:gd name="T10" fmla="*/ 62 w 62"/>
                    <a:gd name="T11" fmla="*/ 18 h 36"/>
                    <a:gd name="T12" fmla="*/ 35 w 6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" h="36">
                      <a:moveTo>
                        <a:pt x="35" y="0"/>
                      </a:move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4" y="6"/>
                        <a:pt x="0" y="36"/>
                        <a:pt x="0" y="36"/>
                      </a:cubicBezTo>
                      <a:cubicBezTo>
                        <a:pt x="0" y="36"/>
                        <a:pt x="10" y="29"/>
                        <a:pt x="35" y="29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0" name="Freeform: Shape 227"/>
                <p:cNvSpPr>
                  <a:spLocks/>
                </p:cNvSpPr>
                <p:nvPr/>
              </p:nvSpPr>
              <p:spPr bwMode="auto">
                <a:xfrm>
                  <a:off x="5394336" y="1882561"/>
                  <a:ext cx="269591" cy="159304"/>
                </a:xfrm>
                <a:custGeom>
                  <a:avLst/>
                  <a:gdLst>
                    <a:gd name="T0" fmla="*/ 27 w 61"/>
                    <a:gd name="T1" fmla="*/ 36 h 36"/>
                    <a:gd name="T2" fmla="*/ 27 w 61"/>
                    <a:gd name="T3" fmla="*/ 30 h 36"/>
                    <a:gd name="T4" fmla="*/ 61 w 61"/>
                    <a:gd name="T5" fmla="*/ 0 h 36"/>
                    <a:gd name="T6" fmla="*/ 27 w 61"/>
                    <a:gd name="T7" fmla="*/ 7 h 36"/>
                    <a:gd name="T8" fmla="*/ 27 w 61"/>
                    <a:gd name="T9" fmla="*/ 1 h 36"/>
                    <a:gd name="T10" fmla="*/ 0 w 61"/>
                    <a:gd name="T11" fmla="*/ 19 h 36"/>
                    <a:gd name="T12" fmla="*/ 27 w 61"/>
                    <a:gd name="T13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36">
                      <a:moveTo>
                        <a:pt x="27" y="36"/>
                      </a:move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58" y="30"/>
                        <a:pt x="61" y="0"/>
                        <a:pt x="61" y="0"/>
                      </a:cubicBezTo>
                      <a:cubicBezTo>
                        <a:pt x="61" y="0"/>
                        <a:pt x="52" y="7"/>
                        <a:pt x="27" y="7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0" y="19"/>
                        <a:pt x="0" y="19"/>
                        <a:pt x="0" y="19"/>
                      </a:cubicBezTo>
                      <a:lnTo>
                        <a:pt x="27" y="36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1" name="Freeform: Shape 228"/>
                <p:cNvSpPr>
                  <a:spLocks/>
                </p:cNvSpPr>
                <p:nvPr/>
              </p:nvSpPr>
              <p:spPr bwMode="auto">
                <a:xfrm>
                  <a:off x="5885324" y="2977050"/>
                  <a:ext cx="4902" cy="8578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2" name="Freeform: Shape 229"/>
                <p:cNvSpPr>
                  <a:spLocks/>
                </p:cNvSpPr>
                <p:nvPr/>
              </p:nvSpPr>
              <p:spPr bwMode="auto">
                <a:xfrm>
                  <a:off x="5885324" y="2880242"/>
                  <a:ext cx="26959" cy="79652"/>
                </a:xfrm>
                <a:custGeom>
                  <a:avLst/>
                  <a:gdLst>
                    <a:gd name="T0" fmla="*/ 6 w 6"/>
                    <a:gd name="T1" fmla="*/ 0 h 18"/>
                    <a:gd name="T2" fmla="*/ 0 w 6"/>
                    <a:gd name="T3" fmla="*/ 18 h 18"/>
                    <a:gd name="T4" fmla="*/ 2 w 6"/>
                    <a:gd name="T5" fmla="*/ 18 h 18"/>
                    <a:gd name="T6" fmla="*/ 6 w 6"/>
                    <a:gd name="T7" fmla="*/ 1 h 18"/>
                    <a:gd name="T8" fmla="*/ 6 w 6"/>
                    <a:gd name="T9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8">
                      <a:moveTo>
                        <a:pt x="6" y="0"/>
                      </a:moveTo>
                      <a:cubicBezTo>
                        <a:pt x="3" y="5"/>
                        <a:pt x="1" y="11"/>
                        <a:pt x="0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4" y="12"/>
                        <a:pt x="5" y="7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3" name="Freeform: Shape 230"/>
                <p:cNvSpPr>
                  <a:spLocks/>
                </p:cNvSpPr>
                <p:nvPr/>
              </p:nvSpPr>
              <p:spPr bwMode="auto">
                <a:xfrm>
                  <a:off x="5841210" y="2848382"/>
                  <a:ext cx="53918" cy="111513"/>
                </a:xfrm>
                <a:custGeom>
                  <a:avLst/>
                  <a:gdLst>
                    <a:gd name="T0" fmla="*/ 0 w 12"/>
                    <a:gd name="T1" fmla="*/ 0 h 25"/>
                    <a:gd name="T2" fmla="*/ 0 w 12"/>
                    <a:gd name="T3" fmla="*/ 25 h 25"/>
                    <a:gd name="T4" fmla="*/ 6 w 12"/>
                    <a:gd name="T5" fmla="*/ 25 h 25"/>
                    <a:gd name="T6" fmla="*/ 12 w 12"/>
                    <a:gd name="T7" fmla="*/ 4 h 25"/>
                    <a:gd name="T8" fmla="*/ 0 w 12"/>
                    <a:gd name="T9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0" y="0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17"/>
                        <a:pt x="9" y="10"/>
                        <a:pt x="12" y="4"/>
                      </a:cubicBezTo>
                      <a:cubicBezTo>
                        <a:pt x="9" y="2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4" name="Freeform: Shape 231"/>
                <p:cNvSpPr>
                  <a:spLocks/>
                </p:cNvSpPr>
                <p:nvPr/>
              </p:nvSpPr>
              <p:spPr bwMode="auto">
                <a:xfrm>
                  <a:off x="5766459" y="2977050"/>
                  <a:ext cx="52693" cy="110287"/>
                </a:xfrm>
                <a:custGeom>
                  <a:avLst/>
                  <a:gdLst>
                    <a:gd name="T0" fmla="*/ 12 w 12"/>
                    <a:gd name="T1" fmla="*/ 25 h 25"/>
                    <a:gd name="T2" fmla="*/ 12 w 12"/>
                    <a:gd name="T3" fmla="*/ 0 h 25"/>
                    <a:gd name="T4" fmla="*/ 6 w 12"/>
                    <a:gd name="T5" fmla="*/ 0 h 25"/>
                    <a:gd name="T6" fmla="*/ 0 w 12"/>
                    <a:gd name="T7" fmla="*/ 21 h 25"/>
                    <a:gd name="T8" fmla="*/ 12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12" y="25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9"/>
                        <a:pt x="3" y="16"/>
                        <a:pt x="0" y="21"/>
                      </a:cubicBezTo>
                      <a:cubicBezTo>
                        <a:pt x="3" y="23"/>
                        <a:pt x="8" y="25"/>
                        <a:pt x="12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5" name="Freeform: Shape 232"/>
                <p:cNvSpPr>
                  <a:spLocks/>
                </p:cNvSpPr>
                <p:nvPr/>
              </p:nvSpPr>
              <p:spPr bwMode="auto">
                <a:xfrm>
                  <a:off x="5766459" y="2848382"/>
                  <a:ext cx="52693" cy="111513"/>
                </a:xfrm>
                <a:custGeom>
                  <a:avLst/>
                  <a:gdLst>
                    <a:gd name="T0" fmla="*/ 6 w 12"/>
                    <a:gd name="T1" fmla="*/ 25 h 25"/>
                    <a:gd name="T2" fmla="*/ 12 w 12"/>
                    <a:gd name="T3" fmla="*/ 25 h 25"/>
                    <a:gd name="T4" fmla="*/ 12 w 12"/>
                    <a:gd name="T5" fmla="*/ 0 h 25"/>
                    <a:gd name="T6" fmla="*/ 0 w 12"/>
                    <a:gd name="T7" fmla="*/ 5 h 25"/>
                    <a:gd name="T8" fmla="*/ 6 w 12"/>
                    <a:gd name="T9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5">
                      <a:moveTo>
                        <a:pt x="6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8" y="1"/>
                        <a:pt x="3" y="2"/>
                        <a:pt x="0" y="5"/>
                      </a:cubicBezTo>
                      <a:cubicBezTo>
                        <a:pt x="3" y="10"/>
                        <a:pt x="6" y="17"/>
                        <a:pt x="6" y="25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6" name="Freeform: Shape 233"/>
                <p:cNvSpPr>
                  <a:spLocks/>
                </p:cNvSpPr>
                <p:nvPr/>
              </p:nvSpPr>
              <p:spPr bwMode="auto">
                <a:xfrm>
                  <a:off x="5713767" y="2977050"/>
                  <a:ext cx="61271" cy="79652"/>
                </a:xfrm>
                <a:custGeom>
                  <a:avLst/>
                  <a:gdLst>
                    <a:gd name="T0" fmla="*/ 8 w 14"/>
                    <a:gd name="T1" fmla="*/ 18 h 18"/>
                    <a:gd name="T2" fmla="*/ 14 w 14"/>
                    <a:gd name="T3" fmla="*/ 0 h 18"/>
                    <a:gd name="T4" fmla="*/ 0 w 14"/>
                    <a:gd name="T5" fmla="*/ 0 h 18"/>
                    <a:gd name="T6" fmla="*/ 8 w 14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18"/>
                      </a:moveTo>
                      <a:cubicBezTo>
                        <a:pt x="11" y="14"/>
                        <a:pt x="13" y="7"/>
                        <a:pt x="1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3" y="13"/>
                        <a:pt x="8" y="18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7" name="Freeform: Shape 234"/>
                <p:cNvSpPr>
                  <a:spLocks/>
                </p:cNvSpPr>
                <p:nvPr/>
              </p:nvSpPr>
              <p:spPr bwMode="auto">
                <a:xfrm>
                  <a:off x="5713767" y="2880242"/>
                  <a:ext cx="61271" cy="79652"/>
                </a:xfrm>
                <a:custGeom>
                  <a:avLst/>
                  <a:gdLst>
                    <a:gd name="T0" fmla="*/ 8 w 14"/>
                    <a:gd name="T1" fmla="*/ 0 h 18"/>
                    <a:gd name="T2" fmla="*/ 0 w 14"/>
                    <a:gd name="T3" fmla="*/ 18 h 18"/>
                    <a:gd name="T4" fmla="*/ 14 w 14"/>
                    <a:gd name="T5" fmla="*/ 18 h 18"/>
                    <a:gd name="T6" fmla="*/ 8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8" y="0"/>
                      </a:moveTo>
                      <a:cubicBezTo>
                        <a:pt x="3" y="5"/>
                        <a:pt x="0" y="11"/>
                        <a:pt x="0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1"/>
                        <a:pt x="11" y="5"/>
                        <a:pt x="8" y="0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88" name="Freeform: Shape 235"/>
                <p:cNvSpPr>
                  <a:spLocks/>
                </p:cNvSpPr>
                <p:nvPr/>
              </p:nvSpPr>
              <p:spPr bwMode="auto">
                <a:xfrm>
                  <a:off x="5841210" y="2977050"/>
                  <a:ext cx="35537" cy="110287"/>
                </a:xfrm>
                <a:custGeom>
                  <a:avLst/>
                  <a:gdLst>
                    <a:gd name="T0" fmla="*/ 0 w 8"/>
                    <a:gd name="T1" fmla="*/ 25 h 25"/>
                    <a:gd name="T2" fmla="*/ 3 w 8"/>
                    <a:gd name="T3" fmla="*/ 25 h 25"/>
                    <a:gd name="T4" fmla="*/ 8 w 8"/>
                    <a:gd name="T5" fmla="*/ 11 h 25"/>
                    <a:gd name="T6" fmla="*/ 6 w 8"/>
                    <a:gd name="T7" fmla="*/ 0 h 25"/>
                    <a:gd name="T8" fmla="*/ 0 w 8"/>
                    <a:gd name="T9" fmla="*/ 0 h 25"/>
                    <a:gd name="T10" fmla="*/ 0 w 8"/>
                    <a:gd name="T11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5">
                      <a:moveTo>
                        <a:pt x="0" y="25"/>
                      </a:moveTo>
                      <a:cubicBezTo>
                        <a:pt x="1" y="25"/>
                        <a:pt x="2" y="25"/>
                        <a:pt x="3" y="25"/>
                      </a:cubicBezTo>
                      <a:cubicBezTo>
                        <a:pt x="5" y="20"/>
                        <a:pt x="6" y="16"/>
                        <a:pt x="8" y="11"/>
                      </a:cubicBezTo>
                      <a:cubicBezTo>
                        <a:pt x="7" y="8"/>
                        <a:pt x="6" y="4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3" name="Freeform: Shape 240"/>
                <p:cNvSpPr>
                  <a:spLocks/>
                </p:cNvSpPr>
                <p:nvPr/>
              </p:nvSpPr>
              <p:spPr bwMode="auto">
                <a:xfrm>
                  <a:off x="4797624" y="3805223"/>
                  <a:ext cx="159304" cy="57594"/>
                </a:xfrm>
                <a:custGeom>
                  <a:avLst/>
                  <a:gdLst>
                    <a:gd name="T0" fmla="*/ 18 w 36"/>
                    <a:gd name="T1" fmla="*/ 0 h 13"/>
                    <a:gd name="T2" fmla="*/ 1 w 36"/>
                    <a:gd name="T3" fmla="*/ 9 h 13"/>
                    <a:gd name="T4" fmla="*/ 1 w 36"/>
                    <a:gd name="T5" fmla="*/ 12 h 13"/>
                    <a:gd name="T6" fmla="*/ 3 w 36"/>
                    <a:gd name="T7" fmla="*/ 13 h 13"/>
                    <a:gd name="T8" fmla="*/ 4 w 36"/>
                    <a:gd name="T9" fmla="*/ 12 h 13"/>
                    <a:gd name="T10" fmla="*/ 18 w 36"/>
                    <a:gd name="T11" fmla="*/ 4 h 13"/>
                    <a:gd name="T12" fmla="*/ 31 w 36"/>
                    <a:gd name="T13" fmla="*/ 12 h 13"/>
                    <a:gd name="T14" fmla="*/ 35 w 36"/>
                    <a:gd name="T15" fmla="*/ 12 h 13"/>
                    <a:gd name="T16" fmla="*/ 35 w 36"/>
                    <a:gd name="T17" fmla="*/ 9 h 13"/>
                    <a:gd name="T18" fmla="*/ 18 w 36"/>
                    <a:gd name="T1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13">
                      <a:moveTo>
                        <a:pt x="18" y="0"/>
                      </a:moveTo>
                      <a:cubicBezTo>
                        <a:pt x="11" y="0"/>
                        <a:pt x="4" y="3"/>
                        <a:pt x="1" y="9"/>
                      </a:cubicBezTo>
                      <a:cubicBezTo>
                        <a:pt x="0" y="10"/>
                        <a:pt x="0" y="11"/>
                        <a:pt x="1" y="12"/>
                      </a:cubicBezTo>
                      <a:cubicBezTo>
                        <a:pt x="2" y="12"/>
                        <a:pt x="2" y="13"/>
                        <a:pt x="3" y="13"/>
                      </a:cubicBezTo>
                      <a:cubicBezTo>
                        <a:pt x="3" y="13"/>
                        <a:pt x="4" y="12"/>
                        <a:pt x="4" y="12"/>
                      </a:cubicBezTo>
                      <a:cubicBezTo>
                        <a:pt x="7" y="7"/>
                        <a:pt x="12" y="4"/>
                        <a:pt x="18" y="4"/>
                      </a:cubicBezTo>
                      <a:cubicBezTo>
                        <a:pt x="23" y="4"/>
                        <a:pt x="28" y="7"/>
                        <a:pt x="31" y="12"/>
                      </a:cubicBezTo>
                      <a:cubicBezTo>
                        <a:pt x="32" y="13"/>
                        <a:pt x="33" y="13"/>
                        <a:pt x="35" y="12"/>
                      </a:cubicBezTo>
                      <a:cubicBezTo>
                        <a:pt x="36" y="11"/>
                        <a:pt x="36" y="10"/>
                        <a:pt x="35" y="9"/>
                      </a:cubicBezTo>
                      <a:cubicBezTo>
                        <a:pt x="31" y="3"/>
                        <a:pt x="25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5" name="Freeform: Shape 242"/>
                <p:cNvSpPr>
                  <a:spLocks/>
                </p:cNvSpPr>
                <p:nvPr/>
              </p:nvSpPr>
              <p:spPr bwMode="auto">
                <a:xfrm>
                  <a:off x="3514151" y="1696494"/>
                  <a:ext cx="26959" cy="30635"/>
                </a:xfrm>
                <a:custGeom>
                  <a:avLst/>
                  <a:gdLst>
                    <a:gd name="T0" fmla="*/ 0 w 6"/>
                    <a:gd name="T1" fmla="*/ 7 h 7"/>
                    <a:gd name="T2" fmla="*/ 6 w 6"/>
                    <a:gd name="T3" fmla="*/ 7 h 7"/>
                    <a:gd name="T4" fmla="*/ 6 w 6"/>
                    <a:gd name="T5" fmla="*/ 0 h 7"/>
                    <a:gd name="T6" fmla="*/ 0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7"/>
                      </a:move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3"/>
                        <a:pt x="2" y="5"/>
                        <a:pt x="0" y="7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6" name="Freeform: Shape 243"/>
                <p:cNvSpPr>
                  <a:spLocks/>
                </p:cNvSpPr>
                <p:nvPr/>
              </p:nvSpPr>
              <p:spPr bwMode="auto">
                <a:xfrm>
                  <a:off x="3929359" y="3642916"/>
                  <a:ext cx="145824" cy="145824"/>
                </a:xfrm>
                <a:custGeom>
                  <a:avLst/>
                  <a:gdLst>
                    <a:gd name="T0" fmla="*/ 8 w 33"/>
                    <a:gd name="T1" fmla="*/ 30 h 33"/>
                    <a:gd name="T2" fmla="*/ 17 w 33"/>
                    <a:gd name="T3" fmla="*/ 33 h 33"/>
                    <a:gd name="T4" fmla="*/ 33 w 33"/>
                    <a:gd name="T5" fmla="*/ 17 h 33"/>
                    <a:gd name="T6" fmla="*/ 17 w 33"/>
                    <a:gd name="T7" fmla="*/ 0 h 33"/>
                    <a:gd name="T8" fmla="*/ 0 w 33"/>
                    <a:gd name="T9" fmla="*/ 14 h 33"/>
                    <a:gd name="T10" fmla="*/ 17 w 33"/>
                    <a:gd name="T11" fmla="*/ 14 h 33"/>
                    <a:gd name="T12" fmla="*/ 22 w 33"/>
                    <a:gd name="T13" fmla="*/ 14 h 33"/>
                    <a:gd name="T14" fmla="*/ 18 w 33"/>
                    <a:gd name="T15" fmla="*/ 18 h 33"/>
                    <a:gd name="T16" fmla="*/ 8 w 33"/>
                    <a:gd name="T17" fmla="*/ 3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8" y="30"/>
                      </a:moveTo>
                      <a:cubicBezTo>
                        <a:pt x="10" y="32"/>
                        <a:pt x="13" y="33"/>
                        <a:pt x="17" y="33"/>
                      </a:cubicBezTo>
                      <a:cubicBezTo>
                        <a:pt x="26" y="33"/>
                        <a:pt x="33" y="26"/>
                        <a:pt x="33" y="17"/>
                      </a:cubicBezTo>
                      <a:cubicBezTo>
                        <a:pt x="33" y="7"/>
                        <a:pt x="26" y="0"/>
                        <a:pt x="17" y="0"/>
                      </a:cubicBezTo>
                      <a:cubicBezTo>
                        <a:pt x="8" y="0"/>
                        <a:pt x="1" y="6"/>
                        <a:pt x="0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lnTo>
                        <a:pt x="8" y="3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8" name="Freeform: Shape 245"/>
                <p:cNvSpPr>
                  <a:spLocks/>
                </p:cNvSpPr>
                <p:nvPr/>
              </p:nvSpPr>
              <p:spPr bwMode="auto">
                <a:xfrm>
                  <a:off x="3266618" y="1903588"/>
                  <a:ext cx="238955" cy="269591"/>
                </a:xfrm>
                <a:custGeom>
                  <a:avLst/>
                  <a:gdLst>
                    <a:gd name="T0" fmla="*/ 0 w 54"/>
                    <a:gd name="T1" fmla="*/ 61 h 61"/>
                    <a:gd name="T2" fmla="*/ 11 w 54"/>
                    <a:gd name="T3" fmla="*/ 50 h 61"/>
                    <a:gd name="T4" fmla="*/ 11 w 54"/>
                    <a:gd name="T5" fmla="*/ 50 h 61"/>
                    <a:gd name="T6" fmla="*/ 11 w 54"/>
                    <a:gd name="T7" fmla="*/ 32 h 61"/>
                    <a:gd name="T8" fmla="*/ 0 w 54"/>
                    <a:gd name="T9" fmla="*/ 61 h 61"/>
                    <a:gd name="T10" fmla="*/ 0 w 54"/>
                    <a:gd name="T11" fmla="*/ 61 h 61"/>
                    <a:gd name="T12" fmla="*/ 20 w 54"/>
                    <a:gd name="T13" fmla="*/ 14 h 61"/>
                    <a:gd name="T14" fmla="*/ 47 w 54"/>
                    <a:gd name="T15" fmla="*/ 14 h 61"/>
                    <a:gd name="T16" fmla="*/ 47 w 54"/>
                    <a:gd name="T17" fmla="*/ 40 h 61"/>
                    <a:gd name="T18" fmla="*/ 43 w 54"/>
                    <a:gd name="T19" fmla="*/ 39 h 61"/>
                    <a:gd name="T20" fmla="*/ 32 w 54"/>
                    <a:gd name="T21" fmla="*/ 50 h 61"/>
                    <a:gd name="T22" fmla="*/ 43 w 54"/>
                    <a:gd name="T23" fmla="*/ 61 h 61"/>
                    <a:gd name="T24" fmla="*/ 54 w 54"/>
                    <a:gd name="T25" fmla="*/ 50 h 61"/>
                    <a:gd name="T26" fmla="*/ 54 w 54"/>
                    <a:gd name="T27" fmla="*/ 50 h 61"/>
                    <a:gd name="T28" fmla="*/ 54 w 54"/>
                    <a:gd name="T29" fmla="*/ 50 h 61"/>
                    <a:gd name="T30" fmla="*/ 54 w 54"/>
                    <a:gd name="T31" fmla="*/ 14 h 61"/>
                    <a:gd name="T32" fmla="*/ 54 w 54"/>
                    <a:gd name="T33" fmla="*/ 0 h 61"/>
                    <a:gd name="T34" fmla="*/ 47 w 54"/>
                    <a:gd name="T35" fmla="*/ 0 h 61"/>
                    <a:gd name="T36" fmla="*/ 28 w 54"/>
                    <a:gd name="T37" fmla="*/ 0 h 61"/>
                    <a:gd name="T38" fmla="*/ 20 w 54"/>
                    <a:gd name="T39" fmla="*/ 1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4" h="61">
                      <a:moveTo>
                        <a:pt x="0" y="61"/>
                      </a:moveTo>
                      <a:cubicBezTo>
                        <a:pt x="6" y="61"/>
                        <a:pt x="11" y="56"/>
                        <a:pt x="11" y="50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7" y="42"/>
                        <a:pt x="3" y="51"/>
                        <a:pt x="0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lose/>
                      <a:moveTo>
                        <a:pt x="20" y="14"/>
                      </a:move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6" y="39"/>
                        <a:pt x="44" y="39"/>
                        <a:pt x="43" y="39"/>
                      </a:cubicBezTo>
                      <a:cubicBezTo>
                        <a:pt x="37" y="39"/>
                        <a:pt x="32" y="44"/>
                        <a:pt x="32" y="50"/>
                      </a:cubicBezTo>
                      <a:cubicBezTo>
                        <a:pt x="32" y="56"/>
                        <a:pt x="37" y="61"/>
                        <a:pt x="43" y="61"/>
                      </a:cubicBezTo>
                      <a:cubicBezTo>
                        <a:pt x="49" y="61"/>
                        <a:pt x="54" y="56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14"/>
                        <a:pt x="54" y="14"/>
                        <a:pt x="54" y="14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5"/>
                        <a:pt x="22" y="9"/>
                        <a:pt x="20" y="14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9" name="Freeform: Shape 246"/>
                <p:cNvSpPr>
                  <a:spLocks/>
                </p:cNvSpPr>
                <p:nvPr/>
              </p:nvSpPr>
              <p:spPr bwMode="auto">
                <a:xfrm>
                  <a:off x="4838822" y="1276177"/>
                  <a:ext cx="340665" cy="274492"/>
                </a:xfrm>
                <a:custGeom>
                  <a:avLst/>
                  <a:gdLst>
                    <a:gd name="T0" fmla="*/ 11 w 77"/>
                    <a:gd name="T1" fmla="*/ 48 h 62"/>
                    <a:gd name="T2" fmla="*/ 32 w 77"/>
                    <a:gd name="T3" fmla="*/ 37 h 62"/>
                    <a:gd name="T4" fmla="*/ 36 w 77"/>
                    <a:gd name="T5" fmla="*/ 37 h 62"/>
                    <a:gd name="T6" fmla="*/ 36 w 77"/>
                    <a:gd name="T7" fmla="*/ 41 h 62"/>
                    <a:gd name="T8" fmla="*/ 36 w 77"/>
                    <a:gd name="T9" fmla="*/ 50 h 62"/>
                    <a:gd name="T10" fmla="*/ 35 w 77"/>
                    <a:gd name="T11" fmla="*/ 62 h 62"/>
                    <a:gd name="T12" fmla="*/ 42 w 77"/>
                    <a:gd name="T13" fmla="*/ 62 h 62"/>
                    <a:gd name="T14" fmla="*/ 41 w 77"/>
                    <a:gd name="T15" fmla="*/ 50 h 62"/>
                    <a:gd name="T16" fmla="*/ 41 w 77"/>
                    <a:gd name="T17" fmla="*/ 41 h 62"/>
                    <a:gd name="T18" fmla="*/ 41 w 77"/>
                    <a:gd name="T19" fmla="*/ 37 h 62"/>
                    <a:gd name="T20" fmla="*/ 45 w 77"/>
                    <a:gd name="T21" fmla="*/ 37 h 62"/>
                    <a:gd name="T22" fmla="*/ 66 w 77"/>
                    <a:gd name="T23" fmla="*/ 48 h 62"/>
                    <a:gd name="T24" fmla="*/ 74 w 77"/>
                    <a:gd name="T25" fmla="*/ 40 h 62"/>
                    <a:gd name="T26" fmla="*/ 74 w 77"/>
                    <a:gd name="T27" fmla="*/ 20 h 62"/>
                    <a:gd name="T28" fmla="*/ 60 w 77"/>
                    <a:gd name="T29" fmla="*/ 14 h 62"/>
                    <a:gd name="T30" fmla="*/ 43 w 77"/>
                    <a:gd name="T31" fmla="*/ 30 h 62"/>
                    <a:gd name="T32" fmla="*/ 42 w 77"/>
                    <a:gd name="T33" fmla="*/ 28 h 62"/>
                    <a:gd name="T34" fmla="*/ 46 w 77"/>
                    <a:gd name="T35" fmla="*/ 19 h 62"/>
                    <a:gd name="T36" fmla="*/ 52 w 77"/>
                    <a:gd name="T37" fmla="*/ 11 h 62"/>
                    <a:gd name="T38" fmla="*/ 22 w 77"/>
                    <a:gd name="T39" fmla="*/ 0 h 62"/>
                    <a:gd name="T40" fmla="*/ 30 w 77"/>
                    <a:gd name="T41" fmla="*/ 19 h 62"/>
                    <a:gd name="T42" fmla="*/ 35 w 77"/>
                    <a:gd name="T43" fmla="*/ 28 h 62"/>
                    <a:gd name="T44" fmla="*/ 34 w 77"/>
                    <a:gd name="T45" fmla="*/ 30 h 62"/>
                    <a:gd name="T46" fmla="*/ 8 w 77"/>
                    <a:gd name="T47" fmla="*/ 13 h 62"/>
                    <a:gd name="T48" fmla="*/ 2 w 77"/>
                    <a:gd name="T49" fmla="*/ 40 h 62"/>
                    <a:gd name="T50" fmla="*/ 11 w 77"/>
                    <a:gd name="T51" fmla="*/ 4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77" h="62">
                      <a:moveTo>
                        <a:pt x="11" y="48"/>
                      </a:moveTo>
                      <a:cubicBezTo>
                        <a:pt x="19" y="49"/>
                        <a:pt x="25" y="41"/>
                        <a:pt x="32" y="37"/>
                      </a:cubicBezTo>
                      <a:cubicBezTo>
                        <a:pt x="33" y="37"/>
                        <a:pt x="35" y="35"/>
                        <a:pt x="36" y="37"/>
                      </a:cubicBezTo>
                      <a:cubicBezTo>
                        <a:pt x="36" y="38"/>
                        <a:pt x="36" y="40"/>
                        <a:pt x="36" y="41"/>
                      </a:cubicBezTo>
                      <a:cubicBezTo>
                        <a:pt x="36" y="44"/>
                        <a:pt x="36" y="47"/>
                        <a:pt x="36" y="50"/>
                      </a:cubicBezTo>
                      <a:cubicBezTo>
                        <a:pt x="36" y="53"/>
                        <a:pt x="35" y="59"/>
                        <a:pt x="35" y="62"/>
                      </a:cubicBez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1" y="59"/>
                        <a:pt x="41" y="53"/>
                        <a:pt x="41" y="50"/>
                      </a:cubicBezTo>
                      <a:cubicBezTo>
                        <a:pt x="41" y="47"/>
                        <a:pt x="41" y="44"/>
                        <a:pt x="41" y="41"/>
                      </a:cubicBezTo>
                      <a:cubicBezTo>
                        <a:pt x="41" y="40"/>
                        <a:pt x="40" y="38"/>
                        <a:pt x="41" y="37"/>
                      </a:cubicBezTo>
                      <a:cubicBezTo>
                        <a:pt x="42" y="35"/>
                        <a:pt x="44" y="37"/>
                        <a:pt x="45" y="37"/>
                      </a:cubicBezTo>
                      <a:cubicBezTo>
                        <a:pt x="51" y="41"/>
                        <a:pt x="58" y="49"/>
                        <a:pt x="66" y="48"/>
                      </a:cubicBezTo>
                      <a:cubicBezTo>
                        <a:pt x="70" y="48"/>
                        <a:pt x="73" y="44"/>
                        <a:pt x="74" y="40"/>
                      </a:cubicBezTo>
                      <a:cubicBezTo>
                        <a:pt x="76" y="35"/>
                        <a:pt x="77" y="26"/>
                        <a:pt x="74" y="20"/>
                      </a:cubicBezTo>
                      <a:cubicBezTo>
                        <a:pt x="70" y="18"/>
                        <a:pt x="65" y="16"/>
                        <a:pt x="60" y="14"/>
                      </a:cubicBezTo>
                      <a:cubicBezTo>
                        <a:pt x="54" y="18"/>
                        <a:pt x="50" y="29"/>
                        <a:pt x="43" y="30"/>
                      </a:cubicBezTo>
                      <a:cubicBezTo>
                        <a:pt x="41" y="30"/>
                        <a:pt x="41" y="29"/>
                        <a:pt x="42" y="28"/>
                      </a:cubicBezTo>
                      <a:cubicBezTo>
                        <a:pt x="43" y="24"/>
                        <a:pt x="44" y="21"/>
                        <a:pt x="46" y="19"/>
                      </a:cubicBezTo>
                      <a:cubicBezTo>
                        <a:pt x="48" y="16"/>
                        <a:pt x="50" y="14"/>
                        <a:pt x="52" y="11"/>
                      </a:cubicBezTo>
                      <a:cubicBezTo>
                        <a:pt x="42" y="7"/>
                        <a:pt x="32" y="3"/>
                        <a:pt x="22" y="0"/>
                      </a:cubicBezTo>
                      <a:cubicBezTo>
                        <a:pt x="21" y="7"/>
                        <a:pt x="27" y="14"/>
                        <a:pt x="30" y="19"/>
                      </a:cubicBezTo>
                      <a:cubicBezTo>
                        <a:pt x="32" y="21"/>
                        <a:pt x="34" y="24"/>
                        <a:pt x="35" y="28"/>
                      </a:cubicBezTo>
                      <a:cubicBezTo>
                        <a:pt x="36" y="29"/>
                        <a:pt x="36" y="30"/>
                        <a:pt x="34" y="30"/>
                      </a:cubicBezTo>
                      <a:cubicBezTo>
                        <a:pt x="24" y="29"/>
                        <a:pt x="20" y="6"/>
                        <a:pt x="8" y="13"/>
                      </a:cubicBezTo>
                      <a:cubicBezTo>
                        <a:pt x="0" y="18"/>
                        <a:pt x="0" y="32"/>
                        <a:pt x="2" y="40"/>
                      </a:cubicBezTo>
                      <a:cubicBezTo>
                        <a:pt x="4" y="44"/>
                        <a:pt x="6" y="48"/>
                        <a:pt x="11" y="48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0" name="Freeform: Shape 247"/>
                <p:cNvSpPr>
                  <a:spLocks/>
                </p:cNvSpPr>
                <p:nvPr/>
              </p:nvSpPr>
              <p:spPr bwMode="auto">
                <a:xfrm>
                  <a:off x="5832632" y="2464827"/>
                  <a:ext cx="101709" cy="101709"/>
                </a:xfrm>
                <a:custGeom>
                  <a:avLst/>
                  <a:gdLst>
                    <a:gd name="T0" fmla="*/ 11 w 23"/>
                    <a:gd name="T1" fmla="*/ 23 h 23"/>
                    <a:gd name="T2" fmla="*/ 11 w 23"/>
                    <a:gd name="T3" fmla="*/ 23 h 23"/>
                    <a:gd name="T4" fmla="*/ 23 w 23"/>
                    <a:gd name="T5" fmla="*/ 11 h 23"/>
                    <a:gd name="T6" fmla="*/ 11 w 23"/>
                    <a:gd name="T7" fmla="*/ 0 h 23"/>
                    <a:gd name="T8" fmla="*/ 0 w 23"/>
                    <a:gd name="T9" fmla="*/ 11 h 23"/>
                    <a:gd name="T10" fmla="*/ 6 w 23"/>
                    <a:gd name="T11" fmla="*/ 15 h 23"/>
                    <a:gd name="T12" fmla="*/ 11 w 23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3">
                      <a:moveTo>
                        <a:pt x="11" y="23"/>
                      </a:move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8" y="23"/>
                        <a:pt x="23" y="17"/>
                        <a:pt x="23" y="11"/>
                      </a:cubicBezTo>
                      <a:cubicBezTo>
                        <a:pt x="23" y="5"/>
                        <a:pt x="18" y="0"/>
                        <a:pt x="11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2" y="12"/>
                        <a:pt x="4" y="13"/>
                        <a:pt x="6" y="15"/>
                      </a:cubicBezTo>
                      <a:cubicBezTo>
                        <a:pt x="8" y="17"/>
                        <a:pt x="10" y="20"/>
                        <a:pt x="11" y="23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1" name="Freeform: Shape 248"/>
                <p:cNvSpPr>
                  <a:spLocks/>
                </p:cNvSpPr>
                <p:nvPr/>
              </p:nvSpPr>
              <p:spPr bwMode="auto">
                <a:xfrm>
                  <a:off x="5868169" y="2434192"/>
                  <a:ext cx="26959" cy="22057"/>
                </a:xfrm>
                <a:custGeom>
                  <a:avLst/>
                  <a:gdLst>
                    <a:gd name="T0" fmla="*/ 22 w 22"/>
                    <a:gd name="T1" fmla="*/ 18 h 18"/>
                    <a:gd name="T2" fmla="*/ 11 w 22"/>
                    <a:gd name="T3" fmla="*/ 0 h 18"/>
                    <a:gd name="T4" fmla="*/ 0 w 22"/>
                    <a:gd name="T5" fmla="*/ 18 h 18"/>
                    <a:gd name="T6" fmla="*/ 22 w 22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11" y="0"/>
                      </a:lnTo>
                      <a:lnTo>
                        <a:pt x="0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2" name="Freeform: Shape 249"/>
                <p:cNvSpPr>
                  <a:spLocks/>
                </p:cNvSpPr>
                <p:nvPr/>
              </p:nvSpPr>
              <p:spPr bwMode="auto">
                <a:xfrm>
                  <a:off x="5939243" y="2500364"/>
                  <a:ext cx="3676" cy="25734"/>
                </a:xfrm>
                <a:custGeom>
                  <a:avLst/>
                  <a:gdLst>
                    <a:gd name="T0" fmla="*/ 0 w 1"/>
                    <a:gd name="T1" fmla="*/ 6 h 6"/>
                    <a:gd name="T2" fmla="*/ 1 w 1"/>
                    <a:gd name="T3" fmla="*/ 6 h 6"/>
                    <a:gd name="T4" fmla="*/ 0 w 1"/>
                    <a:gd name="T5" fmla="*/ 0 h 6"/>
                    <a:gd name="T6" fmla="*/ 0 w 1"/>
                    <a:gd name="T7" fmla="*/ 0 h 6"/>
                    <a:gd name="T8" fmla="*/ 0 w 1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6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3" name="Freeform: Shape 250"/>
                <p:cNvSpPr>
                  <a:spLocks/>
                </p:cNvSpPr>
                <p:nvPr/>
              </p:nvSpPr>
              <p:spPr bwMode="auto">
                <a:xfrm>
                  <a:off x="5810574" y="2500364"/>
                  <a:ext cx="13480" cy="8578"/>
                </a:xfrm>
                <a:custGeom>
                  <a:avLst/>
                  <a:gdLst>
                    <a:gd name="T0" fmla="*/ 3 w 3"/>
                    <a:gd name="T1" fmla="*/ 0 h 2"/>
                    <a:gd name="T2" fmla="*/ 0 w 3"/>
                    <a:gd name="T3" fmla="*/ 2 h 2"/>
                    <a:gd name="T4" fmla="*/ 3 w 3"/>
                    <a:gd name="T5" fmla="*/ 2 h 2"/>
                    <a:gd name="T6" fmla="*/ 3 w 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">
                      <a:moveTo>
                        <a:pt x="3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2"/>
                        <a:pt x="3" y="2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4" name="Freeform: Shape 251"/>
                <p:cNvSpPr>
                  <a:spLocks/>
                </p:cNvSpPr>
                <p:nvPr/>
              </p:nvSpPr>
              <p:spPr bwMode="auto">
                <a:xfrm>
                  <a:off x="5912283" y="2456249"/>
                  <a:ext cx="26959" cy="25734"/>
                </a:xfrm>
                <a:custGeom>
                  <a:avLst/>
                  <a:gdLst>
                    <a:gd name="T0" fmla="*/ 0 w 6"/>
                    <a:gd name="T1" fmla="*/ 2 h 6"/>
                    <a:gd name="T2" fmla="*/ 5 w 6"/>
                    <a:gd name="T3" fmla="*/ 6 h 6"/>
                    <a:gd name="T4" fmla="*/ 6 w 6"/>
                    <a:gd name="T5" fmla="*/ 2 h 6"/>
                    <a:gd name="T6" fmla="*/ 6 w 6"/>
                    <a:gd name="T7" fmla="*/ 0 h 6"/>
                    <a:gd name="T8" fmla="*/ 0 w 6"/>
                    <a:gd name="T9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0" y="2"/>
                      </a:move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5" name="Freeform: Shape 252"/>
                <p:cNvSpPr>
                  <a:spLocks/>
                </p:cNvSpPr>
                <p:nvPr/>
              </p:nvSpPr>
              <p:spPr bwMode="auto">
                <a:xfrm>
                  <a:off x="5912283" y="2544479"/>
                  <a:ext cx="26959" cy="25734"/>
                </a:xfrm>
                <a:custGeom>
                  <a:avLst/>
                  <a:gdLst>
                    <a:gd name="T0" fmla="*/ 18 w 22"/>
                    <a:gd name="T1" fmla="*/ 0 h 21"/>
                    <a:gd name="T2" fmla="*/ 0 w 22"/>
                    <a:gd name="T3" fmla="*/ 18 h 21"/>
                    <a:gd name="T4" fmla="*/ 22 w 22"/>
                    <a:gd name="T5" fmla="*/ 21 h 21"/>
                    <a:gd name="T6" fmla="*/ 18 w 22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18" y="0"/>
                      </a:moveTo>
                      <a:lnTo>
                        <a:pt x="0" y="18"/>
                      </a:lnTo>
                      <a:lnTo>
                        <a:pt x="22" y="21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6" name="Freeform: Shape 253"/>
                <p:cNvSpPr>
                  <a:spLocks/>
                </p:cNvSpPr>
                <p:nvPr/>
              </p:nvSpPr>
              <p:spPr bwMode="auto">
                <a:xfrm>
                  <a:off x="5824054" y="2456249"/>
                  <a:ext cx="26959" cy="25734"/>
                </a:xfrm>
                <a:custGeom>
                  <a:avLst/>
                  <a:gdLst>
                    <a:gd name="T0" fmla="*/ 7 w 22"/>
                    <a:gd name="T1" fmla="*/ 21 h 21"/>
                    <a:gd name="T2" fmla="*/ 22 w 22"/>
                    <a:gd name="T3" fmla="*/ 7 h 21"/>
                    <a:gd name="T4" fmla="*/ 0 w 22"/>
                    <a:gd name="T5" fmla="*/ 0 h 21"/>
                    <a:gd name="T6" fmla="*/ 7 w 22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1">
                      <a:moveTo>
                        <a:pt x="7" y="21"/>
                      </a:moveTo>
                      <a:lnTo>
                        <a:pt x="22" y="7"/>
                      </a:lnTo>
                      <a:lnTo>
                        <a:pt x="0" y="0"/>
                      </a:lnTo>
                      <a:lnTo>
                        <a:pt x="7" y="21"/>
                      </a:ln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7" name="Freeform: Shape 254"/>
                <p:cNvSpPr>
                  <a:spLocks/>
                </p:cNvSpPr>
                <p:nvPr/>
              </p:nvSpPr>
              <p:spPr bwMode="auto">
                <a:xfrm>
                  <a:off x="5717443" y="2513844"/>
                  <a:ext cx="221800" cy="136021"/>
                </a:xfrm>
                <a:custGeom>
                  <a:avLst/>
                  <a:gdLst>
                    <a:gd name="T0" fmla="*/ 41 w 50"/>
                    <a:gd name="T1" fmla="*/ 13 h 31"/>
                    <a:gd name="T2" fmla="*/ 40 w 50"/>
                    <a:gd name="T3" fmla="*/ 14 h 31"/>
                    <a:gd name="T4" fmla="*/ 36 w 50"/>
                    <a:gd name="T5" fmla="*/ 16 h 31"/>
                    <a:gd name="T6" fmla="*/ 35 w 50"/>
                    <a:gd name="T7" fmla="*/ 13 h 31"/>
                    <a:gd name="T8" fmla="*/ 35 w 50"/>
                    <a:gd name="T9" fmla="*/ 11 h 31"/>
                    <a:gd name="T10" fmla="*/ 26 w 50"/>
                    <a:gd name="T11" fmla="*/ 1 h 31"/>
                    <a:gd name="T12" fmla="*/ 24 w 50"/>
                    <a:gd name="T13" fmla="*/ 1 h 31"/>
                    <a:gd name="T14" fmla="*/ 20 w 50"/>
                    <a:gd name="T15" fmla="*/ 0 h 31"/>
                    <a:gd name="T16" fmla="*/ 19 w 50"/>
                    <a:gd name="T17" fmla="*/ 0 h 31"/>
                    <a:gd name="T18" fmla="*/ 5 w 50"/>
                    <a:gd name="T19" fmla="*/ 16 h 31"/>
                    <a:gd name="T20" fmla="*/ 5 w 50"/>
                    <a:gd name="T21" fmla="*/ 20 h 31"/>
                    <a:gd name="T22" fmla="*/ 0 w 50"/>
                    <a:gd name="T23" fmla="*/ 26 h 31"/>
                    <a:gd name="T24" fmla="*/ 5 w 50"/>
                    <a:gd name="T25" fmla="*/ 31 h 31"/>
                    <a:gd name="T26" fmla="*/ 20 w 50"/>
                    <a:gd name="T27" fmla="*/ 31 h 31"/>
                    <a:gd name="T28" fmla="*/ 21 w 50"/>
                    <a:gd name="T29" fmla="*/ 31 h 31"/>
                    <a:gd name="T30" fmla="*/ 41 w 50"/>
                    <a:gd name="T31" fmla="*/ 31 h 31"/>
                    <a:gd name="T32" fmla="*/ 50 w 50"/>
                    <a:gd name="T33" fmla="*/ 22 h 31"/>
                    <a:gd name="T34" fmla="*/ 41 w 50"/>
                    <a:gd name="T35" fmla="*/ 13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0" h="31">
                      <a:moveTo>
                        <a:pt x="41" y="13"/>
                      </a:moveTo>
                      <a:cubicBezTo>
                        <a:pt x="41" y="13"/>
                        <a:pt x="41" y="14"/>
                        <a:pt x="40" y="14"/>
                      </a:cubicBezTo>
                      <a:cubicBezTo>
                        <a:pt x="38" y="14"/>
                        <a:pt x="37" y="15"/>
                        <a:pt x="36" y="16"/>
                      </a:cubicBezTo>
                      <a:cubicBezTo>
                        <a:pt x="36" y="15"/>
                        <a:pt x="36" y="14"/>
                        <a:pt x="35" y="13"/>
                      </a:cubicBezTo>
                      <a:cubicBezTo>
                        <a:pt x="35" y="13"/>
                        <a:pt x="35" y="12"/>
                        <a:pt x="35" y="11"/>
                      </a:cubicBezTo>
                      <a:cubicBezTo>
                        <a:pt x="34" y="7"/>
                        <a:pt x="30" y="3"/>
                        <a:pt x="26" y="1"/>
                      </a:cubicBezTo>
                      <a:cubicBezTo>
                        <a:pt x="25" y="1"/>
                        <a:pt x="25" y="1"/>
                        <a:pt x="24" y="1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20" y="0"/>
                        <a:pt x="20" y="0"/>
                        <a:pt x="19" y="0"/>
                      </a:cubicBezTo>
                      <a:cubicBezTo>
                        <a:pt x="11" y="1"/>
                        <a:pt x="5" y="8"/>
                        <a:pt x="5" y="16"/>
                      </a:cubicBezTo>
                      <a:cubicBezTo>
                        <a:pt x="5" y="17"/>
                        <a:pt x="5" y="19"/>
                        <a:pt x="5" y="20"/>
                      </a:cubicBezTo>
                      <a:cubicBezTo>
                        <a:pt x="2" y="21"/>
                        <a:pt x="0" y="23"/>
                        <a:pt x="0" y="26"/>
                      </a:cubicBezTo>
                      <a:cubicBezTo>
                        <a:pt x="0" y="29"/>
                        <a:pt x="2" y="31"/>
                        <a:pt x="5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6" y="31"/>
                        <a:pt x="50" y="27"/>
                        <a:pt x="50" y="22"/>
                      </a:cubicBezTo>
                      <a:cubicBezTo>
                        <a:pt x="50" y="18"/>
                        <a:pt x="46" y="13"/>
                        <a:pt x="41" y="13"/>
                      </a:cubicBezTo>
                      <a:close/>
                    </a:path>
                  </a:pathLst>
                </a:custGeom>
                <a:solidFill>
                  <a:srgbClr val="313F49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8" name="Freeform: Shape 255"/>
                <p:cNvSpPr>
                  <a:spLocks/>
                </p:cNvSpPr>
                <p:nvPr/>
              </p:nvSpPr>
              <p:spPr bwMode="auto">
                <a:xfrm>
                  <a:off x="3456557" y="3361830"/>
                  <a:ext cx="150726" cy="215673"/>
                </a:xfrm>
                <a:custGeom>
                  <a:avLst/>
                  <a:gdLst>
                    <a:gd name="T0" fmla="*/ 34 w 34"/>
                    <a:gd name="T1" fmla="*/ 49 h 49"/>
                    <a:gd name="T2" fmla="*/ 34 w 34"/>
                    <a:gd name="T3" fmla="*/ 21 h 49"/>
                    <a:gd name="T4" fmla="*/ 33 w 34"/>
                    <a:gd name="T5" fmla="*/ 13 h 49"/>
                    <a:gd name="T6" fmla="*/ 28 w 34"/>
                    <a:gd name="T7" fmla="*/ 7 h 49"/>
                    <a:gd name="T8" fmla="*/ 28 w 34"/>
                    <a:gd name="T9" fmla="*/ 2 h 49"/>
                    <a:gd name="T10" fmla="*/ 28 w 34"/>
                    <a:gd name="T11" fmla="*/ 0 h 49"/>
                    <a:gd name="T12" fmla="*/ 26 w 34"/>
                    <a:gd name="T13" fmla="*/ 0 h 49"/>
                    <a:gd name="T14" fmla="*/ 5 w 34"/>
                    <a:gd name="T15" fmla="*/ 0 h 49"/>
                    <a:gd name="T16" fmla="*/ 3 w 34"/>
                    <a:gd name="T17" fmla="*/ 0 h 49"/>
                    <a:gd name="T18" fmla="*/ 3 w 34"/>
                    <a:gd name="T19" fmla="*/ 2 h 49"/>
                    <a:gd name="T20" fmla="*/ 3 w 34"/>
                    <a:gd name="T21" fmla="*/ 7 h 49"/>
                    <a:gd name="T22" fmla="*/ 0 w 34"/>
                    <a:gd name="T23" fmla="*/ 9 h 49"/>
                    <a:gd name="T24" fmla="*/ 5 w 34"/>
                    <a:gd name="T25" fmla="*/ 17 h 49"/>
                    <a:gd name="T26" fmla="*/ 5 w 34"/>
                    <a:gd name="T27" fmla="*/ 6 h 49"/>
                    <a:gd name="T28" fmla="*/ 5 w 34"/>
                    <a:gd name="T29" fmla="*/ 6 h 49"/>
                    <a:gd name="T30" fmla="*/ 5 w 34"/>
                    <a:gd name="T31" fmla="*/ 6 h 49"/>
                    <a:gd name="T32" fmla="*/ 5 w 34"/>
                    <a:gd name="T33" fmla="*/ 2 h 49"/>
                    <a:gd name="T34" fmla="*/ 26 w 34"/>
                    <a:gd name="T35" fmla="*/ 2 h 49"/>
                    <a:gd name="T36" fmla="*/ 26 w 34"/>
                    <a:gd name="T37" fmla="*/ 6 h 49"/>
                    <a:gd name="T38" fmla="*/ 26 w 34"/>
                    <a:gd name="T39" fmla="*/ 34 h 49"/>
                    <a:gd name="T40" fmla="*/ 16 w 34"/>
                    <a:gd name="T41" fmla="*/ 24 h 49"/>
                    <a:gd name="T42" fmla="*/ 13 w 34"/>
                    <a:gd name="T43" fmla="*/ 26 h 49"/>
                    <a:gd name="T44" fmla="*/ 34 w 34"/>
                    <a:gd name="T4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4" h="49">
                      <a:moveTo>
                        <a:pt x="34" y="49"/>
                      </a:moveTo>
                      <a:cubicBezTo>
                        <a:pt x="34" y="38"/>
                        <a:pt x="34" y="27"/>
                        <a:pt x="34" y="21"/>
                      </a:cubicBezTo>
                      <a:cubicBezTo>
                        <a:pt x="34" y="19"/>
                        <a:pt x="34" y="15"/>
                        <a:pt x="33" y="13"/>
                      </a:cubicBezTo>
                      <a:cubicBezTo>
                        <a:pt x="32" y="10"/>
                        <a:pt x="30" y="8"/>
                        <a:pt x="28" y="7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2" y="8"/>
                        <a:pt x="1" y="8"/>
                        <a:pt x="0" y="9"/>
                      </a:cubicBezTo>
                      <a:cubicBezTo>
                        <a:pt x="2" y="12"/>
                        <a:pt x="3" y="14"/>
                        <a:pt x="5" y="1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20" y="34"/>
                        <a:pt x="26" y="42"/>
                        <a:pt x="34" y="4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9" name="Freeform: Shape 256"/>
                <p:cNvSpPr>
                  <a:spLocks/>
                </p:cNvSpPr>
                <p:nvPr/>
              </p:nvSpPr>
              <p:spPr bwMode="auto">
                <a:xfrm>
                  <a:off x="3615860" y="3383887"/>
                  <a:ext cx="162980" cy="339439"/>
                </a:xfrm>
                <a:custGeom>
                  <a:avLst/>
                  <a:gdLst>
                    <a:gd name="T0" fmla="*/ 22 w 37"/>
                    <a:gd name="T1" fmla="*/ 66 h 77"/>
                    <a:gd name="T2" fmla="*/ 36 w 37"/>
                    <a:gd name="T3" fmla="*/ 74 h 77"/>
                    <a:gd name="T4" fmla="*/ 37 w 37"/>
                    <a:gd name="T5" fmla="*/ 74 h 77"/>
                    <a:gd name="T6" fmla="*/ 37 w 37"/>
                    <a:gd name="T7" fmla="*/ 16 h 77"/>
                    <a:gd name="T8" fmla="*/ 36 w 37"/>
                    <a:gd name="T9" fmla="*/ 8 h 77"/>
                    <a:gd name="T10" fmla="*/ 18 w 37"/>
                    <a:gd name="T11" fmla="*/ 0 h 77"/>
                    <a:gd name="T12" fmla="*/ 1 w 37"/>
                    <a:gd name="T13" fmla="*/ 8 h 77"/>
                    <a:gd name="T14" fmla="*/ 0 w 37"/>
                    <a:gd name="T15" fmla="*/ 16 h 77"/>
                    <a:gd name="T16" fmla="*/ 0 w 37"/>
                    <a:gd name="T17" fmla="*/ 46 h 77"/>
                    <a:gd name="T18" fmla="*/ 22 w 37"/>
                    <a:gd name="T19" fmla="*/ 6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77">
                      <a:moveTo>
                        <a:pt x="22" y="66"/>
                      </a:moveTo>
                      <a:cubicBezTo>
                        <a:pt x="29" y="66"/>
                        <a:pt x="34" y="69"/>
                        <a:pt x="36" y="74"/>
                      </a:cubicBezTo>
                      <a:cubicBezTo>
                        <a:pt x="37" y="77"/>
                        <a:pt x="37" y="77"/>
                        <a:pt x="37" y="74"/>
                      </a:cubicBezTo>
                      <a:cubicBezTo>
                        <a:pt x="37" y="62"/>
                        <a:pt x="37" y="28"/>
                        <a:pt x="37" y="16"/>
                      </a:cubicBezTo>
                      <a:cubicBezTo>
                        <a:pt x="37" y="14"/>
                        <a:pt x="37" y="10"/>
                        <a:pt x="36" y="8"/>
                      </a:cubicBezTo>
                      <a:cubicBezTo>
                        <a:pt x="34" y="1"/>
                        <a:pt x="27" y="0"/>
                        <a:pt x="18" y="0"/>
                      </a:cubicBezTo>
                      <a:cubicBezTo>
                        <a:pt x="10" y="0"/>
                        <a:pt x="3" y="1"/>
                        <a:pt x="1" y="8"/>
                      </a:cubicBezTo>
                      <a:cubicBezTo>
                        <a:pt x="0" y="10"/>
                        <a:pt x="0" y="14"/>
                        <a:pt x="0" y="1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7" y="53"/>
                        <a:pt x="15" y="60"/>
                        <a:pt x="22" y="66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0" name="Freeform: Shape 257"/>
                <p:cNvSpPr>
                  <a:spLocks/>
                </p:cNvSpPr>
                <p:nvPr/>
              </p:nvSpPr>
              <p:spPr bwMode="auto">
                <a:xfrm>
                  <a:off x="5550787" y="3472117"/>
                  <a:ext cx="25734" cy="91906"/>
                </a:xfrm>
                <a:custGeom>
                  <a:avLst/>
                  <a:gdLst>
                    <a:gd name="T0" fmla="*/ 6 w 6"/>
                    <a:gd name="T1" fmla="*/ 1 h 21"/>
                    <a:gd name="T2" fmla="*/ 3 w 6"/>
                    <a:gd name="T3" fmla="*/ 0 h 21"/>
                    <a:gd name="T4" fmla="*/ 3 w 6"/>
                    <a:gd name="T5" fmla="*/ 0 h 21"/>
                    <a:gd name="T6" fmla="*/ 0 w 6"/>
                    <a:gd name="T7" fmla="*/ 1 h 21"/>
                    <a:gd name="T8" fmla="*/ 0 w 6"/>
                    <a:gd name="T9" fmla="*/ 21 h 21"/>
                    <a:gd name="T10" fmla="*/ 6 w 6"/>
                    <a:gd name="T11" fmla="*/ 15 h 21"/>
                    <a:gd name="T12" fmla="*/ 6 w 6"/>
                    <a:gd name="T13" fmla="*/ 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1">
                      <a:moveTo>
                        <a:pt x="6" y="1"/>
                      </a:move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19"/>
                        <a:pt x="4" y="17"/>
                        <a:pt x="6" y="15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1" name="Freeform: Shape 258"/>
                <p:cNvSpPr>
                  <a:spLocks/>
                </p:cNvSpPr>
                <p:nvPr/>
              </p:nvSpPr>
              <p:spPr bwMode="auto">
                <a:xfrm>
                  <a:off x="5550787" y="3290756"/>
                  <a:ext cx="25734" cy="17156"/>
                </a:xfrm>
                <a:custGeom>
                  <a:avLst/>
                  <a:gdLst>
                    <a:gd name="T0" fmla="*/ 4 w 6"/>
                    <a:gd name="T1" fmla="*/ 4 h 4"/>
                    <a:gd name="T2" fmla="*/ 4 w 6"/>
                    <a:gd name="T3" fmla="*/ 4 h 4"/>
                    <a:gd name="T4" fmla="*/ 6 w 6"/>
                    <a:gd name="T5" fmla="*/ 4 h 4"/>
                    <a:gd name="T6" fmla="*/ 6 w 6"/>
                    <a:gd name="T7" fmla="*/ 0 h 4"/>
                    <a:gd name="T8" fmla="*/ 0 w 6"/>
                    <a:gd name="T9" fmla="*/ 0 h 4"/>
                    <a:gd name="T10" fmla="*/ 0 w 6"/>
                    <a:gd name="T11" fmla="*/ 4 h 4"/>
                    <a:gd name="T12" fmla="*/ 4 w 6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">
                      <a:moveTo>
                        <a:pt x="4" y="4"/>
                      </a:move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6" y="4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4"/>
                        <a:pt x="4" y="4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2" name="Freeform: Shape 259"/>
                <p:cNvSpPr>
                  <a:spLocks/>
                </p:cNvSpPr>
                <p:nvPr/>
              </p:nvSpPr>
              <p:spPr bwMode="auto">
                <a:xfrm>
                  <a:off x="5439274" y="3316489"/>
                  <a:ext cx="243857" cy="177685"/>
                </a:xfrm>
                <a:custGeom>
                  <a:avLst/>
                  <a:gdLst>
                    <a:gd name="T0" fmla="*/ 31 w 55"/>
                    <a:gd name="T1" fmla="*/ 0 h 40"/>
                    <a:gd name="T2" fmla="*/ 29 w 55"/>
                    <a:gd name="T3" fmla="*/ 0 h 40"/>
                    <a:gd name="T4" fmla="*/ 29 w 55"/>
                    <a:gd name="T5" fmla="*/ 0 h 40"/>
                    <a:gd name="T6" fmla="*/ 25 w 55"/>
                    <a:gd name="T7" fmla="*/ 0 h 40"/>
                    <a:gd name="T8" fmla="*/ 0 w 55"/>
                    <a:gd name="T9" fmla="*/ 27 h 40"/>
                    <a:gd name="T10" fmla="*/ 2 w 55"/>
                    <a:gd name="T11" fmla="*/ 38 h 40"/>
                    <a:gd name="T12" fmla="*/ 3 w 55"/>
                    <a:gd name="T13" fmla="*/ 39 h 40"/>
                    <a:gd name="T14" fmla="*/ 5 w 55"/>
                    <a:gd name="T15" fmla="*/ 37 h 40"/>
                    <a:gd name="T16" fmla="*/ 12 w 55"/>
                    <a:gd name="T17" fmla="*/ 33 h 40"/>
                    <a:gd name="T18" fmla="*/ 12 w 55"/>
                    <a:gd name="T19" fmla="*/ 33 h 40"/>
                    <a:gd name="T20" fmla="*/ 19 w 55"/>
                    <a:gd name="T21" fmla="*/ 38 h 40"/>
                    <a:gd name="T22" fmla="*/ 20 w 55"/>
                    <a:gd name="T23" fmla="*/ 39 h 40"/>
                    <a:gd name="T24" fmla="*/ 21 w 55"/>
                    <a:gd name="T25" fmla="*/ 38 h 40"/>
                    <a:gd name="T26" fmla="*/ 25 w 55"/>
                    <a:gd name="T27" fmla="*/ 34 h 40"/>
                    <a:gd name="T28" fmla="*/ 28 w 55"/>
                    <a:gd name="T29" fmla="*/ 33 h 40"/>
                    <a:gd name="T30" fmla="*/ 28 w 55"/>
                    <a:gd name="T31" fmla="*/ 33 h 40"/>
                    <a:gd name="T32" fmla="*/ 31 w 55"/>
                    <a:gd name="T33" fmla="*/ 34 h 40"/>
                    <a:gd name="T34" fmla="*/ 36 w 55"/>
                    <a:gd name="T35" fmla="*/ 38 h 40"/>
                    <a:gd name="T36" fmla="*/ 36 w 55"/>
                    <a:gd name="T37" fmla="*/ 40 h 40"/>
                    <a:gd name="T38" fmla="*/ 37 w 55"/>
                    <a:gd name="T39" fmla="*/ 38 h 40"/>
                    <a:gd name="T40" fmla="*/ 44 w 55"/>
                    <a:gd name="T41" fmla="*/ 34 h 40"/>
                    <a:gd name="T42" fmla="*/ 44 w 55"/>
                    <a:gd name="T43" fmla="*/ 34 h 40"/>
                    <a:gd name="T44" fmla="*/ 45 w 55"/>
                    <a:gd name="T45" fmla="*/ 34 h 40"/>
                    <a:gd name="T46" fmla="*/ 55 w 55"/>
                    <a:gd name="T47" fmla="*/ 20 h 40"/>
                    <a:gd name="T48" fmla="*/ 31 w 55"/>
                    <a:gd name="T49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5" h="40">
                      <a:moveTo>
                        <a:pt x="31" y="0"/>
                      </a:moveTo>
                      <a:cubicBezTo>
                        <a:pt x="30" y="0"/>
                        <a:pt x="30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7" y="0"/>
                        <a:pt x="26" y="0"/>
                        <a:pt x="25" y="0"/>
                      </a:cubicBezTo>
                      <a:cubicBezTo>
                        <a:pt x="11" y="2"/>
                        <a:pt x="1" y="13"/>
                        <a:pt x="0" y="27"/>
                      </a:cubicBezTo>
                      <a:cubicBezTo>
                        <a:pt x="0" y="31"/>
                        <a:pt x="1" y="34"/>
                        <a:pt x="2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39"/>
                        <a:pt x="4" y="38"/>
                        <a:pt x="5" y="37"/>
                      </a:cubicBezTo>
                      <a:cubicBezTo>
                        <a:pt x="6" y="35"/>
                        <a:pt x="9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5" y="33"/>
                        <a:pt x="18" y="35"/>
                        <a:pt x="19" y="38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0" y="39"/>
                        <a:pt x="21" y="38"/>
                      </a:cubicBezTo>
                      <a:cubicBezTo>
                        <a:pt x="22" y="36"/>
                        <a:pt x="23" y="35"/>
                        <a:pt x="25" y="34"/>
                      </a:cubicBezTo>
                      <a:cubicBezTo>
                        <a:pt x="26" y="34"/>
                        <a:pt x="27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30" y="34"/>
                        <a:pt x="31" y="34"/>
                      </a:cubicBezTo>
                      <a:cubicBezTo>
                        <a:pt x="33" y="35"/>
                        <a:pt x="35" y="36"/>
                        <a:pt x="36" y="38"/>
                      </a:cubicBezTo>
                      <a:cubicBezTo>
                        <a:pt x="36" y="39"/>
                        <a:pt x="36" y="40"/>
                        <a:pt x="36" y="40"/>
                      </a:cubicBezTo>
                      <a:cubicBezTo>
                        <a:pt x="37" y="40"/>
                        <a:pt x="37" y="39"/>
                        <a:pt x="37" y="38"/>
                      </a:cubicBezTo>
                      <a:cubicBezTo>
                        <a:pt x="39" y="36"/>
                        <a:pt x="41" y="34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29"/>
                        <a:pt x="52" y="25"/>
                        <a:pt x="55" y="20"/>
                      </a:cubicBezTo>
                      <a:cubicBezTo>
                        <a:pt x="52" y="9"/>
                        <a:pt x="43" y="1"/>
                        <a:pt x="31" y="0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3" name="Freeform: Shape 260"/>
                <p:cNvSpPr>
                  <a:spLocks/>
                </p:cNvSpPr>
                <p:nvPr/>
              </p:nvSpPr>
              <p:spPr bwMode="auto">
                <a:xfrm>
                  <a:off x="4295964" y="1228386"/>
                  <a:ext cx="322284" cy="256111"/>
                </a:xfrm>
                <a:custGeom>
                  <a:avLst/>
                  <a:gdLst>
                    <a:gd name="T0" fmla="*/ 71 w 73"/>
                    <a:gd name="T1" fmla="*/ 14 h 58"/>
                    <a:gd name="T2" fmla="*/ 57 w 73"/>
                    <a:gd name="T3" fmla="*/ 20 h 58"/>
                    <a:gd name="T4" fmla="*/ 51 w 73"/>
                    <a:gd name="T5" fmla="*/ 20 h 58"/>
                    <a:gd name="T6" fmla="*/ 48 w 73"/>
                    <a:gd name="T7" fmla="*/ 13 h 58"/>
                    <a:gd name="T8" fmla="*/ 52 w 73"/>
                    <a:gd name="T9" fmla="*/ 9 h 58"/>
                    <a:gd name="T10" fmla="*/ 67 w 73"/>
                    <a:gd name="T11" fmla="*/ 3 h 58"/>
                    <a:gd name="T12" fmla="*/ 51 w 73"/>
                    <a:gd name="T13" fmla="*/ 1 h 58"/>
                    <a:gd name="T14" fmla="*/ 50 w 73"/>
                    <a:gd name="T15" fmla="*/ 3 h 58"/>
                    <a:gd name="T16" fmla="*/ 43 w 73"/>
                    <a:gd name="T17" fmla="*/ 13 h 58"/>
                    <a:gd name="T18" fmla="*/ 44 w 73"/>
                    <a:gd name="T19" fmla="*/ 2 h 58"/>
                    <a:gd name="T20" fmla="*/ 38 w 73"/>
                    <a:gd name="T21" fmla="*/ 1 h 58"/>
                    <a:gd name="T22" fmla="*/ 34 w 73"/>
                    <a:gd name="T23" fmla="*/ 7 h 58"/>
                    <a:gd name="T24" fmla="*/ 27 w 73"/>
                    <a:gd name="T25" fmla="*/ 10 h 58"/>
                    <a:gd name="T26" fmla="*/ 23 w 73"/>
                    <a:gd name="T27" fmla="*/ 3 h 58"/>
                    <a:gd name="T28" fmla="*/ 22 w 73"/>
                    <a:gd name="T29" fmla="*/ 3 h 58"/>
                    <a:gd name="T30" fmla="*/ 19 w 73"/>
                    <a:gd name="T31" fmla="*/ 7 h 58"/>
                    <a:gd name="T32" fmla="*/ 17 w 73"/>
                    <a:gd name="T33" fmla="*/ 13 h 58"/>
                    <a:gd name="T34" fmla="*/ 25 w 73"/>
                    <a:gd name="T35" fmla="*/ 20 h 58"/>
                    <a:gd name="T36" fmla="*/ 14 w 73"/>
                    <a:gd name="T37" fmla="*/ 18 h 58"/>
                    <a:gd name="T38" fmla="*/ 4 w 73"/>
                    <a:gd name="T39" fmla="*/ 11 h 58"/>
                    <a:gd name="T40" fmla="*/ 0 w 73"/>
                    <a:gd name="T41" fmla="*/ 20 h 58"/>
                    <a:gd name="T42" fmla="*/ 1 w 73"/>
                    <a:gd name="T43" fmla="*/ 30 h 58"/>
                    <a:gd name="T44" fmla="*/ 16 w 73"/>
                    <a:gd name="T45" fmla="*/ 24 h 58"/>
                    <a:gd name="T46" fmla="*/ 22 w 73"/>
                    <a:gd name="T47" fmla="*/ 24 h 58"/>
                    <a:gd name="T48" fmla="*/ 24 w 73"/>
                    <a:gd name="T49" fmla="*/ 31 h 58"/>
                    <a:gd name="T50" fmla="*/ 20 w 73"/>
                    <a:gd name="T51" fmla="*/ 35 h 58"/>
                    <a:gd name="T52" fmla="*/ 6 w 73"/>
                    <a:gd name="T53" fmla="*/ 41 h 58"/>
                    <a:gd name="T54" fmla="*/ 12 w 73"/>
                    <a:gd name="T55" fmla="*/ 49 h 58"/>
                    <a:gd name="T56" fmla="*/ 22 w 73"/>
                    <a:gd name="T57" fmla="*/ 53 h 58"/>
                    <a:gd name="T58" fmla="*/ 23 w 73"/>
                    <a:gd name="T59" fmla="*/ 41 h 58"/>
                    <a:gd name="T60" fmla="*/ 30 w 73"/>
                    <a:gd name="T61" fmla="*/ 31 h 58"/>
                    <a:gd name="T62" fmla="*/ 29 w 73"/>
                    <a:gd name="T63" fmla="*/ 42 h 58"/>
                    <a:gd name="T64" fmla="*/ 34 w 73"/>
                    <a:gd name="T65" fmla="*/ 45 h 58"/>
                    <a:gd name="T66" fmla="*/ 34 w 73"/>
                    <a:gd name="T67" fmla="*/ 51 h 58"/>
                    <a:gd name="T68" fmla="*/ 38 w 73"/>
                    <a:gd name="T69" fmla="*/ 51 h 58"/>
                    <a:gd name="T70" fmla="*/ 38 w 73"/>
                    <a:gd name="T71" fmla="*/ 45 h 58"/>
                    <a:gd name="T72" fmla="*/ 44 w 73"/>
                    <a:gd name="T73" fmla="*/ 42 h 58"/>
                    <a:gd name="T74" fmla="*/ 43 w 73"/>
                    <a:gd name="T75" fmla="*/ 31 h 58"/>
                    <a:gd name="T76" fmla="*/ 50 w 73"/>
                    <a:gd name="T77" fmla="*/ 41 h 58"/>
                    <a:gd name="T78" fmla="*/ 51 w 73"/>
                    <a:gd name="T79" fmla="*/ 53 h 58"/>
                    <a:gd name="T80" fmla="*/ 61 w 73"/>
                    <a:gd name="T81" fmla="*/ 49 h 58"/>
                    <a:gd name="T82" fmla="*/ 67 w 73"/>
                    <a:gd name="T83" fmla="*/ 41 h 58"/>
                    <a:gd name="T84" fmla="*/ 52 w 73"/>
                    <a:gd name="T85" fmla="*/ 35 h 58"/>
                    <a:gd name="T86" fmla="*/ 48 w 73"/>
                    <a:gd name="T87" fmla="*/ 31 h 58"/>
                    <a:gd name="T88" fmla="*/ 51 w 73"/>
                    <a:gd name="T89" fmla="*/ 24 h 58"/>
                    <a:gd name="T90" fmla="*/ 57 w 73"/>
                    <a:gd name="T91" fmla="*/ 24 h 58"/>
                    <a:gd name="T92" fmla="*/ 71 w 73"/>
                    <a:gd name="T93" fmla="*/ 30 h 58"/>
                    <a:gd name="T94" fmla="*/ 73 w 73"/>
                    <a:gd name="T95" fmla="*/ 2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3" h="58">
                      <a:moveTo>
                        <a:pt x="73" y="20"/>
                      </a:moveTo>
                      <a:cubicBezTo>
                        <a:pt x="65" y="20"/>
                        <a:pt x="65" y="20"/>
                        <a:pt x="65" y="20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69" y="11"/>
                        <a:pt x="69" y="11"/>
                        <a:pt x="69" y="11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67" y="7"/>
                        <a:pt x="67" y="7"/>
                        <a:pt x="67" y="7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61" y="0"/>
                        <a:pt x="61" y="0"/>
                        <a:pt x="61" y="0"/>
                      </a:cubicBezTo>
                      <a:cubicBezTo>
                        <a:pt x="58" y="0"/>
                        <a:pt x="54" y="0"/>
                        <a:pt x="51" y="1"/>
                      </a:cubicBezTo>
                      <a:cubicBezTo>
                        <a:pt x="51" y="4"/>
                        <a:pt x="51" y="4"/>
                        <a:pt x="51" y="4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3"/>
                        <a:pt x="46" y="3"/>
                        <a:pt x="46" y="3"/>
                      </a:cubicBezTo>
                      <a:cubicBezTo>
                        <a:pt x="46" y="10"/>
                        <a:pt x="46" y="10"/>
                        <a:pt x="46" y="10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1" y="12"/>
                        <a:pt x="40" y="11"/>
                        <a:pt x="38" y="11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1" y="1"/>
                        <a:pt x="40" y="1"/>
                        <a:pt x="39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5" y="2"/>
                        <a:pt x="32" y="2"/>
                        <a:pt x="29" y="2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3" y="11"/>
                        <a:pt x="31" y="12"/>
                        <a:pt x="30" y="13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16" y="4"/>
                        <a:pt x="11" y="5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6" y="17"/>
                        <a:pt x="26" y="18"/>
                        <a:pt x="25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6"/>
                        <a:pt x="26" y="27"/>
                        <a:pt x="27" y="28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31" y="32"/>
                        <a:pt x="33" y="33"/>
                        <a:pt x="34" y="33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25" y="54"/>
                        <a:pt x="25" y="54"/>
                        <a:pt x="25" y="54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8" y="58"/>
                        <a:pt x="38" y="58"/>
                        <a:pt x="38" y="58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8" y="54"/>
                        <a:pt x="48" y="54"/>
                        <a:pt x="48" y="54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4" y="42"/>
                        <a:pt x="44" y="42"/>
                        <a:pt x="44" y="42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40" y="33"/>
                        <a:pt x="41" y="32"/>
                        <a:pt x="43" y="31"/>
                      </a:cubicBez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8"/>
                        <a:pt x="50" y="38"/>
                        <a:pt x="50" y="38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53"/>
                        <a:pt x="51" y="53"/>
                        <a:pt x="51" y="53"/>
                      </a:cubicBezTo>
                      <a:cubicBezTo>
                        <a:pt x="55" y="53"/>
                        <a:pt x="55" y="53"/>
                        <a:pt x="55" y="53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61" y="49"/>
                        <a:pt x="61" y="49"/>
                        <a:pt x="61" y="49"/>
                      </a:cubicBezTo>
                      <a:cubicBezTo>
                        <a:pt x="63" y="46"/>
                        <a:pt x="63" y="46"/>
                        <a:pt x="63" y="4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67" y="41"/>
                        <a:pt x="67" y="41"/>
                        <a:pt x="67" y="41"/>
                      </a:cubicBezTo>
                      <a:cubicBezTo>
                        <a:pt x="67" y="37"/>
                        <a:pt x="67" y="37"/>
                        <a:pt x="67" y="37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6" y="35"/>
                        <a:pt x="56" y="35"/>
                        <a:pt x="56" y="35"/>
                      </a:cubicBezTo>
                      <a:cubicBezTo>
                        <a:pt x="56" y="31"/>
                        <a:pt x="56" y="31"/>
                        <a:pt x="56" y="31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6" y="28"/>
                        <a:pt x="46" y="28"/>
                        <a:pt x="46" y="28"/>
                      </a:cubicBezTo>
                      <a:cubicBezTo>
                        <a:pt x="46" y="27"/>
                        <a:pt x="47" y="26"/>
                        <a:pt x="47" y="24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6" y="29"/>
                        <a:pt x="56" y="29"/>
                        <a:pt x="56" y="29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9" y="24"/>
                        <a:pt x="59" y="24"/>
                        <a:pt x="59" y="24"/>
                      </a:cubicBezTo>
                      <a:cubicBezTo>
                        <a:pt x="69" y="33"/>
                        <a:pt x="69" y="33"/>
                        <a:pt x="69" y="33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73" y="24"/>
                        <a:pt x="73" y="24"/>
                        <a:pt x="73" y="24"/>
                      </a:cubicBezTo>
                      <a:lnTo>
                        <a:pt x="73" y="2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4" name="Freeform: Shape 261"/>
                <p:cNvSpPr>
                  <a:spLocks/>
                </p:cNvSpPr>
                <p:nvPr/>
              </p:nvSpPr>
              <p:spPr bwMode="auto">
                <a:xfrm>
                  <a:off x="3320536" y="2283466"/>
                  <a:ext cx="259787" cy="256111"/>
                </a:xfrm>
                <a:custGeom>
                  <a:avLst/>
                  <a:gdLst>
                    <a:gd name="T0" fmla="*/ 52 w 59"/>
                    <a:gd name="T1" fmla="*/ 41 h 58"/>
                    <a:gd name="T2" fmla="*/ 55 w 59"/>
                    <a:gd name="T3" fmla="*/ 44 h 58"/>
                    <a:gd name="T4" fmla="*/ 48 w 59"/>
                    <a:gd name="T5" fmla="*/ 52 h 58"/>
                    <a:gd name="T6" fmla="*/ 45 w 59"/>
                    <a:gd name="T7" fmla="*/ 49 h 58"/>
                    <a:gd name="T8" fmla="*/ 37 w 59"/>
                    <a:gd name="T9" fmla="*/ 53 h 58"/>
                    <a:gd name="T10" fmla="*/ 37 w 59"/>
                    <a:gd name="T11" fmla="*/ 58 h 58"/>
                    <a:gd name="T12" fmla="*/ 29 w 59"/>
                    <a:gd name="T13" fmla="*/ 58 h 58"/>
                    <a:gd name="T14" fmla="*/ 29 w 59"/>
                    <a:gd name="T15" fmla="*/ 46 h 58"/>
                    <a:gd name="T16" fmla="*/ 42 w 59"/>
                    <a:gd name="T17" fmla="*/ 40 h 58"/>
                    <a:gd name="T18" fmla="*/ 40 w 59"/>
                    <a:gd name="T19" fmla="*/ 16 h 58"/>
                    <a:gd name="T20" fmla="*/ 40 w 59"/>
                    <a:gd name="T21" fmla="*/ 16 h 58"/>
                    <a:gd name="T22" fmla="*/ 34 w 59"/>
                    <a:gd name="T23" fmla="*/ 13 h 58"/>
                    <a:gd name="T24" fmla="*/ 29 w 59"/>
                    <a:gd name="T25" fmla="*/ 12 h 58"/>
                    <a:gd name="T26" fmla="*/ 29 w 59"/>
                    <a:gd name="T27" fmla="*/ 0 h 58"/>
                    <a:gd name="T28" fmla="*/ 32 w 59"/>
                    <a:gd name="T29" fmla="*/ 0 h 58"/>
                    <a:gd name="T30" fmla="*/ 33 w 59"/>
                    <a:gd name="T31" fmla="*/ 4 h 58"/>
                    <a:gd name="T32" fmla="*/ 41 w 59"/>
                    <a:gd name="T33" fmla="*/ 7 h 58"/>
                    <a:gd name="T34" fmla="*/ 44 w 59"/>
                    <a:gd name="T35" fmla="*/ 3 h 58"/>
                    <a:gd name="T36" fmla="*/ 52 w 59"/>
                    <a:gd name="T37" fmla="*/ 10 h 58"/>
                    <a:gd name="T38" fmla="*/ 49 w 59"/>
                    <a:gd name="T39" fmla="*/ 14 h 58"/>
                    <a:gd name="T40" fmla="*/ 53 w 59"/>
                    <a:gd name="T41" fmla="*/ 22 h 58"/>
                    <a:gd name="T42" fmla="*/ 58 w 59"/>
                    <a:gd name="T43" fmla="*/ 21 h 58"/>
                    <a:gd name="T44" fmla="*/ 59 w 59"/>
                    <a:gd name="T45" fmla="*/ 32 h 58"/>
                    <a:gd name="T46" fmla="*/ 54 w 59"/>
                    <a:gd name="T47" fmla="*/ 32 h 58"/>
                    <a:gd name="T48" fmla="*/ 52 w 59"/>
                    <a:gd name="T49" fmla="*/ 41 h 58"/>
                    <a:gd name="T50" fmla="*/ 29 w 59"/>
                    <a:gd name="T51" fmla="*/ 58 h 58"/>
                    <a:gd name="T52" fmla="*/ 26 w 59"/>
                    <a:gd name="T53" fmla="*/ 58 h 58"/>
                    <a:gd name="T54" fmla="*/ 26 w 59"/>
                    <a:gd name="T55" fmla="*/ 54 h 58"/>
                    <a:gd name="T56" fmla="*/ 18 w 59"/>
                    <a:gd name="T57" fmla="*/ 51 h 58"/>
                    <a:gd name="T58" fmla="*/ 15 w 59"/>
                    <a:gd name="T59" fmla="*/ 55 h 58"/>
                    <a:gd name="T60" fmla="*/ 7 w 59"/>
                    <a:gd name="T61" fmla="*/ 48 h 58"/>
                    <a:gd name="T62" fmla="*/ 9 w 59"/>
                    <a:gd name="T63" fmla="*/ 45 h 58"/>
                    <a:gd name="T64" fmla="*/ 5 w 59"/>
                    <a:gd name="T65" fmla="*/ 37 h 58"/>
                    <a:gd name="T66" fmla="*/ 1 w 59"/>
                    <a:gd name="T67" fmla="*/ 37 h 58"/>
                    <a:gd name="T68" fmla="*/ 0 w 59"/>
                    <a:gd name="T69" fmla="*/ 26 h 58"/>
                    <a:gd name="T70" fmla="*/ 4 w 59"/>
                    <a:gd name="T71" fmla="*/ 26 h 58"/>
                    <a:gd name="T72" fmla="*/ 7 w 59"/>
                    <a:gd name="T73" fmla="*/ 17 h 58"/>
                    <a:gd name="T74" fmla="*/ 4 w 59"/>
                    <a:gd name="T75" fmla="*/ 15 h 58"/>
                    <a:gd name="T76" fmla="*/ 11 w 59"/>
                    <a:gd name="T77" fmla="*/ 6 h 58"/>
                    <a:gd name="T78" fmla="*/ 14 w 59"/>
                    <a:gd name="T79" fmla="*/ 9 h 58"/>
                    <a:gd name="T80" fmla="*/ 22 w 59"/>
                    <a:gd name="T81" fmla="*/ 5 h 58"/>
                    <a:gd name="T82" fmla="*/ 21 w 59"/>
                    <a:gd name="T83" fmla="*/ 1 h 58"/>
                    <a:gd name="T84" fmla="*/ 29 w 59"/>
                    <a:gd name="T85" fmla="*/ 0 h 58"/>
                    <a:gd name="T86" fmla="*/ 29 w 59"/>
                    <a:gd name="T87" fmla="*/ 12 h 58"/>
                    <a:gd name="T88" fmla="*/ 16 w 59"/>
                    <a:gd name="T89" fmla="*/ 18 h 58"/>
                    <a:gd name="T90" fmla="*/ 18 w 59"/>
                    <a:gd name="T91" fmla="*/ 42 h 58"/>
                    <a:gd name="T92" fmla="*/ 24 w 59"/>
                    <a:gd name="T93" fmla="*/ 45 h 58"/>
                    <a:gd name="T94" fmla="*/ 29 w 59"/>
                    <a:gd name="T95" fmla="*/ 46 h 58"/>
                    <a:gd name="T96" fmla="*/ 29 w 59"/>
                    <a:gd name="T9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9" h="58">
                      <a:moveTo>
                        <a:pt x="52" y="41"/>
                      </a:move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48" y="52"/>
                        <a:pt x="48" y="52"/>
                        <a:pt x="48" y="52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2" y="51"/>
                        <a:pt x="40" y="52"/>
                        <a:pt x="37" y="53"/>
                      </a:cubicBezTo>
                      <a:cubicBezTo>
                        <a:pt x="37" y="58"/>
                        <a:pt x="37" y="58"/>
                        <a:pt x="37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4" y="46"/>
                        <a:pt x="39" y="44"/>
                        <a:pt x="42" y="40"/>
                      </a:cubicBezTo>
                      <a:cubicBezTo>
                        <a:pt x="48" y="33"/>
                        <a:pt x="47" y="22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38" y="15"/>
                        <a:pt x="36" y="14"/>
                        <a:pt x="34" y="13"/>
                      </a:cubicBezTo>
                      <a:cubicBezTo>
                        <a:pt x="33" y="12"/>
                        <a:pt x="31" y="12"/>
                        <a:pt x="29" y="12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6" y="4"/>
                        <a:pt x="38" y="5"/>
                        <a:pt x="41" y="7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52" y="10"/>
                        <a:pt x="52" y="10"/>
                        <a:pt x="52" y="10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1" y="16"/>
                        <a:pt x="53" y="19"/>
                        <a:pt x="53" y="22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9" y="32"/>
                        <a:pt x="59" y="32"/>
                        <a:pt x="59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5"/>
                        <a:pt x="53" y="38"/>
                        <a:pt x="52" y="41"/>
                      </a:cubicBezTo>
                      <a:close/>
                      <a:moveTo>
                        <a:pt x="29" y="58"/>
                      </a:moveTo>
                      <a:cubicBezTo>
                        <a:pt x="26" y="58"/>
                        <a:pt x="26" y="58"/>
                        <a:pt x="26" y="58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3" y="54"/>
                        <a:pt x="20" y="53"/>
                        <a:pt x="18" y="51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8" y="42"/>
                        <a:pt x="6" y="40"/>
                        <a:pt x="5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5" y="23"/>
                        <a:pt x="6" y="20"/>
                        <a:pt x="7" y="17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6" y="7"/>
                        <a:pt x="19" y="6"/>
                        <a:pt x="22" y="5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4" y="12"/>
                        <a:pt x="20" y="14"/>
                        <a:pt x="16" y="18"/>
                      </a:cubicBezTo>
                      <a:cubicBezTo>
                        <a:pt x="10" y="25"/>
                        <a:pt x="11" y="36"/>
                        <a:pt x="18" y="42"/>
                      </a:cubicBezTo>
                      <a:cubicBezTo>
                        <a:pt x="20" y="44"/>
                        <a:pt x="22" y="45"/>
                        <a:pt x="24" y="45"/>
                      </a:cubicBezTo>
                      <a:cubicBezTo>
                        <a:pt x="26" y="46"/>
                        <a:pt x="28" y="46"/>
                        <a:pt x="29" y="46"/>
                      </a:cubicBezTo>
                      <a:lnTo>
                        <a:pt x="29" y="58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5" name="Freeform: Shape 262"/>
                <p:cNvSpPr>
                  <a:spLocks/>
                </p:cNvSpPr>
                <p:nvPr/>
              </p:nvSpPr>
              <p:spPr bwMode="auto">
                <a:xfrm>
                  <a:off x="3205347" y="2729517"/>
                  <a:ext cx="13480" cy="22057"/>
                </a:xfrm>
                <a:custGeom>
                  <a:avLst/>
                  <a:gdLst>
                    <a:gd name="T0" fmla="*/ 0 w 3"/>
                    <a:gd name="T1" fmla="*/ 5 h 5"/>
                    <a:gd name="T2" fmla="*/ 3 w 3"/>
                    <a:gd name="T3" fmla="*/ 1 h 5"/>
                    <a:gd name="T4" fmla="*/ 0 w 3"/>
                    <a:gd name="T5" fmla="*/ 0 h 5"/>
                    <a:gd name="T6" fmla="*/ 0 w 3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2"/>
                        <a:pt x="0" y="3"/>
                        <a:pt x="0" y="5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6" name="Freeform: Shape 263"/>
                <p:cNvSpPr>
                  <a:spLocks/>
                </p:cNvSpPr>
                <p:nvPr/>
              </p:nvSpPr>
              <p:spPr bwMode="auto">
                <a:xfrm>
                  <a:off x="3200445" y="2671922"/>
                  <a:ext cx="49017" cy="53918"/>
                </a:xfrm>
                <a:custGeom>
                  <a:avLst/>
                  <a:gdLst>
                    <a:gd name="T0" fmla="*/ 5 w 11"/>
                    <a:gd name="T1" fmla="*/ 12 h 12"/>
                    <a:gd name="T2" fmla="*/ 6 w 11"/>
                    <a:gd name="T3" fmla="*/ 12 h 12"/>
                    <a:gd name="T4" fmla="*/ 6 w 11"/>
                    <a:gd name="T5" fmla="*/ 12 h 12"/>
                    <a:gd name="T6" fmla="*/ 11 w 11"/>
                    <a:gd name="T7" fmla="*/ 6 h 12"/>
                    <a:gd name="T8" fmla="*/ 11 w 11"/>
                    <a:gd name="T9" fmla="*/ 6 h 12"/>
                    <a:gd name="T10" fmla="*/ 11 w 11"/>
                    <a:gd name="T11" fmla="*/ 5 h 12"/>
                    <a:gd name="T12" fmla="*/ 5 w 11"/>
                    <a:gd name="T13" fmla="*/ 0 h 12"/>
                    <a:gd name="T14" fmla="*/ 4 w 11"/>
                    <a:gd name="T15" fmla="*/ 0 h 12"/>
                    <a:gd name="T16" fmla="*/ 0 w 11"/>
                    <a:gd name="T17" fmla="*/ 3 h 12"/>
                    <a:gd name="T18" fmla="*/ 1 w 11"/>
                    <a:gd name="T19" fmla="*/ 9 h 12"/>
                    <a:gd name="T20" fmla="*/ 5 w 11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" h="12">
                      <a:moveTo>
                        <a:pt x="5" y="12"/>
                      </a:moveTo>
                      <a:cubicBezTo>
                        <a:pt x="5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1"/>
                        <a:pt x="11" y="8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0" y="5"/>
                        <a:pt x="0" y="7"/>
                        <a:pt x="1" y="9"/>
                      </a:cubicBezTo>
                      <a:cubicBezTo>
                        <a:pt x="2" y="11"/>
                        <a:pt x="3" y="12"/>
                        <a:pt x="5" y="12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7" name="Freeform: Shape 264"/>
                <p:cNvSpPr>
                  <a:spLocks/>
                </p:cNvSpPr>
                <p:nvPr/>
              </p:nvSpPr>
              <p:spPr bwMode="auto">
                <a:xfrm>
                  <a:off x="3293577" y="2712361"/>
                  <a:ext cx="96808" cy="91906"/>
                </a:xfrm>
                <a:custGeom>
                  <a:avLst/>
                  <a:gdLst>
                    <a:gd name="T0" fmla="*/ 12 w 22"/>
                    <a:gd name="T1" fmla="*/ 21 h 21"/>
                    <a:gd name="T2" fmla="*/ 22 w 22"/>
                    <a:gd name="T3" fmla="*/ 21 h 21"/>
                    <a:gd name="T4" fmla="*/ 6 w 22"/>
                    <a:gd name="T5" fmla="*/ 0 h 21"/>
                    <a:gd name="T6" fmla="*/ 0 w 22"/>
                    <a:gd name="T7" fmla="*/ 5 h 21"/>
                    <a:gd name="T8" fmla="*/ 12 w 22"/>
                    <a:gd name="T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12" y="21"/>
                      </a:move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2" y="5"/>
                        <a:pt x="0" y="5"/>
                      </a:cubicBez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8" name="Freeform: Shape 265"/>
                <p:cNvSpPr>
                  <a:spLocks/>
                </p:cNvSpPr>
                <p:nvPr/>
              </p:nvSpPr>
              <p:spPr bwMode="auto">
                <a:xfrm>
                  <a:off x="3258040" y="2671922"/>
                  <a:ext cx="52693" cy="53918"/>
                </a:xfrm>
                <a:custGeom>
                  <a:avLst/>
                  <a:gdLst>
                    <a:gd name="T0" fmla="*/ 8 w 12"/>
                    <a:gd name="T1" fmla="*/ 0 h 12"/>
                    <a:gd name="T2" fmla="*/ 6 w 12"/>
                    <a:gd name="T3" fmla="*/ 0 h 12"/>
                    <a:gd name="T4" fmla="*/ 1 w 12"/>
                    <a:gd name="T5" fmla="*/ 5 h 12"/>
                    <a:gd name="T6" fmla="*/ 1 w 12"/>
                    <a:gd name="T7" fmla="*/ 6 h 12"/>
                    <a:gd name="T8" fmla="*/ 1 w 12"/>
                    <a:gd name="T9" fmla="*/ 6 h 12"/>
                    <a:gd name="T10" fmla="*/ 5 w 12"/>
                    <a:gd name="T11" fmla="*/ 12 h 12"/>
                    <a:gd name="T12" fmla="*/ 6 w 12"/>
                    <a:gd name="T13" fmla="*/ 12 h 12"/>
                    <a:gd name="T14" fmla="*/ 6 w 12"/>
                    <a:gd name="T15" fmla="*/ 12 h 12"/>
                    <a:gd name="T16" fmla="*/ 12 w 12"/>
                    <a:gd name="T17" fmla="*/ 7 h 12"/>
                    <a:gd name="T18" fmla="*/ 12 w 12"/>
                    <a:gd name="T19" fmla="*/ 7 h 12"/>
                    <a:gd name="T20" fmla="*/ 8 w 12"/>
                    <a:gd name="T21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12"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0"/>
                        <a:pt x="1" y="2"/>
                        <a:pt x="1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8"/>
                        <a:pt x="2" y="11"/>
                        <a:pt x="5" y="12"/>
                      </a:cubicBezTo>
                      <a:cubicBezTo>
                        <a:pt x="5" y="12"/>
                        <a:pt x="5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9" y="12"/>
                        <a:pt x="11" y="10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4"/>
                        <a:pt x="11" y="1"/>
                        <a:pt x="8" y="0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9" name="Freeform: Shape 266"/>
                <p:cNvSpPr>
                  <a:spLocks/>
                </p:cNvSpPr>
                <p:nvPr/>
              </p:nvSpPr>
              <p:spPr bwMode="auto">
                <a:xfrm>
                  <a:off x="3213925" y="2814070"/>
                  <a:ext cx="220574" cy="180136"/>
                </a:xfrm>
                <a:custGeom>
                  <a:avLst/>
                  <a:gdLst>
                    <a:gd name="T0" fmla="*/ 9 w 50"/>
                    <a:gd name="T1" fmla="*/ 41 h 41"/>
                    <a:gd name="T2" fmla="*/ 39 w 50"/>
                    <a:gd name="T3" fmla="*/ 41 h 41"/>
                    <a:gd name="T4" fmla="*/ 50 w 50"/>
                    <a:gd name="T5" fmla="*/ 0 h 41"/>
                    <a:gd name="T6" fmla="*/ 41 w 50"/>
                    <a:gd name="T7" fmla="*/ 0 h 41"/>
                    <a:gd name="T8" fmla="*/ 31 w 50"/>
                    <a:gd name="T9" fmla="*/ 0 h 41"/>
                    <a:gd name="T10" fmla="*/ 0 w 50"/>
                    <a:gd name="T11" fmla="*/ 0 h 41"/>
                    <a:gd name="T12" fmla="*/ 9 w 50"/>
                    <a:gd name="T1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41">
                      <a:moveTo>
                        <a:pt x="9" y="41"/>
                      </a:move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4"/>
                        <a:pt x="5" y="28"/>
                        <a:pt x="9" y="41"/>
                      </a:cubicBezTo>
                      <a:close/>
                    </a:path>
                  </a:pathLst>
                </a:custGeom>
                <a:solidFill>
                  <a:srgbClr val="3891DE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0" name="Freeform: Shape 267"/>
                <p:cNvSpPr>
                  <a:spLocks/>
                </p:cNvSpPr>
                <p:nvPr/>
              </p:nvSpPr>
              <p:spPr bwMode="auto">
                <a:xfrm>
                  <a:off x="5715654" y="2104329"/>
                  <a:ext cx="88230" cy="88230"/>
                </a:xfrm>
                <a:custGeom>
                  <a:avLst/>
                  <a:gdLst>
                    <a:gd name="T0" fmla="*/ 17 w 20"/>
                    <a:gd name="T1" fmla="*/ 0 h 20"/>
                    <a:gd name="T2" fmla="*/ 9 w 20"/>
                    <a:gd name="T3" fmla="*/ 0 h 20"/>
                    <a:gd name="T4" fmla="*/ 0 w 20"/>
                    <a:gd name="T5" fmla="*/ 9 h 20"/>
                    <a:gd name="T6" fmla="*/ 0 w 20"/>
                    <a:gd name="T7" fmla="*/ 20 h 20"/>
                    <a:gd name="T8" fmla="*/ 7 w 20"/>
                    <a:gd name="T9" fmla="*/ 20 h 20"/>
                    <a:gd name="T10" fmla="*/ 7 w 20"/>
                    <a:gd name="T11" fmla="*/ 9 h 20"/>
                    <a:gd name="T12" fmla="*/ 9 w 20"/>
                    <a:gd name="T13" fmla="*/ 7 h 20"/>
                    <a:gd name="T14" fmla="*/ 20 w 20"/>
                    <a:gd name="T15" fmla="*/ 7 h 20"/>
                    <a:gd name="T16" fmla="*/ 17 w 20"/>
                    <a:gd name="T1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17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8" y="2"/>
                        <a:pt x="17" y="0"/>
                      </a:cubicBez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1" name="Freeform: Shape 268"/>
                <p:cNvSpPr>
                  <a:spLocks/>
                </p:cNvSpPr>
                <p:nvPr/>
              </p:nvSpPr>
              <p:spPr bwMode="auto">
                <a:xfrm>
                  <a:off x="5655077" y="2176162"/>
                  <a:ext cx="198517" cy="149500"/>
                </a:xfrm>
                <a:custGeom>
                  <a:avLst/>
                  <a:gdLst>
                    <a:gd name="T0" fmla="*/ 35 w 45"/>
                    <a:gd name="T1" fmla="*/ 0 h 34"/>
                    <a:gd name="T2" fmla="*/ 29 w 45"/>
                    <a:gd name="T3" fmla="*/ 0 h 34"/>
                    <a:gd name="T4" fmla="*/ 29 w 45"/>
                    <a:gd name="T5" fmla="*/ 9 h 34"/>
                    <a:gd name="T6" fmla="*/ 34 w 45"/>
                    <a:gd name="T7" fmla="*/ 15 h 34"/>
                    <a:gd name="T8" fmla="*/ 31 w 45"/>
                    <a:gd name="T9" fmla="*/ 19 h 34"/>
                    <a:gd name="T10" fmla="*/ 31 w 45"/>
                    <a:gd name="T11" fmla="*/ 19 h 34"/>
                    <a:gd name="T12" fmla="*/ 31 w 45"/>
                    <a:gd name="T13" fmla="*/ 27 h 34"/>
                    <a:gd name="T14" fmla="*/ 29 w 45"/>
                    <a:gd name="T15" fmla="*/ 27 h 34"/>
                    <a:gd name="T16" fmla="*/ 29 w 45"/>
                    <a:gd name="T17" fmla="*/ 34 h 34"/>
                    <a:gd name="T18" fmla="*/ 45 w 45"/>
                    <a:gd name="T19" fmla="*/ 34 h 34"/>
                    <a:gd name="T20" fmla="*/ 35 w 45"/>
                    <a:gd name="T21" fmla="*/ 0 h 34"/>
                    <a:gd name="T22" fmla="*/ 29 w 45"/>
                    <a:gd name="T23" fmla="*/ 0 h 34"/>
                    <a:gd name="T24" fmla="*/ 0 w 45"/>
                    <a:gd name="T25" fmla="*/ 0 h 34"/>
                    <a:gd name="T26" fmla="*/ 0 w 45"/>
                    <a:gd name="T27" fmla="*/ 34 h 34"/>
                    <a:gd name="T28" fmla="*/ 29 w 45"/>
                    <a:gd name="T29" fmla="*/ 34 h 34"/>
                    <a:gd name="T30" fmla="*/ 29 w 45"/>
                    <a:gd name="T31" fmla="*/ 27 h 34"/>
                    <a:gd name="T32" fmla="*/ 27 w 45"/>
                    <a:gd name="T33" fmla="*/ 27 h 34"/>
                    <a:gd name="T34" fmla="*/ 27 w 45"/>
                    <a:gd name="T35" fmla="*/ 19 h 34"/>
                    <a:gd name="T36" fmla="*/ 24 w 45"/>
                    <a:gd name="T37" fmla="*/ 15 h 34"/>
                    <a:gd name="T38" fmla="*/ 29 w 45"/>
                    <a:gd name="T39" fmla="*/ 9 h 34"/>
                    <a:gd name="T40" fmla="*/ 29 w 45"/>
                    <a:gd name="T41" fmla="*/ 9 h 34"/>
                    <a:gd name="T42" fmla="*/ 29 w 45"/>
                    <a:gd name="T43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5" h="34">
                      <a:moveTo>
                        <a:pt x="35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2" y="9"/>
                        <a:pt x="34" y="12"/>
                        <a:pt x="34" y="15"/>
                      </a:cubicBezTo>
                      <a:cubicBezTo>
                        <a:pt x="34" y="17"/>
                        <a:pt x="33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2" y="22"/>
                        <a:pt x="39" y="11"/>
                        <a:pt x="35" y="0"/>
                      </a:cubicBezTo>
                      <a:close/>
                      <a:moveTo>
                        <a:pt x="29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cubicBezTo>
                        <a:pt x="25" y="19"/>
                        <a:pt x="24" y="17"/>
                        <a:pt x="24" y="15"/>
                      </a:cubicBezTo>
                      <a:cubicBezTo>
                        <a:pt x="24" y="12"/>
                        <a:pt x="26" y="9"/>
                        <a:pt x="29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EB223D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4" name="Freeform: Shape 271"/>
                <p:cNvSpPr>
                  <a:spLocks/>
                </p:cNvSpPr>
                <p:nvPr/>
              </p:nvSpPr>
              <p:spPr bwMode="auto">
                <a:xfrm>
                  <a:off x="3637918" y="1788400"/>
                  <a:ext cx="84553" cy="142148"/>
                </a:xfrm>
                <a:custGeom>
                  <a:avLst/>
                  <a:gdLst>
                    <a:gd name="T0" fmla="*/ 0 w 19"/>
                    <a:gd name="T1" fmla="*/ 22 h 32"/>
                    <a:gd name="T2" fmla="*/ 0 w 19"/>
                    <a:gd name="T3" fmla="*/ 27 h 32"/>
                    <a:gd name="T4" fmla="*/ 6 w 19"/>
                    <a:gd name="T5" fmla="*/ 32 h 32"/>
                    <a:gd name="T6" fmla="*/ 14 w 19"/>
                    <a:gd name="T7" fmla="*/ 32 h 32"/>
                    <a:gd name="T8" fmla="*/ 19 w 19"/>
                    <a:gd name="T9" fmla="*/ 27 h 32"/>
                    <a:gd name="T10" fmla="*/ 19 w 19"/>
                    <a:gd name="T11" fmla="*/ 22 h 32"/>
                    <a:gd name="T12" fmla="*/ 12 w 19"/>
                    <a:gd name="T13" fmla="*/ 22 h 32"/>
                    <a:gd name="T14" fmla="*/ 12 w 19"/>
                    <a:gd name="T15" fmla="*/ 18 h 32"/>
                    <a:gd name="T16" fmla="*/ 19 w 19"/>
                    <a:gd name="T17" fmla="*/ 18 h 32"/>
                    <a:gd name="T18" fmla="*/ 19 w 19"/>
                    <a:gd name="T19" fmla="*/ 12 h 32"/>
                    <a:gd name="T20" fmla="*/ 12 w 19"/>
                    <a:gd name="T21" fmla="*/ 12 h 32"/>
                    <a:gd name="T22" fmla="*/ 12 w 19"/>
                    <a:gd name="T23" fmla="*/ 8 h 32"/>
                    <a:gd name="T24" fmla="*/ 19 w 19"/>
                    <a:gd name="T25" fmla="*/ 8 h 32"/>
                    <a:gd name="T26" fmla="*/ 19 w 19"/>
                    <a:gd name="T27" fmla="*/ 6 h 32"/>
                    <a:gd name="T28" fmla="*/ 14 w 19"/>
                    <a:gd name="T29" fmla="*/ 0 h 32"/>
                    <a:gd name="T30" fmla="*/ 6 w 19"/>
                    <a:gd name="T31" fmla="*/ 0 h 32"/>
                    <a:gd name="T32" fmla="*/ 0 w 19"/>
                    <a:gd name="T33" fmla="*/ 6 h 32"/>
                    <a:gd name="T34" fmla="*/ 0 w 19"/>
                    <a:gd name="T35" fmla="*/ 8 h 32"/>
                    <a:gd name="T36" fmla="*/ 7 w 19"/>
                    <a:gd name="T37" fmla="*/ 8 h 32"/>
                    <a:gd name="T38" fmla="*/ 7 w 19"/>
                    <a:gd name="T39" fmla="*/ 12 h 32"/>
                    <a:gd name="T40" fmla="*/ 0 w 19"/>
                    <a:gd name="T41" fmla="*/ 12 h 32"/>
                    <a:gd name="T42" fmla="*/ 0 w 19"/>
                    <a:gd name="T43" fmla="*/ 18 h 32"/>
                    <a:gd name="T44" fmla="*/ 7 w 19"/>
                    <a:gd name="T45" fmla="*/ 18 h 32"/>
                    <a:gd name="T46" fmla="*/ 7 w 19"/>
                    <a:gd name="T47" fmla="*/ 22 h 32"/>
                    <a:gd name="T48" fmla="*/ 0 w 19"/>
                    <a:gd name="T49" fmla="*/ 2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9" h="32">
                      <a:moveTo>
                        <a:pt x="0" y="22"/>
                      </a:move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30"/>
                        <a:pt x="3" y="32"/>
                        <a:pt x="6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7" y="32"/>
                        <a:pt x="19" y="30"/>
                        <a:pt x="19" y="27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3"/>
                        <a:pt x="17" y="0"/>
                        <a:pt x="14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22"/>
                        <a:pt x="7" y="22"/>
                        <a:pt x="7" y="22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5" name="Freeform: Shape 272"/>
                <p:cNvSpPr>
                  <a:spLocks/>
                </p:cNvSpPr>
                <p:nvPr/>
              </p:nvSpPr>
              <p:spPr bwMode="auto">
                <a:xfrm>
                  <a:off x="3615860" y="1917068"/>
                  <a:ext cx="132345" cy="83328"/>
                </a:xfrm>
                <a:custGeom>
                  <a:avLst/>
                  <a:gdLst>
                    <a:gd name="T0" fmla="*/ 0 w 30"/>
                    <a:gd name="T1" fmla="*/ 0 h 19"/>
                    <a:gd name="T2" fmla="*/ 10 w 30"/>
                    <a:gd name="T3" fmla="*/ 9 h 19"/>
                    <a:gd name="T4" fmla="*/ 13 w 30"/>
                    <a:gd name="T5" fmla="*/ 9 h 19"/>
                    <a:gd name="T6" fmla="*/ 13 w 30"/>
                    <a:gd name="T7" fmla="*/ 15 h 19"/>
                    <a:gd name="T8" fmla="*/ 9 w 30"/>
                    <a:gd name="T9" fmla="*/ 15 h 19"/>
                    <a:gd name="T10" fmla="*/ 9 w 30"/>
                    <a:gd name="T11" fmla="*/ 19 h 19"/>
                    <a:gd name="T12" fmla="*/ 21 w 30"/>
                    <a:gd name="T13" fmla="*/ 19 h 19"/>
                    <a:gd name="T14" fmla="*/ 21 w 30"/>
                    <a:gd name="T15" fmla="*/ 15 h 19"/>
                    <a:gd name="T16" fmla="*/ 17 w 30"/>
                    <a:gd name="T17" fmla="*/ 15 h 19"/>
                    <a:gd name="T18" fmla="*/ 17 w 30"/>
                    <a:gd name="T19" fmla="*/ 9 h 19"/>
                    <a:gd name="T20" fmla="*/ 20 w 30"/>
                    <a:gd name="T21" fmla="*/ 9 h 19"/>
                    <a:gd name="T22" fmla="*/ 30 w 30"/>
                    <a:gd name="T23" fmla="*/ 0 h 19"/>
                    <a:gd name="T24" fmla="*/ 26 w 30"/>
                    <a:gd name="T25" fmla="*/ 0 h 19"/>
                    <a:gd name="T26" fmla="*/ 20 w 30"/>
                    <a:gd name="T27" fmla="*/ 5 h 19"/>
                    <a:gd name="T28" fmla="*/ 10 w 30"/>
                    <a:gd name="T29" fmla="*/ 5 h 19"/>
                    <a:gd name="T30" fmla="*/ 4 w 30"/>
                    <a:gd name="T31" fmla="*/ 0 h 19"/>
                    <a:gd name="T32" fmla="*/ 0 w 30"/>
                    <a:gd name="T3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" h="19">
                      <a:moveTo>
                        <a:pt x="0" y="0"/>
                      </a:moveTo>
                      <a:cubicBezTo>
                        <a:pt x="1" y="5"/>
                        <a:pt x="5" y="9"/>
                        <a:pt x="10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5" y="9"/>
                        <a:pt x="29" y="5"/>
                        <a:pt x="30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5" y="2"/>
                        <a:pt x="23" y="5"/>
                        <a:pt x="20" y="5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5"/>
                        <a:pt x="4" y="2"/>
                        <a:pt x="4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0" name="Freeform: Shape 277"/>
                <p:cNvSpPr>
                  <a:spLocks/>
                </p:cNvSpPr>
                <p:nvPr/>
              </p:nvSpPr>
              <p:spPr bwMode="auto">
                <a:xfrm>
                  <a:off x="5130882" y="1517875"/>
                  <a:ext cx="220574" cy="220574"/>
                </a:xfrm>
                <a:custGeom>
                  <a:avLst/>
                  <a:gdLst>
                    <a:gd name="T0" fmla="*/ 25 w 50"/>
                    <a:gd name="T1" fmla="*/ 47 h 50"/>
                    <a:gd name="T2" fmla="*/ 29 w 50"/>
                    <a:gd name="T3" fmla="*/ 46 h 50"/>
                    <a:gd name="T4" fmla="*/ 30 w 50"/>
                    <a:gd name="T5" fmla="*/ 50 h 50"/>
                    <a:gd name="T6" fmla="*/ 39 w 50"/>
                    <a:gd name="T7" fmla="*/ 46 h 50"/>
                    <a:gd name="T8" fmla="*/ 38 w 50"/>
                    <a:gd name="T9" fmla="*/ 43 h 50"/>
                    <a:gd name="T10" fmla="*/ 43 w 50"/>
                    <a:gd name="T11" fmla="*/ 37 h 50"/>
                    <a:gd name="T12" fmla="*/ 46 w 50"/>
                    <a:gd name="T13" fmla="*/ 39 h 50"/>
                    <a:gd name="T14" fmla="*/ 50 w 50"/>
                    <a:gd name="T15" fmla="*/ 30 h 50"/>
                    <a:gd name="T16" fmla="*/ 46 w 50"/>
                    <a:gd name="T17" fmla="*/ 29 h 50"/>
                    <a:gd name="T18" fmla="*/ 46 w 50"/>
                    <a:gd name="T19" fmla="*/ 21 h 50"/>
                    <a:gd name="T20" fmla="*/ 50 w 50"/>
                    <a:gd name="T21" fmla="*/ 20 h 50"/>
                    <a:gd name="T22" fmla="*/ 46 w 50"/>
                    <a:gd name="T23" fmla="*/ 11 h 50"/>
                    <a:gd name="T24" fmla="*/ 43 w 50"/>
                    <a:gd name="T25" fmla="*/ 12 h 50"/>
                    <a:gd name="T26" fmla="*/ 37 w 50"/>
                    <a:gd name="T27" fmla="*/ 7 h 50"/>
                    <a:gd name="T28" fmla="*/ 39 w 50"/>
                    <a:gd name="T29" fmla="*/ 4 h 50"/>
                    <a:gd name="T30" fmla="*/ 30 w 50"/>
                    <a:gd name="T31" fmla="*/ 0 h 50"/>
                    <a:gd name="T32" fmla="*/ 29 w 50"/>
                    <a:gd name="T33" fmla="*/ 4 h 50"/>
                    <a:gd name="T34" fmla="*/ 25 w 50"/>
                    <a:gd name="T35" fmla="*/ 3 h 50"/>
                    <a:gd name="T36" fmla="*/ 25 w 50"/>
                    <a:gd name="T37" fmla="*/ 10 h 50"/>
                    <a:gd name="T38" fmla="*/ 38 w 50"/>
                    <a:gd name="T39" fmla="*/ 19 h 50"/>
                    <a:gd name="T40" fmla="*/ 31 w 50"/>
                    <a:gd name="T41" fmla="*/ 38 h 50"/>
                    <a:gd name="T42" fmla="*/ 25 w 50"/>
                    <a:gd name="T43" fmla="*/ 40 h 50"/>
                    <a:gd name="T44" fmla="*/ 25 w 50"/>
                    <a:gd name="T45" fmla="*/ 40 h 50"/>
                    <a:gd name="T46" fmla="*/ 25 w 50"/>
                    <a:gd name="T47" fmla="*/ 47 h 50"/>
                    <a:gd name="T48" fmla="*/ 4 w 50"/>
                    <a:gd name="T49" fmla="*/ 29 h 50"/>
                    <a:gd name="T50" fmla="*/ 0 w 50"/>
                    <a:gd name="T51" fmla="*/ 31 h 50"/>
                    <a:gd name="T52" fmla="*/ 4 w 50"/>
                    <a:gd name="T53" fmla="*/ 39 h 50"/>
                    <a:gd name="T54" fmla="*/ 7 w 50"/>
                    <a:gd name="T55" fmla="*/ 38 h 50"/>
                    <a:gd name="T56" fmla="*/ 13 w 50"/>
                    <a:gd name="T57" fmla="*/ 43 h 50"/>
                    <a:gd name="T58" fmla="*/ 11 w 50"/>
                    <a:gd name="T59" fmla="*/ 46 h 50"/>
                    <a:gd name="T60" fmla="*/ 20 w 50"/>
                    <a:gd name="T61" fmla="*/ 50 h 50"/>
                    <a:gd name="T62" fmla="*/ 21 w 50"/>
                    <a:gd name="T63" fmla="*/ 46 h 50"/>
                    <a:gd name="T64" fmla="*/ 25 w 50"/>
                    <a:gd name="T65" fmla="*/ 47 h 50"/>
                    <a:gd name="T66" fmla="*/ 25 w 50"/>
                    <a:gd name="T67" fmla="*/ 40 h 50"/>
                    <a:gd name="T68" fmla="*/ 12 w 50"/>
                    <a:gd name="T69" fmla="*/ 31 h 50"/>
                    <a:gd name="T70" fmla="*/ 19 w 50"/>
                    <a:gd name="T71" fmla="*/ 12 h 50"/>
                    <a:gd name="T72" fmla="*/ 19 w 50"/>
                    <a:gd name="T73" fmla="*/ 12 h 50"/>
                    <a:gd name="T74" fmla="*/ 25 w 50"/>
                    <a:gd name="T75" fmla="*/ 10 h 50"/>
                    <a:gd name="T76" fmla="*/ 25 w 50"/>
                    <a:gd name="T77" fmla="*/ 10 h 50"/>
                    <a:gd name="T78" fmla="*/ 25 w 50"/>
                    <a:gd name="T79" fmla="*/ 3 h 50"/>
                    <a:gd name="T80" fmla="*/ 21 w 50"/>
                    <a:gd name="T81" fmla="*/ 4 h 50"/>
                    <a:gd name="T82" fmla="*/ 19 w 50"/>
                    <a:gd name="T83" fmla="*/ 0 h 50"/>
                    <a:gd name="T84" fmla="*/ 11 w 50"/>
                    <a:gd name="T85" fmla="*/ 4 h 50"/>
                    <a:gd name="T86" fmla="*/ 12 w 50"/>
                    <a:gd name="T87" fmla="*/ 7 h 50"/>
                    <a:gd name="T88" fmla="*/ 7 w 50"/>
                    <a:gd name="T89" fmla="*/ 13 h 50"/>
                    <a:gd name="T90" fmla="*/ 4 w 50"/>
                    <a:gd name="T91" fmla="*/ 11 h 50"/>
                    <a:gd name="T92" fmla="*/ 0 w 50"/>
                    <a:gd name="T93" fmla="*/ 20 h 50"/>
                    <a:gd name="T94" fmla="*/ 4 w 50"/>
                    <a:gd name="T95" fmla="*/ 21 h 50"/>
                    <a:gd name="T96" fmla="*/ 4 w 50"/>
                    <a:gd name="T97" fmla="*/ 2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0" h="50">
                      <a:moveTo>
                        <a:pt x="25" y="47"/>
                      </a:moveTo>
                      <a:cubicBezTo>
                        <a:pt x="26" y="47"/>
                        <a:pt x="28" y="47"/>
                        <a:pt x="29" y="46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38" y="43"/>
                        <a:pt x="38" y="43"/>
                        <a:pt x="38" y="43"/>
                      </a:cubicBezTo>
                      <a:cubicBezTo>
                        <a:pt x="40" y="41"/>
                        <a:pt x="41" y="39"/>
                        <a:pt x="43" y="37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46" y="29"/>
                        <a:pt x="46" y="29"/>
                        <a:pt x="46" y="29"/>
                      </a:cubicBezTo>
                      <a:cubicBezTo>
                        <a:pt x="47" y="26"/>
                        <a:pt x="47" y="24"/>
                        <a:pt x="46" y="21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1" y="10"/>
                        <a:pt x="39" y="9"/>
                        <a:pt x="37" y="7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7" y="3"/>
                        <a:pt x="26" y="3"/>
                        <a:pt x="25" y="3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31" y="10"/>
                        <a:pt x="36" y="14"/>
                        <a:pt x="38" y="19"/>
                      </a:cubicBezTo>
                      <a:cubicBezTo>
                        <a:pt x="42" y="27"/>
                        <a:pt x="38" y="35"/>
                        <a:pt x="31" y="38"/>
                      </a:cubicBezTo>
                      <a:cubicBezTo>
                        <a:pt x="29" y="39"/>
                        <a:pt x="27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lnTo>
                        <a:pt x="25" y="47"/>
                      </a:lnTo>
                      <a:close/>
                      <a:moveTo>
                        <a:pt x="4" y="29"/>
                      </a:move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9" y="40"/>
                        <a:pt x="11" y="42"/>
                        <a:pt x="13" y="43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20" y="50"/>
                        <a:pt x="20" y="50"/>
                        <a:pt x="20" y="50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7"/>
                        <a:pt x="24" y="47"/>
                        <a:pt x="25" y="47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19" y="40"/>
                        <a:pt x="14" y="36"/>
                        <a:pt x="12" y="31"/>
                      </a:cubicBezTo>
                      <a:cubicBezTo>
                        <a:pt x="8" y="23"/>
                        <a:pt x="12" y="15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1" y="11"/>
                        <a:pt x="23" y="10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4" y="3"/>
                        <a:pt x="22" y="3"/>
                        <a:pt x="21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0" y="9"/>
                        <a:pt x="8" y="11"/>
                        <a:pt x="7" y="13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4"/>
                        <a:pt x="3" y="27"/>
                        <a:pt x="4" y="29"/>
                      </a:cubicBez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1" name="Freeform: Shape 278"/>
                <p:cNvSpPr>
                  <a:spLocks/>
                </p:cNvSpPr>
                <p:nvPr/>
              </p:nvSpPr>
              <p:spPr bwMode="auto">
                <a:xfrm>
                  <a:off x="4123278" y="3629885"/>
                  <a:ext cx="225476" cy="229152"/>
                </a:xfrm>
                <a:custGeom>
                  <a:avLst/>
                  <a:gdLst>
                    <a:gd name="T0" fmla="*/ 38 w 51"/>
                    <a:gd name="T1" fmla="*/ 52 h 52"/>
                    <a:gd name="T2" fmla="*/ 35 w 51"/>
                    <a:gd name="T3" fmla="*/ 52 h 52"/>
                    <a:gd name="T4" fmla="*/ 34 w 51"/>
                    <a:gd name="T5" fmla="*/ 51 h 52"/>
                    <a:gd name="T6" fmla="*/ 30 w 51"/>
                    <a:gd name="T7" fmla="*/ 49 h 52"/>
                    <a:gd name="T8" fmla="*/ 12 w 51"/>
                    <a:gd name="T9" fmla="*/ 49 h 52"/>
                    <a:gd name="T10" fmla="*/ 8 w 51"/>
                    <a:gd name="T11" fmla="*/ 47 h 52"/>
                    <a:gd name="T12" fmla="*/ 1 w 51"/>
                    <a:gd name="T13" fmla="*/ 25 h 52"/>
                    <a:gd name="T14" fmla="*/ 4 w 51"/>
                    <a:gd name="T15" fmla="*/ 20 h 52"/>
                    <a:gd name="T16" fmla="*/ 20 w 51"/>
                    <a:gd name="T17" fmla="*/ 20 h 52"/>
                    <a:gd name="T18" fmla="*/ 19 w 51"/>
                    <a:gd name="T19" fmla="*/ 15 h 52"/>
                    <a:gd name="T20" fmla="*/ 16 w 51"/>
                    <a:gd name="T21" fmla="*/ 7 h 52"/>
                    <a:gd name="T22" fmla="*/ 18 w 51"/>
                    <a:gd name="T23" fmla="*/ 3 h 52"/>
                    <a:gd name="T24" fmla="*/ 24 w 51"/>
                    <a:gd name="T25" fmla="*/ 3 h 52"/>
                    <a:gd name="T26" fmla="*/ 28 w 51"/>
                    <a:gd name="T27" fmla="*/ 13 h 52"/>
                    <a:gd name="T28" fmla="*/ 38 w 51"/>
                    <a:gd name="T29" fmla="*/ 25 h 52"/>
                    <a:gd name="T30" fmla="*/ 40 w 51"/>
                    <a:gd name="T31" fmla="*/ 27 h 52"/>
                    <a:gd name="T32" fmla="*/ 50 w 51"/>
                    <a:gd name="T33" fmla="*/ 37 h 52"/>
                    <a:gd name="T34" fmla="*/ 50 w 51"/>
                    <a:gd name="T35" fmla="*/ 40 h 52"/>
                    <a:gd name="T36" fmla="*/ 38 w 51"/>
                    <a:gd name="T37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1" h="52">
                      <a:moveTo>
                        <a:pt x="38" y="52"/>
                      </a:moveTo>
                      <a:cubicBezTo>
                        <a:pt x="37" y="52"/>
                        <a:pt x="36" y="52"/>
                        <a:pt x="35" y="52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3" y="50"/>
                        <a:pt x="31" y="49"/>
                        <a:pt x="30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0" y="49"/>
                        <a:pt x="9" y="48"/>
                        <a:pt x="8" y="47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0" y="22"/>
                        <a:pt x="1" y="20"/>
                        <a:pt x="4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0" y="18"/>
                        <a:pt x="20" y="16"/>
                        <a:pt x="19" y="15"/>
                      </a:cubicBezTo>
                      <a:cubicBezTo>
                        <a:pt x="18" y="14"/>
                        <a:pt x="16" y="11"/>
                        <a:pt x="16" y="7"/>
                      </a:cubicBezTo>
                      <a:cubicBezTo>
                        <a:pt x="16" y="6"/>
                        <a:pt x="17" y="4"/>
                        <a:pt x="18" y="3"/>
                      </a:cubicBezTo>
                      <a:cubicBezTo>
                        <a:pt x="20" y="0"/>
                        <a:pt x="24" y="0"/>
                        <a:pt x="24" y="3"/>
                      </a:cubicBezTo>
                      <a:cubicBezTo>
                        <a:pt x="24" y="6"/>
                        <a:pt x="22" y="10"/>
                        <a:pt x="28" y="13"/>
                      </a:cubicBezTo>
                      <a:cubicBezTo>
                        <a:pt x="34" y="17"/>
                        <a:pt x="38" y="25"/>
                        <a:pt x="38" y="25"/>
                      </a:cubicBezTo>
                      <a:cubicBezTo>
                        <a:pt x="38" y="25"/>
                        <a:pt x="39" y="26"/>
                        <a:pt x="40" y="27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51" y="38"/>
                        <a:pt x="51" y="39"/>
                        <a:pt x="50" y="40"/>
                      </a:cubicBezTo>
                      <a:lnTo>
                        <a:pt x="38" y="52"/>
                      </a:lnTo>
                      <a:close/>
                    </a:path>
                  </a:pathLst>
                </a:custGeom>
                <a:solidFill>
                  <a:srgbClr val="4971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3" name="Oval 280"/>
                <p:cNvSpPr>
                  <a:spLocks/>
                </p:cNvSpPr>
                <p:nvPr/>
              </p:nvSpPr>
              <p:spPr bwMode="auto">
                <a:xfrm>
                  <a:off x="6017669" y="2646188"/>
                  <a:ext cx="35537" cy="34312"/>
                </a:xfrm>
                <a:prstGeom prst="ellipse">
                  <a:avLst/>
                </a:pr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4" name="Freeform: Shape 281"/>
                <p:cNvSpPr>
                  <a:spLocks/>
                </p:cNvSpPr>
                <p:nvPr/>
              </p:nvSpPr>
              <p:spPr bwMode="auto">
                <a:xfrm>
                  <a:off x="3634242" y="1364407"/>
                  <a:ext cx="74750" cy="75976"/>
                </a:xfrm>
                <a:custGeom>
                  <a:avLst/>
                  <a:gdLst>
                    <a:gd name="T0" fmla="*/ 9 w 17"/>
                    <a:gd name="T1" fmla="*/ 17 h 17"/>
                    <a:gd name="T2" fmla="*/ 17 w 17"/>
                    <a:gd name="T3" fmla="*/ 9 h 17"/>
                    <a:gd name="T4" fmla="*/ 9 w 17"/>
                    <a:gd name="T5" fmla="*/ 0 h 17"/>
                    <a:gd name="T6" fmla="*/ 9 w 17"/>
                    <a:gd name="T7" fmla="*/ 3 h 17"/>
                    <a:gd name="T8" fmla="*/ 14 w 17"/>
                    <a:gd name="T9" fmla="*/ 9 h 17"/>
                    <a:gd name="T10" fmla="*/ 9 w 17"/>
                    <a:gd name="T11" fmla="*/ 14 h 17"/>
                    <a:gd name="T12" fmla="*/ 9 w 17"/>
                    <a:gd name="T13" fmla="*/ 17 h 17"/>
                    <a:gd name="T14" fmla="*/ 9 w 17"/>
                    <a:gd name="T15" fmla="*/ 0 h 17"/>
                    <a:gd name="T16" fmla="*/ 0 w 17"/>
                    <a:gd name="T17" fmla="*/ 9 h 17"/>
                    <a:gd name="T18" fmla="*/ 9 w 17"/>
                    <a:gd name="T19" fmla="*/ 17 h 17"/>
                    <a:gd name="T20" fmla="*/ 9 w 17"/>
                    <a:gd name="T21" fmla="*/ 17 h 17"/>
                    <a:gd name="T22" fmla="*/ 9 w 17"/>
                    <a:gd name="T23" fmla="*/ 14 h 17"/>
                    <a:gd name="T24" fmla="*/ 9 w 17"/>
                    <a:gd name="T25" fmla="*/ 14 h 17"/>
                    <a:gd name="T26" fmla="*/ 9 w 17"/>
                    <a:gd name="T27" fmla="*/ 14 h 17"/>
                    <a:gd name="T28" fmla="*/ 3 w 17"/>
                    <a:gd name="T29" fmla="*/ 9 h 17"/>
                    <a:gd name="T30" fmla="*/ 9 w 17"/>
                    <a:gd name="T31" fmla="*/ 3 h 17"/>
                    <a:gd name="T32" fmla="*/ 9 w 17"/>
                    <a:gd name="T33" fmla="*/ 3 h 17"/>
                    <a:gd name="T34" fmla="*/ 9 w 17"/>
                    <a:gd name="T3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7" h="17">
                      <a:moveTo>
                        <a:pt x="9" y="17"/>
                      </a:moveTo>
                      <a:cubicBezTo>
                        <a:pt x="13" y="17"/>
                        <a:pt x="17" y="13"/>
                        <a:pt x="17" y="9"/>
                      </a:cubicBezTo>
                      <a:cubicBezTo>
                        <a:pt x="17" y="4"/>
                        <a:pt x="13" y="0"/>
                        <a:pt x="9" y="0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2" y="3"/>
                        <a:pt x="14" y="5"/>
                        <a:pt x="14" y="9"/>
                      </a:cubicBezTo>
                      <a:cubicBezTo>
                        <a:pt x="14" y="12"/>
                        <a:pt x="12" y="14"/>
                        <a:pt x="9" y="14"/>
                      </a:cubicBezTo>
                      <a:lnTo>
                        <a:pt x="9" y="17"/>
                      </a:lnTo>
                      <a:close/>
                      <a:moveTo>
                        <a:pt x="9" y="0"/>
                      </a:moveTo>
                      <a:cubicBezTo>
                        <a:pt x="4" y="0"/>
                        <a:pt x="0" y="4"/>
                        <a:pt x="0" y="9"/>
                      </a:cubicBezTo>
                      <a:cubicBezTo>
                        <a:pt x="0" y="13"/>
                        <a:pt x="4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5" y="14"/>
                        <a:pt x="3" y="12"/>
                        <a:pt x="3" y="9"/>
                      </a:cubicBezTo>
                      <a:cubicBezTo>
                        <a:pt x="3" y="5"/>
                        <a:pt x="5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5" name="Freeform: Shape 282"/>
                <p:cNvSpPr>
                  <a:spLocks/>
                </p:cNvSpPr>
                <p:nvPr/>
              </p:nvSpPr>
              <p:spPr bwMode="auto">
                <a:xfrm>
                  <a:off x="3588901" y="3533387"/>
                  <a:ext cx="18381" cy="44115"/>
                </a:xfrm>
                <a:custGeom>
                  <a:avLst/>
                  <a:gdLst>
                    <a:gd name="T0" fmla="*/ 1 w 4"/>
                    <a:gd name="T1" fmla="*/ 8 h 10"/>
                    <a:gd name="T2" fmla="*/ 4 w 4"/>
                    <a:gd name="T3" fmla="*/ 3 h 10"/>
                    <a:gd name="T4" fmla="*/ 1 w 4"/>
                    <a:gd name="T5" fmla="*/ 0 h 10"/>
                    <a:gd name="T6" fmla="*/ 1 w 4"/>
                    <a:gd name="T7" fmla="*/ 8 h 10"/>
                    <a:gd name="T8" fmla="*/ 1 w 4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10">
                      <a:moveTo>
                        <a:pt x="1" y="8"/>
                      </a:moveTo>
                      <a:cubicBezTo>
                        <a:pt x="2" y="6"/>
                        <a:pt x="3" y="5"/>
                        <a:pt x="4" y="3"/>
                      </a:cubicBez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10"/>
                        <a:pt x="0" y="10"/>
                        <a:pt x="1" y="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  <p:grpSp>
            <p:nvGrpSpPr>
              <p:cNvPr id="5" name="Group 57"/>
              <p:cNvGrpSpPr/>
              <p:nvPr/>
            </p:nvGrpSpPr>
            <p:grpSpPr>
              <a:xfrm>
                <a:off x="6230840" y="1044862"/>
                <a:ext cx="5334632" cy="5300318"/>
                <a:chOff x="2569358" y="623032"/>
                <a:chExt cx="4000972" cy="3975239"/>
              </a:xfrm>
            </p:grpSpPr>
            <p:sp>
              <p:nvSpPr>
                <p:cNvPr id="83" name="Freeform: Shape 130"/>
                <p:cNvSpPr>
                  <a:spLocks/>
                </p:cNvSpPr>
                <p:nvPr/>
              </p:nvSpPr>
              <p:spPr bwMode="auto">
                <a:xfrm>
                  <a:off x="6256624" y="2084949"/>
                  <a:ext cx="225476" cy="145824"/>
                </a:xfrm>
                <a:custGeom>
                  <a:avLst/>
                  <a:gdLst>
                    <a:gd name="T0" fmla="*/ 0 w 51"/>
                    <a:gd name="T1" fmla="*/ 1 h 33"/>
                    <a:gd name="T2" fmla="*/ 17 w 51"/>
                    <a:gd name="T3" fmla="*/ 15 h 33"/>
                    <a:gd name="T4" fmla="*/ 22 w 51"/>
                    <a:gd name="T5" fmla="*/ 15 h 33"/>
                    <a:gd name="T6" fmla="*/ 22 w 51"/>
                    <a:gd name="T7" fmla="*/ 26 h 33"/>
                    <a:gd name="T8" fmla="*/ 16 w 51"/>
                    <a:gd name="T9" fmla="*/ 26 h 33"/>
                    <a:gd name="T10" fmla="*/ 16 w 51"/>
                    <a:gd name="T11" fmla="*/ 33 h 33"/>
                    <a:gd name="T12" fmla="*/ 36 w 51"/>
                    <a:gd name="T13" fmla="*/ 33 h 33"/>
                    <a:gd name="T14" fmla="*/ 36 w 51"/>
                    <a:gd name="T15" fmla="*/ 26 h 33"/>
                    <a:gd name="T16" fmla="*/ 29 w 51"/>
                    <a:gd name="T17" fmla="*/ 26 h 33"/>
                    <a:gd name="T18" fmla="*/ 29 w 51"/>
                    <a:gd name="T19" fmla="*/ 15 h 33"/>
                    <a:gd name="T20" fmla="*/ 35 w 51"/>
                    <a:gd name="T21" fmla="*/ 15 h 33"/>
                    <a:gd name="T22" fmla="*/ 51 w 51"/>
                    <a:gd name="T23" fmla="*/ 1 h 33"/>
                    <a:gd name="T24" fmla="*/ 45 w 51"/>
                    <a:gd name="T25" fmla="*/ 0 h 33"/>
                    <a:gd name="T26" fmla="*/ 35 w 51"/>
                    <a:gd name="T27" fmla="*/ 9 h 33"/>
                    <a:gd name="T28" fmla="*/ 17 w 51"/>
                    <a:gd name="T29" fmla="*/ 9 h 33"/>
                    <a:gd name="T30" fmla="*/ 7 w 51"/>
                    <a:gd name="T31" fmla="*/ 0 h 33"/>
                    <a:gd name="T32" fmla="*/ 0 w 51"/>
                    <a:gd name="T33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1" h="33">
                      <a:moveTo>
                        <a:pt x="0" y="1"/>
                      </a:moveTo>
                      <a:cubicBezTo>
                        <a:pt x="2" y="9"/>
                        <a:pt x="9" y="15"/>
                        <a:pt x="1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43" y="15"/>
                        <a:pt x="50" y="8"/>
                        <a:pt x="51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4" y="4"/>
                        <a:pt x="39" y="9"/>
                        <a:pt x="35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3" y="9"/>
                        <a:pt x="8" y="5"/>
                        <a:pt x="7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2E2E2">
                    <a:alpha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4" name="Freeform: Shape 131"/>
                <p:cNvSpPr>
                  <a:spLocks/>
                </p:cNvSpPr>
                <p:nvPr/>
              </p:nvSpPr>
              <p:spPr bwMode="auto">
                <a:xfrm>
                  <a:off x="6151239" y="1925646"/>
                  <a:ext cx="100484" cy="110287"/>
                </a:xfrm>
                <a:custGeom>
                  <a:avLst/>
                  <a:gdLst>
                    <a:gd name="T0" fmla="*/ 19 w 23"/>
                    <a:gd name="T1" fmla="*/ 17 h 25"/>
                    <a:gd name="T2" fmla="*/ 20 w 23"/>
                    <a:gd name="T3" fmla="*/ 16 h 25"/>
                    <a:gd name="T4" fmla="*/ 22 w 23"/>
                    <a:gd name="T5" fmla="*/ 16 h 25"/>
                    <a:gd name="T6" fmla="*/ 23 w 23"/>
                    <a:gd name="T7" fmla="*/ 13 h 25"/>
                    <a:gd name="T8" fmla="*/ 22 w 23"/>
                    <a:gd name="T9" fmla="*/ 7 h 25"/>
                    <a:gd name="T10" fmla="*/ 17 w 23"/>
                    <a:gd name="T11" fmla="*/ 12 h 25"/>
                    <a:gd name="T12" fmla="*/ 15 w 23"/>
                    <a:gd name="T13" fmla="*/ 14 h 25"/>
                    <a:gd name="T14" fmla="*/ 15 w 23"/>
                    <a:gd name="T15" fmla="*/ 12 h 25"/>
                    <a:gd name="T16" fmla="*/ 17 w 23"/>
                    <a:gd name="T17" fmla="*/ 8 h 25"/>
                    <a:gd name="T18" fmla="*/ 15 w 23"/>
                    <a:gd name="T19" fmla="*/ 5 h 25"/>
                    <a:gd name="T20" fmla="*/ 11 w 23"/>
                    <a:gd name="T21" fmla="*/ 0 h 25"/>
                    <a:gd name="T22" fmla="*/ 11 w 23"/>
                    <a:gd name="T23" fmla="*/ 0 h 25"/>
                    <a:gd name="T24" fmla="*/ 11 w 23"/>
                    <a:gd name="T25" fmla="*/ 0 h 25"/>
                    <a:gd name="T26" fmla="*/ 11 w 23"/>
                    <a:gd name="T27" fmla="*/ 0 h 25"/>
                    <a:gd name="T28" fmla="*/ 11 w 23"/>
                    <a:gd name="T29" fmla="*/ 0 h 25"/>
                    <a:gd name="T30" fmla="*/ 7 w 23"/>
                    <a:gd name="T31" fmla="*/ 5 h 25"/>
                    <a:gd name="T32" fmla="*/ 5 w 23"/>
                    <a:gd name="T33" fmla="*/ 8 h 25"/>
                    <a:gd name="T34" fmla="*/ 7 w 23"/>
                    <a:gd name="T35" fmla="*/ 12 h 25"/>
                    <a:gd name="T36" fmla="*/ 7 w 23"/>
                    <a:gd name="T37" fmla="*/ 14 h 25"/>
                    <a:gd name="T38" fmla="*/ 5 w 23"/>
                    <a:gd name="T39" fmla="*/ 12 h 25"/>
                    <a:gd name="T40" fmla="*/ 0 w 23"/>
                    <a:gd name="T41" fmla="*/ 7 h 25"/>
                    <a:gd name="T42" fmla="*/ 0 w 23"/>
                    <a:gd name="T43" fmla="*/ 13 h 25"/>
                    <a:gd name="T44" fmla="*/ 0 w 23"/>
                    <a:gd name="T45" fmla="*/ 16 h 25"/>
                    <a:gd name="T46" fmla="*/ 2 w 23"/>
                    <a:gd name="T47" fmla="*/ 16 h 25"/>
                    <a:gd name="T48" fmla="*/ 4 w 23"/>
                    <a:gd name="T49" fmla="*/ 17 h 25"/>
                    <a:gd name="T50" fmla="*/ 3 w 23"/>
                    <a:gd name="T51" fmla="*/ 18 h 25"/>
                    <a:gd name="T52" fmla="*/ 0 w 23"/>
                    <a:gd name="T53" fmla="*/ 17 h 25"/>
                    <a:gd name="T54" fmla="*/ 5 w 23"/>
                    <a:gd name="T55" fmla="*/ 24 h 25"/>
                    <a:gd name="T56" fmla="*/ 7 w 23"/>
                    <a:gd name="T57" fmla="*/ 24 h 25"/>
                    <a:gd name="T58" fmla="*/ 10 w 23"/>
                    <a:gd name="T59" fmla="*/ 22 h 25"/>
                    <a:gd name="T60" fmla="*/ 11 w 23"/>
                    <a:gd name="T61" fmla="*/ 22 h 25"/>
                    <a:gd name="T62" fmla="*/ 11 w 23"/>
                    <a:gd name="T63" fmla="*/ 21 h 25"/>
                    <a:gd name="T64" fmla="*/ 11 w 23"/>
                    <a:gd name="T65" fmla="*/ 11 h 25"/>
                    <a:gd name="T66" fmla="*/ 12 w 23"/>
                    <a:gd name="T67" fmla="*/ 21 h 25"/>
                    <a:gd name="T68" fmla="*/ 12 w 23"/>
                    <a:gd name="T69" fmla="*/ 22 h 25"/>
                    <a:gd name="T70" fmla="*/ 12 w 23"/>
                    <a:gd name="T71" fmla="*/ 22 h 25"/>
                    <a:gd name="T72" fmla="*/ 15 w 23"/>
                    <a:gd name="T73" fmla="*/ 24 h 25"/>
                    <a:gd name="T74" fmla="*/ 17 w 23"/>
                    <a:gd name="T75" fmla="*/ 24 h 25"/>
                    <a:gd name="T76" fmla="*/ 23 w 23"/>
                    <a:gd name="T77" fmla="*/ 17 h 25"/>
                    <a:gd name="T78" fmla="*/ 19 w 23"/>
                    <a:gd name="T79" fmla="*/ 18 h 25"/>
                    <a:gd name="T80" fmla="*/ 19 w 23"/>
                    <a:gd name="T81" fmla="*/ 17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25">
                      <a:moveTo>
                        <a:pt x="19" y="17"/>
                      </a:moveTo>
                      <a:cubicBezTo>
                        <a:pt x="19" y="17"/>
                        <a:pt x="20" y="17"/>
                        <a:pt x="20" y="16"/>
                      </a:cubicBezTo>
                      <a:cubicBezTo>
                        <a:pt x="21" y="16"/>
                        <a:pt x="22" y="16"/>
                        <a:pt x="22" y="16"/>
                      </a:cubicBezTo>
                      <a:cubicBezTo>
                        <a:pt x="23" y="15"/>
                        <a:pt x="23" y="14"/>
                        <a:pt x="23" y="13"/>
                      </a:cubicBezTo>
                      <a:cubicBezTo>
                        <a:pt x="22" y="11"/>
                        <a:pt x="22" y="9"/>
                        <a:pt x="22" y="7"/>
                      </a:cubicBezTo>
                      <a:cubicBezTo>
                        <a:pt x="20" y="9"/>
                        <a:pt x="17" y="9"/>
                        <a:pt x="17" y="12"/>
                      </a:cubicBezTo>
                      <a:cubicBezTo>
                        <a:pt x="17" y="12"/>
                        <a:pt x="16" y="14"/>
                        <a:pt x="15" y="14"/>
                      </a:cubicBezTo>
                      <a:cubicBezTo>
                        <a:pt x="14" y="13"/>
                        <a:pt x="15" y="12"/>
                        <a:pt x="15" y="12"/>
                      </a:cubicBezTo>
                      <a:cubicBezTo>
                        <a:pt x="16" y="11"/>
                        <a:pt x="17" y="10"/>
                        <a:pt x="17" y="8"/>
                      </a:cubicBezTo>
                      <a:cubicBezTo>
                        <a:pt x="17" y="7"/>
                        <a:pt x="16" y="6"/>
                        <a:pt x="15" y="5"/>
                      </a:cubicBezTo>
                      <a:cubicBezTo>
                        <a:pt x="14" y="3"/>
                        <a:pt x="12" y="2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2"/>
                        <a:pt x="8" y="3"/>
                        <a:pt x="7" y="5"/>
                      </a:cubicBezTo>
                      <a:cubicBezTo>
                        <a:pt x="6" y="6"/>
                        <a:pt x="5" y="7"/>
                        <a:pt x="5" y="8"/>
                      </a:cubicBezTo>
                      <a:cubicBezTo>
                        <a:pt x="5" y="10"/>
                        <a:pt x="6" y="11"/>
                        <a:pt x="7" y="12"/>
                      </a:cubicBezTo>
                      <a:cubicBezTo>
                        <a:pt x="7" y="12"/>
                        <a:pt x="8" y="13"/>
                        <a:pt x="7" y="14"/>
                      </a:cubicBezTo>
                      <a:cubicBezTo>
                        <a:pt x="6" y="14"/>
                        <a:pt x="6" y="12"/>
                        <a:pt x="5" y="12"/>
                      </a:cubicBezTo>
                      <a:cubicBezTo>
                        <a:pt x="5" y="9"/>
                        <a:pt x="2" y="9"/>
                        <a:pt x="0" y="7"/>
                      </a:cubicBezTo>
                      <a:cubicBezTo>
                        <a:pt x="0" y="9"/>
                        <a:pt x="0" y="11"/>
                        <a:pt x="0" y="13"/>
                      </a:cubicBezTo>
                      <a:cubicBezTo>
                        <a:pt x="0" y="14"/>
                        <a:pt x="0" y="15"/>
                        <a:pt x="0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2" y="17"/>
                        <a:pt x="3" y="17"/>
                        <a:pt x="4" y="17"/>
                      </a:cubicBezTo>
                      <a:cubicBezTo>
                        <a:pt x="4" y="18"/>
                        <a:pt x="4" y="18"/>
                        <a:pt x="3" y="18"/>
                      </a:cubicBezTo>
                      <a:cubicBezTo>
                        <a:pt x="2" y="18"/>
                        <a:pt x="1" y="17"/>
                        <a:pt x="0" y="17"/>
                      </a:cubicBezTo>
                      <a:cubicBezTo>
                        <a:pt x="0" y="20"/>
                        <a:pt x="2" y="23"/>
                        <a:pt x="5" y="24"/>
                      </a:cubicBezTo>
                      <a:cubicBezTo>
                        <a:pt x="6" y="25"/>
                        <a:pt x="6" y="25"/>
                        <a:pt x="7" y="24"/>
                      </a:cubicBezTo>
                      <a:cubicBezTo>
                        <a:pt x="8" y="23"/>
                        <a:pt x="9" y="23"/>
                        <a:pt x="10" y="22"/>
                      </a:cubicBezTo>
                      <a:cubicBezTo>
                        <a:pt x="10" y="22"/>
                        <a:pt x="10" y="23"/>
                        <a:pt x="11" y="22"/>
                      </a:cubicBezTo>
                      <a:cubicBezTo>
                        <a:pt x="11" y="22"/>
                        <a:pt x="11" y="21"/>
                        <a:pt x="11" y="21"/>
                      </a:cubicBezTo>
                      <a:cubicBezTo>
                        <a:pt x="11" y="17"/>
                        <a:pt x="11" y="15"/>
                        <a:pt x="11" y="11"/>
                      </a:cubicBezTo>
                      <a:cubicBezTo>
                        <a:pt x="11" y="15"/>
                        <a:pt x="12" y="17"/>
                        <a:pt x="12" y="21"/>
                      </a:cubicBezTo>
                      <a:cubicBezTo>
                        <a:pt x="12" y="21"/>
                        <a:pt x="12" y="22"/>
                        <a:pt x="12" y="22"/>
                      </a:cubicBezTo>
                      <a:cubicBezTo>
                        <a:pt x="12" y="23"/>
                        <a:pt x="12" y="22"/>
                        <a:pt x="12" y="22"/>
                      </a:cubicBezTo>
                      <a:cubicBezTo>
                        <a:pt x="13" y="23"/>
                        <a:pt x="14" y="23"/>
                        <a:pt x="15" y="24"/>
                      </a:cubicBezTo>
                      <a:cubicBezTo>
                        <a:pt x="16" y="25"/>
                        <a:pt x="16" y="25"/>
                        <a:pt x="17" y="24"/>
                      </a:cubicBezTo>
                      <a:cubicBezTo>
                        <a:pt x="20" y="23"/>
                        <a:pt x="22" y="20"/>
                        <a:pt x="23" y="17"/>
                      </a:cubicBezTo>
                      <a:cubicBezTo>
                        <a:pt x="21" y="17"/>
                        <a:pt x="20" y="18"/>
                        <a:pt x="19" y="18"/>
                      </a:cubicBezTo>
                      <a:cubicBezTo>
                        <a:pt x="18" y="18"/>
                        <a:pt x="18" y="18"/>
                        <a:pt x="19" y="1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grpSp>
              <p:nvGrpSpPr>
                <p:cNvPr id="6" name="Group 132"/>
                <p:cNvGrpSpPr/>
                <p:nvPr/>
              </p:nvGrpSpPr>
              <p:grpSpPr>
                <a:xfrm>
                  <a:off x="2569358" y="623032"/>
                  <a:ext cx="4000972" cy="3975239"/>
                  <a:chOff x="2569358" y="623032"/>
                  <a:chExt cx="4000972" cy="3975239"/>
                </a:xfrm>
                <a:solidFill>
                  <a:srgbClr val="FFFFFF">
                    <a:lumMod val="95000"/>
                  </a:srgbClr>
                </a:solidFill>
              </p:grpSpPr>
              <p:sp>
                <p:nvSpPr>
                  <p:cNvPr id="86" name="Freeform: Shape 133"/>
                  <p:cNvSpPr>
                    <a:spLocks/>
                  </p:cNvSpPr>
                  <p:nvPr/>
                </p:nvSpPr>
                <p:spPr bwMode="auto">
                  <a:xfrm>
                    <a:off x="6256624" y="2680500"/>
                    <a:ext cx="300226" cy="301452"/>
                  </a:xfrm>
                  <a:custGeom>
                    <a:avLst/>
                    <a:gdLst>
                      <a:gd name="T0" fmla="*/ 67 w 68"/>
                      <a:gd name="T1" fmla="*/ 26 h 68"/>
                      <a:gd name="T2" fmla="*/ 53 w 68"/>
                      <a:gd name="T3" fmla="*/ 32 h 68"/>
                      <a:gd name="T4" fmla="*/ 48 w 68"/>
                      <a:gd name="T5" fmla="*/ 32 h 68"/>
                      <a:gd name="T6" fmla="*/ 45 w 68"/>
                      <a:gd name="T7" fmla="*/ 25 h 68"/>
                      <a:gd name="T8" fmla="*/ 49 w 68"/>
                      <a:gd name="T9" fmla="*/ 21 h 68"/>
                      <a:gd name="T10" fmla="*/ 63 w 68"/>
                      <a:gd name="T11" fmla="*/ 16 h 68"/>
                      <a:gd name="T12" fmla="*/ 56 w 68"/>
                      <a:gd name="T13" fmla="*/ 8 h 68"/>
                      <a:gd name="T14" fmla="*/ 48 w 68"/>
                      <a:gd name="T15" fmla="*/ 5 h 68"/>
                      <a:gd name="T16" fmla="*/ 46 w 68"/>
                      <a:gd name="T17" fmla="*/ 16 h 68"/>
                      <a:gd name="T18" fmla="*/ 40 w 68"/>
                      <a:gd name="T19" fmla="*/ 25 h 68"/>
                      <a:gd name="T20" fmla="*/ 40 w 68"/>
                      <a:gd name="T21" fmla="*/ 15 h 68"/>
                      <a:gd name="T22" fmla="*/ 36 w 68"/>
                      <a:gd name="T23" fmla="*/ 12 h 68"/>
                      <a:gd name="T24" fmla="*/ 36 w 68"/>
                      <a:gd name="T25" fmla="*/ 7 h 68"/>
                      <a:gd name="T26" fmla="*/ 32 w 68"/>
                      <a:gd name="T27" fmla="*/ 7 h 68"/>
                      <a:gd name="T28" fmla="*/ 32 w 68"/>
                      <a:gd name="T29" fmla="*/ 12 h 68"/>
                      <a:gd name="T30" fmla="*/ 27 w 68"/>
                      <a:gd name="T31" fmla="*/ 15 h 68"/>
                      <a:gd name="T32" fmla="*/ 28 w 68"/>
                      <a:gd name="T33" fmla="*/ 25 h 68"/>
                      <a:gd name="T34" fmla="*/ 21 w 68"/>
                      <a:gd name="T35" fmla="*/ 16 h 68"/>
                      <a:gd name="T36" fmla="*/ 20 w 68"/>
                      <a:gd name="T37" fmla="*/ 5 h 68"/>
                      <a:gd name="T38" fmla="*/ 11 w 68"/>
                      <a:gd name="T39" fmla="*/ 8 h 68"/>
                      <a:gd name="T40" fmla="*/ 5 w 68"/>
                      <a:gd name="T41" fmla="*/ 16 h 68"/>
                      <a:gd name="T42" fmla="*/ 19 w 68"/>
                      <a:gd name="T43" fmla="*/ 21 h 68"/>
                      <a:gd name="T44" fmla="*/ 22 w 68"/>
                      <a:gd name="T45" fmla="*/ 25 h 68"/>
                      <a:gd name="T46" fmla="*/ 20 w 68"/>
                      <a:gd name="T47" fmla="*/ 32 h 68"/>
                      <a:gd name="T48" fmla="*/ 14 w 68"/>
                      <a:gd name="T49" fmla="*/ 32 h 68"/>
                      <a:gd name="T50" fmla="*/ 1 w 68"/>
                      <a:gd name="T51" fmla="*/ 26 h 68"/>
                      <a:gd name="T52" fmla="*/ 0 w 68"/>
                      <a:gd name="T53" fmla="*/ 36 h 68"/>
                      <a:gd name="T54" fmla="*/ 3 w 68"/>
                      <a:gd name="T55" fmla="*/ 44 h 68"/>
                      <a:gd name="T56" fmla="*/ 12 w 68"/>
                      <a:gd name="T57" fmla="*/ 38 h 68"/>
                      <a:gd name="T58" fmla="*/ 23 w 68"/>
                      <a:gd name="T59" fmla="*/ 36 h 68"/>
                      <a:gd name="T60" fmla="*/ 16 w 68"/>
                      <a:gd name="T61" fmla="*/ 42 h 68"/>
                      <a:gd name="T62" fmla="*/ 17 w 68"/>
                      <a:gd name="T63" fmla="*/ 48 h 68"/>
                      <a:gd name="T64" fmla="*/ 13 w 68"/>
                      <a:gd name="T65" fmla="*/ 52 h 68"/>
                      <a:gd name="T66" fmla="*/ 16 w 68"/>
                      <a:gd name="T67" fmla="*/ 54 h 68"/>
                      <a:gd name="T68" fmla="*/ 20 w 68"/>
                      <a:gd name="T69" fmla="*/ 50 h 68"/>
                      <a:gd name="T70" fmla="*/ 25 w 68"/>
                      <a:gd name="T71" fmla="*/ 52 h 68"/>
                      <a:gd name="T72" fmla="*/ 32 w 68"/>
                      <a:gd name="T73" fmla="*/ 44 h 68"/>
                      <a:gd name="T74" fmla="*/ 30 w 68"/>
                      <a:gd name="T75" fmla="*/ 55 h 68"/>
                      <a:gd name="T76" fmla="*/ 23 w 68"/>
                      <a:gd name="T77" fmla="*/ 64 h 68"/>
                      <a:gd name="T78" fmla="*/ 32 w 68"/>
                      <a:gd name="T79" fmla="*/ 68 h 68"/>
                      <a:gd name="T80" fmla="*/ 42 w 68"/>
                      <a:gd name="T81" fmla="*/ 67 h 68"/>
                      <a:gd name="T82" fmla="*/ 36 w 68"/>
                      <a:gd name="T83" fmla="*/ 53 h 68"/>
                      <a:gd name="T84" fmla="*/ 36 w 68"/>
                      <a:gd name="T85" fmla="*/ 48 h 68"/>
                      <a:gd name="T86" fmla="*/ 42 w 68"/>
                      <a:gd name="T87" fmla="*/ 45 h 68"/>
                      <a:gd name="T88" fmla="*/ 46 w 68"/>
                      <a:gd name="T89" fmla="*/ 49 h 68"/>
                      <a:gd name="T90" fmla="*/ 52 w 68"/>
                      <a:gd name="T91" fmla="*/ 63 h 68"/>
                      <a:gd name="T92" fmla="*/ 59 w 68"/>
                      <a:gd name="T93" fmla="*/ 56 h 68"/>
                      <a:gd name="T94" fmla="*/ 63 w 68"/>
                      <a:gd name="T95" fmla="*/ 48 h 68"/>
                      <a:gd name="T96" fmla="*/ 52 w 68"/>
                      <a:gd name="T97" fmla="*/ 46 h 68"/>
                      <a:gd name="T98" fmla="*/ 42 w 68"/>
                      <a:gd name="T99" fmla="*/ 40 h 68"/>
                      <a:gd name="T100" fmla="*/ 53 w 68"/>
                      <a:gd name="T101" fmla="*/ 40 h 68"/>
                      <a:gd name="T102" fmla="*/ 55 w 68"/>
                      <a:gd name="T103" fmla="*/ 36 h 68"/>
                      <a:gd name="T104" fmla="*/ 61 w 68"/>
                      <a:gd name="T105" fmla="*/ 3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68" h="68">
                        <a:moveTo>
                          <a:pt x="68" y="32"/>
                        </a:moveTo>
                        <a:cubicBezTo>
                          <a:pt x="61" y="32"/>
                          <a:pt x="61" y="32"/>
                          <a:pt x="61" y="32"/>
                        </a:cubicBezTo>
                        <a:cubicBezTo>
                          <a:pt x="67" y="26"/>
                          <a:pt x="67" y="26"/>
                          <a:pt x="67" y="26"/>
                        </a:cubicBezTo>
                        <a:cubicBezTo>
                          <a:pt x="64" y="23"/>
                          <a:pt x="64" y="23"/>
                          <a:pt x="64" y="23"/>
                        </a:cubicBezTo>
                        <a:cubicBezTo>
                          <a:pt x="55" y="32"/>
                          <a:pt x="55" y="32"/>
                          <a:pt x="55" y="32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5" y="30"/>
                          <a:pt x="55" y="30"/>
                          <a:pt x="55" y="30"/>
                        </a:cubicBezTo>
                        <a:cubicBezTo>
                          <a:pt x="53" y="27"/>
                          <a:pt x="53" y="27"/>
                          <a:pt x="53" y="27"/>
                        </a:cubicBez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4" y="32"/>
                          <a:pt x="44" y="32"/>
                          <a:pt x="44" y="32"/>
                        </a:cubicBezTo>
                        <a:cubicBezTo>
                          <a:pt x="44" y="30"/>
                          <a:pt x="43" y="29"/>
                          <a:pt x="42" y="28"/>
                        </a:cubicBezTo>
                        <a:cubicBezTo>
                          <a:pt x="45" y="25"/>
                          <a:pt x="45" y="25"/>
                          <a:pt x="45" y="25"/>
                        </a:cubicBezTo>
                        <a:cubicBezTo>
                          <a:pt x="52" y="25"/>
                          <a:pt x="52" y="25"/>
                          <a:pt x="52" y="25"/>
                        </a:cubicBezTo>
                        <a:cubicBezTo>
                          <a:pt x="52" y="21"/>
                          <a:pt x="52" y="21"/>
                          <a:pt x="52" y="21"/>
                        </a:cubicBezTo>
                        <a:cubicBezTo>
                          <a:pt x="49" y="21"/>
                          <a:pt x="49" y="21"/>
                          <a:pt x="49" y="21"/>
                        </a:cubicBezTo>
                        <a:cubicBezTo>
                          <a:pt x="50" y="20"/>
                          <a:pt x="50" y="20"/>
                          <a:pt x="50" y="20"/>
                        </a:cubicBezTo>
                        <a:cubicBezTo>
                          <a:pt x="63" y="20"/>
                          <a:pt x="63" y="20"/>
                          <a:pt x="63" y="20"/>
                        </a:cubicBezTo>
                        <a:cubicBezTo>
                          <a:pt x="63" y="16"/>
                          <a:pt x="63" y="16"/>
                          <a:pt x="63" y="16"/>
                        </a:cubicBezTo>
                        <a:cubicBezTo>
                          <a:pt x="54" y="16"/>
                          <a:pt x="54" y="16"/>
                          <a:pt x="54" y="16"/>
                        </a:cubicBezTo>
                        <a:cubicBezTo>
                          <a:pt x="59" y="11"/>
                          <a:pt x="59" y="11"/>
                          <a:pt x="59" y="11"/>
                        </a:cubicBezTo>
                        <a:cubicBezTo>
                          <a:pt x="56" y="8"/>
                          <a:pt x="56" y="8"/>
                          <a:pt x="56" y="8"/>
                        </a:cubicBezTo>
                        <a:cubicBezTo>
                          <a:pt x="52" y="13"/>
                          <a:pt x="52" y="13"/>
                          <a:pt x="52" y="13"/>
                        </a:cubicBezTo>
                        <a:cubicBezTo>
                          <a:pt x="52" y="5"/>
                          <a:pt x="52" y="5"/>
                          <a:pt x="52" y="5"/>
                        </a:cubicBezTo>
                        <a:cubicBezTo>
                          <a:pt x="48" y="5"/>
                          <a:pt x="48" y="5"/>
                          <a:pt x="48" y="5"/>
                        </a:cubicBezTo>
                        <a:cubicBezTo>
                          <a:pt x="48" y="17"/>
                          <a:pt x="48" y="17"/>
                          <a:pt x="48" y="17"/>
                        </a:cubicBezTo>
                        <a:cubicBezTo>
                          <a:pt x="46" y="19"/>
                          <a:pt x="46" y="19"/>
                          <a:pt x="46" y="19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42" y="16"/>
                          <a:pt x="42" y="16"/>
                          <a:pt x="42" y="16"/>
                        </a:cubicBezTo>
                        <a:cubicBezTo>
                          <a:pt x="42" y="22"/>
                          <a:pt x="42" y="22"/>
                          <a:pt x="42" y="22"/>
                        </a:cubicBezTo>
                        <a:cubicBezTo>
                          <a:pt x="40" y="25"/>
                          <a:pt x="40" y="25"/>
                          <a:pt x="40" y="25"/>
                        </a:cubicBezTo>
                        <a:cubicBezTo>
                          <a:pt x="38" y="24"/>
                          <a:pt x="37" y="24"/>
                          <a:pt x="36" y="23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40" y="15"/>
                          <a:pt x="40" y="15"/>
                          <a:pt x="40" y="15"/>
                        </a:cubicBezTo>
                        <a:cubicBezTo>
                          <a:pt x="38" y="12"/>
                          <a:pt x="38" y="12"/>
                          <a:pt x="38" y="12"/>
                        </a:cubicBezTo>
                        <a:cubicBezTo>
                          <a:pt x="36" y="14"/>
                          <a:pt x="36" y="14"/>
                          <a:pt x="36" y="14"/>
                        </a:cubicBezTo>
                        <a:cubicBezTo>
                          <a:pt x="36" y="12"/>
                          <a:pt x="36" y="12"/>
                          <a:pt x="36" y="12"/>
                        </a:cubicBezTo>
                        <a:cubicBezTo>
                          <a:pt x="44" y="3"/>
                          <a:pt x="44" y="3"/>
                          <a:pt x="44" y="3"/>
                        </a:cubicBezTo>
                        <a:cubicBezTo>
                          <a:pt x="42" y="1"/>
                          <a:pt x="42" y="1"/>
                          <a:pt x="42" y="1"/>
                        </a:cubicBezTo>
                        <a:cubicBezTo>
                          <a:pt x="36" y="7"/>
                          <a:pt x="36" y="7"/>
                          <a:pt x="36" y="7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26" y="1"/>
                          <a:pt x="26" y="1"/>
                          <a:pt x="26" y="1"/>
                        </a:cubicBezTo>
                        <a:cubicBezTo>
                          <a:pt x="23" y="3"/>
                          <a:pt x="23" y="3"/>
                          <a:pt x="23" y="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2" y="14"/>
                          <a:pt x="32" y="14"/>
                          <a:pt x="32" y="14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27" y="15"/>
                          <a:pt x="27" y="15"/>
                          <a:pt x="27" y="15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32" y="23"/>
                          <a:pt x="32" y="23"/>
                          <a:pt x="32" y="23"/>
                        </a:cubicBezTo>
                        <a:cubicBezTo>
                          <a:pt x="30" y="24"/>
                          <a:pt x="29" y="24"/>
                          <a:pt x="28" y="25"/>
                        </a:cubicBezTo>
                        <a:cubicBezTo>
                          <a:pt x="25" y="22"/>
                          <a:pt x="25" y="22"/>
                          <a:pt x="25" y="22"/>
                        </a:cubicBezTo>
                        <a:cubicBezTo>
                          <a:pt x="25" y="16"/>
                          <a:pt x="25" y="16"/>
                          <a:pt x="25" y="16"/>
                        </a:cubicBezTo>
                        <a:cubicBezTo>
                          <a:pt x="21" y="16"/>
                          <a:pt x="21" y="16"/>
                          <a:pt x="21" y="16"/>
                        </a:cubicBezTo>
                        <a:cubicBezTo>
                          <a:pt x="21" y="19"/>
                          <a:pt x="21" y="19"/>
                          <a:pt x="21" y="19"/>
                        </a:cubicBezTo>
                        <a:cubicBezTo>
                          <a:pt x="20" y="17"/>
                          <a:pt x="20" y="17"/>
                          <a:pt x="20" y="17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8"/>
                          <a:pt x="11" y="8"/>
                          <a:pt x="11" y="8"/>
                        </a:cubicBezTo>
                        <a:cubicBezTo>
                          <a:pt x="8" y="11"/>
                          <a:pt x="8" y="11"/>
                          <a:pt x="8" y="11"/>
                        </a:cubicBezTo>
                        <a:cubicBezTo>
                          <a:pt x="13" y="16"/>
                          <a:pt x="13" y="16"/>
                          <a:pt x="13" y="16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7" y="20"/>
                          <a:pt x="17" y="20"/>
                          <a:pt x="17" y="20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6" y="21"/>
                          <a:pt x="16" y="21"/>
                          <a:pt x="16" y="21"/>
                        </a:cubicBezTo>
                        <a:cubicBezTo>
                          <a:pt x="16" y="25"/>
                          <a:pt x="16" y="25"/>
                          <a:pt x="16" y="25"/>
                        </a:cubicBezTo>
                        <a:cubicBezTo>
                          <a:pt x="22" y="25"/>
                          <a:pt x="22" y="25"/>
                          <a:pt x="22" y="25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9"/>
                          <a:pt x="24" y="30"/>
                          <a:pt x="23" y="32"/>
                        </a:cubicBezTo>
                        <a:cubicBezTo>
                          <a:pt x="20" y="32"/>
                          <a:pt x="20" y="32"/>
                          <a:pt x="20" y="32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12" y="30"/>
                          <a:pt x="12" y="30"/>
                          <a:pt x="12" y="30"/>
                        </a:cubicBezTo>
                        <a:cubicBezTo>
                          <a:pt x="14" y="32"/>
                          <a:pt x="14" y="32"/>
                          <a:pt x="14" y="32"/>
                        </a:cubicBezTo>
                        <a:cubicBezTo>
                          <a:pt x="12" y="32"/>
                          <a:pt x="12" y="32"/>
                          <a:pt x="12" y="32"/>
                        </a:cubicBezTo>
                        <a:cubicBezTo>
                          <a:pt x="3" y="23"/>
                          <a:pt x="3" y="23"/>
                          <a:pt x="3" y="23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7" y="36"/>
                          <a:pt x="7" y="36"/>
                          <a:pt x="7" y="36"/>
                        </a:cubicBezTo>
                        <a:cubicBezTo>
                          <a:pt x="1" y="42"/>
                          <a:pt x="1" y="42"/>
                          <a:pt x="1" y="42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2" y="36"/>
                          <a:pt x="12" y="36"/>
                          <a:pt x="12" y="36"/>
                        </a:cubicBezTo>
                        <a:cubicBezTo>
                          <a:pt x="14" y="36"/>
                          <a:pt x="14" y="36"/>
                          <a:pt x="14" y="36"/>
                        </a:cubicBezTo>
                        <a:cubicBezTo>
                          <a:pt x="12" y="38"/>
                          <a:pt x="12" y="38"/>
                          <a:pt x="12" y="38"/>
                        </a:cubicBezTo>
                        <a:cubicBezTo>
                          <a:pt x="15" y="40"/>
                          <a:pt x="15" y="40"/>
                          <a:pt x="15" y="40"/>
                        </a:cubicBez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4" y="37"/>
                          <a:pt x="24" y="38"/>
                          <a:pt x="25" y="40"/>
                        </a:cubicBezTo>
                        <a:cubicBezTo>
                          <a:pt x="22" y="42"/>
                          <a:pt x="22" y="42"/>
                          <a:pt x="22" y="42"/>
                        </a:cubicBezTo>
                        <a:cubicBezTo>
                          <a:pt x="16" y="42"/>
                          <a:pt x="16" y="42"/>
                          <a:pt x="16" y="42"/>
                        </a:cubicBezTo>
                        <a:cubicBezTo>
                          <a:pt x="16" y="46"/>
                          <a:pt x="16" y="46"/>
                          <a:pt x="16" y="46"/>
                        </a:cubicBezTo>
                        <a:cubicBezTo>
                          <a:pt x="19" y="46"/>
                          <a:pt x="19" y="46"/>
                          <a:pt x="19" y="46"/>
                        </a:cubicBezTo>
                        <a:cubicBezTo>
                          <a:pt x="17" y="48"/>
                          <a:pt x="17" y="48"/>
                          <a:pt x="17" y="48"/>
                        </a:cubicBezTo>
                        <a:cubicBezTo>
                          <a:pt x="5" y="48"/>
                          <a:pt x="5" y="48"/>
                          <a:pt x="5" y="48"/>
                        </a:cubicBezTo>
                        <a:cubicBezTo>
                          <a:pt x="5" y="52"/>
                          <a:pt x="5" y="52"/>
                          <a:pt x="5" y="52"/>
                        </a:cubicBezTo>
                        <a:cubicBezTo>
                          <a:pt x="13" y="52"/>
                          <a:pt x="13" y="52"/>
                          <a:pt x="13" y="52"/>
                        </a:cubicBezTo>
                        <a:cubicBezTo>
                          <a:pt x="8" y="56"/>
                          <a:pt x="8" y="56"/>
                          <a:pt x="8" y="56"/>
                        </a:cubicBezTo>
                        <a:cubicBezTo>
                          <a:pt x="11" y="59"/>
                          <a:pt x="11" y="59"/>
                          <a:pt x="11" y="59"/>
                        </a:cubicBezTo>
                        <a:cubicBezTo>
                          <a:pt x="16" y="54"/>
                          <a:pt x="16" y="54"/>
                          <a:pt x="16" y="54"/>
                        </a:cubicBezTo>
                        <a:cubicBezTo>
                          <a:pt x="16" y="63"/>
                          <a:pt x="16" y="63"/>
                          <a:pt x="16" y="63"/>
                        </a:cubicBezTo>
                        <a:cubicBezTo>
                          <a:pt x="20" y="63"/>
                          <a:pt x="20" y="63"/>
                          <a:pt x="20" y="63"/>
                        </a:cubicBezTo>
                        <a:cubicBezTo>
                          <a:pt x="20" y="50"/>
                          <a:pt x="20" y="50"/>
                          <a:pt x="20" y="50"/>
                        </a:cubicBezTo>
                        <a:cubicBezTo>
                          <a:pt x="21" y="49"/>
                          <a:pt x="21" y="49"/>
                          <a:pt x="21" y="49"/>
                        </a:cubicBezTo>
                        <a:cubicBezTo>
                          <a:pt x="21" y="52"/>
                          <a:pt x="21" y="52"/>
                          <a:pt x="21" y="52"/>
                        </a:cubicBezTo>
                        <a:cubicBezTo>
                          <a:pt x="25" y="52"/>
                          <a:pt x="25" y="52"/>
                          <a:pt x="25" y="52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8" y="42"/>
                          <a:pt x="28" y="42"/>
                          <a:pt x="28" y="42"/>
                        </a:cubicBezTo>
                        <a:cubicBezTo>
                          <a:pt x="29" y="43"/>
                          <a:pt x="30" y="44"/>
                          <a:pt x="32" y="44"/>
                        </a:cubicBezTo>
                        <a:cubicBezTo>
                          <a:pt x="32" y="48"/>
                          <a:pt x="32" y="48"/>
                          <a:pt x="32" y="48"/>
                        </a:cubicBezTo>
                        <a:cubicBezTo>
                          <a:pt x="27" y="53"/>
                          <a:pt x="27" y="53"/>
                          <a:pt x="27" y="53"/>
                        </a:cubicBezTo>
                        <a:cubicBezTo>
                          <a:pt x="30" y="55"/>
                          <a:pt x="30" y="55"/>
                          <a:pt x="30" y="55"/>
                        </a:cubicBezTo>
                        <a:cubicBezTo>
                          <a:pt x="32" y="53"/>
                          <a:pt x="32" y="53"/>
                          <a:pt x="32" y="53"/>
                        </a:cubicBezTo>
                        <a:cubicBezTo>
                          <a:pt x="32" y="55"/>
                          <a:pt x="32" y="55"/>
                          <a:pt x="32" y="55"/>
                        </a:cubicBezTo>
                        <a:cubicBezTo>
                          <a:pt x="23" y="64"/>
                          <a:pt x="23" y="64"/>
                          <a:pt x="23" y="64"/>
                        </a:cubicBezTo>
                        <a:cubicBezTo>
                          <a:pt x="26" y="67"/>
                          <a:pt x="26" y="67"/>
                          <a:pt x="26" y="67"/>
                        </a:cubicBezTo>
                        <a:cubicBezTo>
                          <a:pt x="32" y="61"/>
                          <a:pt x="32" y="61"/>
                          <a:pt x="32" y="61"/>
                        </a:cubicBezTo>
                        <a:cubicBezTo>
                          <a:pt x="32" y="68"/>
                          <a:pt x="32" y="68"/>
                          <a:pt x="32" y="68"/>
                        </a:cubicBezTo>
                        <a:cubicBezTo>
                          <a:pt x="36" y="68"/>
                          <a:pt x="36" y="68"/>
                          <a:pt x="36" y="68"/>
                        </a:cubicBezTo>
                        <a:cubicBezTo>
                          <a:pt x="36" y="61"/>
                          <a:pt x="36" y="61"/>
                          <a:pt x="36" y="61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44" y="64"/>
                          <a:pt x="44" y="64"/>
                          <a:pt x="44" y="64"/>
                        </a:cubicBezTo>
                        <a:cubicBezTo>
                          <a:pt x="36" y="55"/>
                          <a:pt x="36" y="55"/>
                          <a:pt x="36" y="55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8" y="55"/>
                          <a:pt x="38" y="55"/>
                          <a:pt x="38" y="55"/>
                        </a:cubicBezTo>
                        <a:cubicBezTo>
                          <a:pt x="40" y="53"/>
                          <a:pt x="40" y="53"/>
                          <a:pt x="40" y="53"/>
                        </a:cubicBezTo>
                        <a:cubicBezTo>
                          <a:pt x="36" y="48"/>
                          <a:pt x="36" y="48"/>
                          <a:pt x="36" y="48"/>
                        </a:cubicBezTo>
                        <a:cubicBezTo>
                          <a:pt x="36" y="44"/>
                          <a:pt x="36" y="44"/>
                          <a:pt x="36" y="44"/>
                        </a:cubicBezTo>
                        <a:cubicBezTo>
                          <a:pt x="37" y="44"/>
                          <a:pt x="38" y="43"/>
                          <a:pt x="40" y="42"/>
                        </a:cubicBezTo>
                        <a:cubicBezTo>
                          <a:pt x="42" y="45"/>
                          <a:pt x="42" y="45"/>
                          <a:pt x="42" y="45"/>
                        </a:cubicBezTo>
                        <a:cubicBezTo>
                          <a:pt x="42" y="52"/>
                          <a:pt x="42" y="52"/>
                          <a:pt x="42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49"/>
                          <a:pt x="46" y="49"/>
                          <a:pt x="46" y="49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cubicBezTo>
                          <a:pt x="48" y="63"/>
                          <a:pt x="48" y="63"/>
                          <a:pt x="48" y="63"/>
                        </a:cubicBezTo>
                        <a:cubicBezTo>
                          <a:pt x="52" y="63"/>
                          <a:pt x="52" y="63"/>
                          <a:pt x="52" y="63"/>
                        </a:cubicBezTo>
                        <a:cubicBezTo>
                          <a:pt x="52" y="54"/>
                          <a:pt x="52" y="54"/>
                          <a:pt x="52" y="54"/>
                        </a:cubicBezTo>
                        <a:cubicBezTo>
                          <a:pt x="56" y="59"/>
                          <a:pt x="56" y="59"/>
                          <a:pt x="56" y="59"/>
                        </a:cubicBezTo>
                        <a:cubicBezTo>
                          <a:pt x="59" y="56"/>
                          <a:pt x="59" y="56"/>
                          <a:pt x="59" y="56"/>
                        </a:cubicBezTo>
                        <a:cubicBezTo>
                          <a:pt x="54" y="52"/>
                          <a:pt x="54" y="52"/>
                          <a:pt x="54" y="52"/>
                        </a:cubicBezTo>
                        <a:cubicBezTo>
                          <a:pt x="63" y="52"/>
                          <a:pt x="63" y="52"/>
                          <a:pt x="63" y="52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49" y="46"/>
                          <a:pt x="49" y="46"/>
                          <a:pt x="49" y="46"/>
                        </a:cubicBezTo>
                        <a:cubicBezTo>
                          <a:pt x="52" y="46"/>
                          <a:pt x="52" y="46"/>
                          <a:pt x="52" y="46"/>
                        </a:cubicBezTo>
                        <a:cubicBezTo>
                          <a:pt x="52" y="42"/>
                          <a:pt x="52" y="42"/>
                          <a:pt x="52" y="42"/>
                        </a:cubicBezTo>
                        <a:cubicBezTo>
                          <a:pt x="45" y="42"/>
                          <a:pt x="45" y="42"/>
                          <a:pt x="45" y="42"/>
                        </a:cubicBezTo>
                        <a:cubicBezTo>
                          <a:pt x="42" y="40"/>
                          <a:pt x="42" y="40"/>
                          <a:pt x="42" y="40"/>
                        </a:cubicBezTo>
                        <a:cubicBezTo>
                          <a:pt x="43" y="38"/>
                          <a:pt x="44" y="37"/>
                          <a:pt x="44" y="36"/>
                        </a:cubicBezTo>
                        <a:cubicBezTo>
                          <a:pt x="48" y="36"/>
                          <a:pt x="48" y="36"/>
                          <a:pt x="48" y="36"/>
                        </a:cubicBezTo>
                        <a:cubicBezTo>
                          <a:pt x="53" y="40"/>
                          <a:pt x="53" y="40"/>
                          <a:pt x="53" y="40"/>
                        </a:cubicBezTo>
                        <a:cubicBezTo>
                          <a:pt x="55" y="38"/>
                          <a:pt x="55" y="38"/>
                          <a:pt x="55" y="38"/>
                        </a:cubicBezTo>
                        <a:cubicBezTo>
                          <a:pt x="53" y="36"/>
                          <a:pt x="53" y="36"/>
                          <a:pt x="53" y="36"/>
                        </a:cubicBezTo>
                        <a:cubicBezTo>
                          <a:pt x="55" y="36"/>
                          <a:pt x="55" y="36"/>
                          <a:pt x="55" y="36"/>
                        </a:cubicBezTo>
                        <a:cubicBezTo>
                          <a:pt x="64" y="44"/>
                          <a:pt x="64" y="44"/>
                          <a:pt x="64" y="44"/>
                        </a:cubicBezTo>
                        <a:cubicBezTo>
                          <a:pt x="67" y="42"/>
                          <a:pt x="67" y="42"/>
                          <a:pt x="67" y="42"/>
                        </a:cubicBezTo>
                        <a:cubicBezTo>
                          <a:pt x="61" y="36"/>
                          <a:pt x="61" y="36"/>
                          <a:pt x="61" y="36"/>
                        </a:cubicBezTo>
                        <a:cubicBezTo>
                          <a:pt x="68" y="36"/>
                          <a:pt x="68" y="36"/>
                          <a:pt x="68" y="36"/>
                        </a:cubicBezTo>
                        <a:lnTo>
                          <a:pt x="68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7" name="Freeform: Shape 134"/>
                  <p:cNvSpPr>
                    <a:spLocks/>
                  </p:cNvSpPr>
                  <p:nvPr/>
                </p:nvSpPr>
                <p:spPr bwMode="auto">
                  <a:xfrm>
                    <a:off x="2582838" y="2159700"/>
                    <a:ext cx="344341" cy="401935"/>
                  </a:xfrm>
                  <a:custGeom>
                    <a:avLst/>
                    <a:gdLst>
                      <a:gd name="T0" fmla="*/ 73 w 78"/>
                      <a:gd name="T1" fmla="*/ 84 h 91"/>
                      <a:gd name="T2" fmla="*/ 78 w 78"/>
                      <a:gd name="T3" fmla="*/ 16 h 91"/>
                      <a:gd name="T4" fmla="*/ 66 w 78"/>
                      <a:gd name="T5" fmla="*/ 12 h 91"/>
                      <a:gd name="T6" fmla="*/ 77 w 78"/>
                      <a:gd name="T7" fmla="*/ 1 h 91"/>
                      <a:gd name="T8" fmla="*/ 65 w 78"/>
                      <a:gd name="T9" fmla="*/ 7 h 91"/>
                      <a:gd name="T10" fmla="*/ 71 w 78"/>
                      <a:gd name="T11" fmla="*/ 23 h 91"/>
                      <a:gd name="T12" fmla="*/ 65 w 78"/>
                      <a:gd name="T13" fmla="*/ 63 h 91"/>
                      <a:gd name="T14" fmla="*/ 70 w 78"/>
                      <a:gd name="T15" fmla="*/ 74 h 91"/>
                      <a:gd name="T16" fmla="*/ 65 w 78"/>
                      <a:gd name="T17" fmla="*/ 91 h 91"/>
                      <a:gd name="T18" fmla="*/ 65 w 78"/>
                      <a:gd name="T19" fmla="*/ 7 h 91"/>
                      <a:gd name="T20" fmla="*/ 60 w 78"/>
                      <a:gd name="T21" fmla="*/ 8 h 91"/>
                      <a:gd name="T22" fmla="*/ 50 w 78"/>
                      <a:gd name="T23" fmla="*/ 4 h 91"/>
                      <a:gd name="T24" fmla="*/ 53 w 78"/>
                      <a:gd name="T25" fmla="*/ 12 h 91"/>
                      <a:gd name="T26" fmla="*/ 50 w 78"/>
                      <a:gd name="T27" fmla="*/ 16 h 91"/>
                      <a:gd name="T28" fmla="*/ 65 w 78"/>
                      <a:gd name="T29" fmla="*/ 23 h 91"/>
                      <a:gd name="T30" fmla="*/ 50 w 78"/>
                      <a:gd name="T31" fmla="*/ 84 h 91"/>
                      <a:gd name="T32" fmla="*/ 63 w 78"/>
                      <a:gd name="T33" fmla="*/ 91 h 91"/>
                      <a:gd name="T34" fmla="*/ 65 w 78"/>
                      <a:gd name="T35" fmla="*/ 78 h 91"/>
                      <a:gd name="T36" fmla="*/ 61 w 78"/>
                      <a:gd name="T37" fmla="*/ 74 h 91"/>
                      <a:gd name="T38" fmla="*/ 65 w 78"/>
                      <a:gd name="T39" fmla="*/ 69 h 91"/>
                      <a:gd name="T40" fmla="*/ 65 w 78"/>
                      <a:gd name="T41" fmla="*/ 63 h 91"/>
                      <a:gd name="T42" fmla="*/ 50 w 78"/>
                      <a:gd name="T43" fmla="*/ 69 h 91"/>
                      <a:gd name="T44" fmla="*/ 55 w 78"/>
                      <a:gd name="T45" fmla="*/ 74 h 91"/>
                      <a:gd name="T46" fmla="*/ 50 w 78"/>
                      <a:gd name="T47" fmla="*/ 78 h 91"/>
                      <a:gd name="T48" fmla="*/ 50 w 78"/>
                      <a:gd name="T49" fmla="*/ 84 h 91"/>
                      <a:gd name="T50" fmla="*/ 46 w 78"/>
                      <a:gd name="T51" fmla="*/ 0 h 91"/>
                      <a:gd name="T52" fmla="*/ 43 w 78"/>
                      <a:gd name="T53" fmla="*/ 4 h 91"/>
                      <a:gd name="T54" fmla="*/ 50 w 78"/>
                      <a:gd name="T55" fmla="*/ 4 h 91"/>
                      <a:gd name="T56" fmla="*/ 39 w 78"/>
                      <a:gd name="T57" fmla="*/ 16 h 91"/>
                      <a:gd name="T58" fmla="*/ 50 w 78"/>
                      <a:gd name="T59" fmla="*/ 23 h 91"/>
                      <a:gd name="T60" fmla="*/ 39 w 78"/>
                      <a:gd name="T61" fmla="*/ 84 h 91"/>
                      <a:gd name="T62" fmla="*/ 50 w 78"/>
                      <a:gd name="T63" fmla="*/ 78 h 91"/>
                      <a:gd name="T64" fmla="*/ 50 w 78"/>
                      <a:gd name="T65" fmla="*/ 69 h 91"/>
                      <a:gd name="T66" fmla="*/ 39 w 78"/>
                      <a:gd name="T67" fmla="*/ 63 h 91"/>
                      <a:gd name="T68" fmla="*/ 39 w 78"/>
                      <a:gd name="T69" fmla="*/ 16 h 91"/>
                      <a:gd name="T70" fmla="*/ 0 w 78"/>
                      <a:gd name="T71" fmla="*/ 84 h 91"/>
                      <a:gd name="T72" fmla="*/ 6 w 78"/>
                      <a:gd name="T73" fmla="*/ 91 h 91"/>
                      <a:gd name="T74" fmla="*/ 16 w 78"/>
                      <a:gd name="T75" fmla="*/ 84 h 91"/>
                      <a:gd name="T76" fmla="*/ 39 w 78"/>
                      <a:gd name="T77" fmla="*/ 63 h 91"/>
                      <a:gd name="T78" fmla="*/ 7 w 78"/>
                      <a:gd name="T79" fmla="*/ 23 h 91"/>
                      <a:gd name="T80" fmla="*/ 39 w 78"/>
                      <a:gd name="T81" fmla="*/ 23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8" h="91">
                        <a:moveTo>
                          <a:pt x="73" y="91"/>
                        </a:moveTo>
                        <a:cubicBezTo>
                          <a:pt x="73" y="84"/>
                          <a:pt x="73" y="84"/>
                          <a:pt x="73" y="84"/>
                        </a:cubicBezTo>
                        <a:cubicBezTo>
                          <a:pt x="78" y="84"/>
                          <a:pt x="78" y="84"/>
                          <a:pt x="78" y="8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3"/>
                          <a:pt x="66" y="12"/>
                        </a:cubicBezTo>
                        <a:cubicBezTo>
                          <a:pt x="77" y="4"/>
                          <a:pt x="77" y="4"/>
                          <a:pt x="77" y="4"/>
                        </a:cubicBezTo>
                        <a:cubicBezTo>
                          <a:pt x="78" y="3"/>
                          <a:pt x="78" y="2"/>
                          <a:pt x="77" y="1"/>
                        </a:cubicBezTo>
                        <a:cubicBezTo>
                          <a:pt x="76" y="0"/>
                          <a:pt x="75" y="0"/>
                          <a:pt x="74" y="0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71" y="23"/>
                          <a:pt x="71" y="23"/>
                          <a:pt x="71" y="23"/>
                        </a:cubicBezTo>
                        <a:cubicBezTo>
                          <a:pt x="71" y="63"/>
                          <a:pt x="71" y="63"/>
                          <a:pt x="71" y="63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8" y="69"/>
                          <a:pt x="70" y="71"/>
                          <a:pt x="70" y="74"/>
                        </a:cubicBezTo>
                        <a:cubicBezTo>
                          <a:pt x="70" y="76"/>
                          <a:pt x="68" y="78"/>
                          <a:pt x="65" y="78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lnTo>
                          <a:pt x="73" y="91"/>
                        </a:lnTo>
                        <a:close/>
                        <a:moveTo>
                          <a:pt x="65" y="7"/>
                        </a:move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62" y="9"/>
                          <a:pt x="61" y="8"/>
                          <a:pt x="60" y="8"/>
                        </a:cubicBezTo>
                        <a:cubicBezTo>
                          <a:pt x="59" y="8"/>
                          <a:pt x="58" y="9"/>
                          <a:pt x="57" y="9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3" y="12"/>
                          <a:pt x="53" y="12"/>
                          <a:pt x="53" y="12"/>
                        </a:cubicBezTo>
                        <a:cubicBezTo>
                          <a:pt x="52" y="13"/>
                          <a:pt x="52" y="15"/>
                          <a:pt x="52" y="1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65" y="23"/>
                          <a:pt x="65" y="23"/>
                          <a:pt x="65" y="23"/>
                        </a:cubicBezTo>
                        <a:cubicBezTo>
                          <a:pt x="65" y="7"/>
                          <a:pt x="65" y="7"/>
                          <a:pt x="65" y="7"/>
                        </a:cubicBezTo>
                        <a:close/>
                        <a:moveTo>
                          <a:pt x="50" y="84"/>
                        </a:moveTo>
                        <a:cubicBezTo>
                          <a:pt x="63" y="84"/>
                          <a:pt x="63" y="84"/>
                          <a:pt x="63" y="84"/>
                        </a:cubicBezTo>
                        <a:cubicBezTo>
                          <a:pt x="63" y="91"/>
                          <a:pt x="63" y="91"/>
                          <a:pt x="63" y="91"/>
                        </a:cubicBezTo>
                        <a:cubicBezTo>
                          <a:pt x="65" y="91"/>
                          <a:pt x="65" y="91"/>
                          <a:pt x="65" y="91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5" y="78"/>
                          <a:pt x="65" y="78"/>
                          <a:pt x="65" y="78"/>
                        </a:cubicBezTo>
                        <a:cubicBezTo>
                          <a:pt x="63" y="78"/>
                          <a:pt x="61" y="76"/>
                          <a:pt x="61" y="74"/>
                        </a:cubicBezTo>
                        <a:cubicBezTo>
                          <a:pt x="61" y="74"/>
                          <a:pt x="61" y="74"/>
                          <a:pt x="61" y="74"/>
                        </a:cubicBezTo>
                        <a:cubicBezTo>
                          <a:pt x="61" y="71"/>
                          <a:pt x="63" y="69"/>
                          <a:pt x="65" y="69"/>
                        </a:cubicBezTo>
                        <a:cubicBezTo>
                          <a:pt x="65" y="69"/>
                          <a:pt x="65" y="69"/>
                          <a:pt x="65" y="69"/>
                        </a:cubicBezTo>
                        <a:cubicBezTo>
                          <a:pt x="65" y="63"/>
                          <a:pt x="65" y="63"/>
                          <a:pt x="65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0" y="69"/>
                          <a:pt x="50" y="69"/>
                          <a:pt x="50" y="69"/>
                        </a:cubicBezTo>
                        <a:cubicBezTo>
                          <a:pt x="53" y="69"/>
                          <a:pt x="55" y="71"/>
                          <a:pt x="55" y="74"/>
                        </a:cubicBezTo>
                        <a:cubicBezTo>
                          <a:pt x="55" y="76"/>
                          <a:pt x="53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lnTo>
                          <a:pt x="50" y="84"/>
                        </a:lnTo>
                        <a:close/>
                        <a:moveTo>
                          <a:pt x="50" y="4"/>
                        </a:moveTo>
                        <a:cubicBezTo>
                          <a:pt x="46" y="0"/>
                          <a:pt x="46" y="0"/>
                          <a:pt x="46" y="0"/>
                        </a:cubicBezTo>
                        <a:cubicBezTo>
                          <a:pt x="45" y="0"/>
                          <a:pt x="43" y="0"/>
                          <a:pt x="42" y="1"/>
                        </a:cubicBezTo>
                        <a:cubicBezTo>
                          <a:pt x="42" y="2"/>
                          <a:pt x="42" y="3"/>
                          <a:pt x="43" y="4"/>
                        </a:cubicBezTo>
                        <a:cubicBezTo>
                          <a:pt x="50" y="10"/>
                          <a:pt x="50" y="10"/>
                          <a:pt x="50" y="10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lose/>
                        <a:moveTo>
                          <a:pt x="50" y="16"/>
                        </a:moveTo>
                        <a:cubicBezTo>
                          <a:pt x="39" y="16"/>
                          <a:pt x="39" y="16"/>
                          <a:pt x="39" y="16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cubicBezTo>
                          <a:pt x="50" y="23"/>
                          <a:pt x="50" y="23"/>
                          <a:pt x="50" y="23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lose/>
                        <a:moveTo>
                          <a:pt x="39" y="84"/>
                        </a:moveTo>
                        <a:cubicBezTo>
                          <a:pt x="50" y="84"/>
                          <a:pt x="50" y="84"/>
                          <a:pt x="50" y="84"/>
                        </a:cubicBezTo>
                        <a:cubicBezTo>
                          <a:pt x="50" y="78"/>
                          <a:pt x="50" y="78"/>
                          <a:pt x="50" y="78"/>
                        </a:cubicBezTo>
                        <a:cubicBezTo>
                          <a:pt x="48" y="78"/>
                          <a:pt x="46" y="76"/>
                          <a:pt x="46" y="74"/>
                        </a:cubicBezTo>
                        <a:cubicBezTo>
                          <a:pt x="46" y="71"/>
                          <a:pt x="48" y="69"/>
                          <a:pt x="50" y="69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lnTo>
                          <a:pt x="39" y="84"/>
                        </a:lnTo>
                        <a:close/>
                        <a:moveTo>
                          <a:pt x="39" y="16"/>
                        </a:move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0" y="84"/>
                          <a:pt x="0" y="84"/>
                          <a:pt x="0" y="84"/>
                        </a:cubicBezTo>
                        <a:cubicBezTo>
                          <a:pt x="6" y="84"/>
                          <a:pt x="6" y="84"/>
                          <a:pt x="6" y="84"/>
                        </a:cubicBezTo>
                        <a:cubicBezTo>
                          <a:pt x="6" y="91"/>
                          <a:pt x="6" y="91"/>
                          <a:pt x="6" y="91"/>
                        </a:cubicBezTo>
                        <a:cubicBezTo>
                          <a:pt x="16" y="91"/>
                          <a:pt x="16" y="91"/>
                          <a:pt x="16" y="91"/>
                        </a:cubicBezTo>
                        <a:cubicBezTo>
                          <a:pt x="16" y="84"/>
                          <a:pt x="16" y="84"/>
                          <a:pt x="16" y="84"/>
                        </a:cubicBezTo>
                        <a:cubicBezTo>
                          <a:pt x="39" y="84"/>
                          <a:pt x="39" y="84"/>
                          <a:pt x="39" y="84"/>
                        </a:cubicBezTo>
                        <a:cubicBezTo>
                          <a:pt x="39" y="63"/>
                          <a:pt x="39" y="63"/>
                          <a:pt x="39" y="63"/>
                        </a:cubicBezTo>
                        <a:cubicBezTo>
                          <a:pt x="7" y="63"/>
                          <a:pt x="7" y="63"/>
                          <a:pt x="7" y="6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39" y="23"/>
                          <a:pt x="39" y="23"/>
                          <a:pt x="39" y="23"/>
                        </a:cubicBezTo>
                        <a:lnTo>
                          <a:pt x="39" y="1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8" name="Freeform: Shape 135"/>
                  <p:cNvSpPr>
                    <a:spLocks/>
                  </p:cNvSpPr>
                  <p:nvPr/>
                </p:nvSpPr>
                <p:spPr bwMode="auto">
                  <a:xfrm>
                    <a:off x="6110800" y="1687916"/>
                    <a:ext cx="208320" cy="122541"/>
                  </a:xfrm>
                  <a:custGeom>
                    <a:avLst/>
                    <a:gdLst>
                      <a:gd name="T0" fmla="*/ 170 w 170"/>
                      <a:gd name="T1" fmla="*/ 0 h 100"/>
                      <a:gd name="T2" fmla="*/ 11 w 170"/>
                      <a:gd name="T3" fmla="*/ 0 h 100"/>
                      <a:gd name="T4" fmla="*/ 11 w 170"/>
                      <a:gd name="T5" fmla="*/ 28 h 100"/>
                      <a:gd name="T6" fmla="*/ 0 w 170"/>
                      <a:gd name="T7" fmla="*/ 28 h 100"/>
                      <a:gd name="T8" fmla="*/ 0 w 170"/>
                      <a:gd name="T9" fmla="*/ 72 h 100"/>
                      <a:gd name="T10" fmla="*/ 11 w 170"/>
                      <a:gd name="T11" fmla="*/ 72 h 100"/>
                      <a:gd name="T12" fmla="*/ 11 w 170"/>
                      <a:gd name="T13" fmla="*/ 100 h 100"/>
                      <a:gd name="T14" fmla="*/ 170 w 170"/>
                      <a:gd name="T15" fmla="*/ 100 h 100"/>
                      <a:gd name="T16" fmla="*/ 170 w 170"/>
                      <a:gd name="T17" fmla="*/ 0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0" h="100">
                        <a:moveTo>
                          <a:pt x="170" y="0"/>
                        </a:moveTo>
                        <a:lnTo>
                          <a:pt x="11" y="0"/>
                        </a:lnTo>
                        <a:lnTo>
                          <a:pt x="11" y="28"/>
                        </a:lnTo>
                        <a:lnTo>
                          <a:pt x="0" y="28"/>
                        </a:lnTo>
                        <a:lnTo>
                          <a:pt x="0" y="72"/>
                        </a:lnTo>
                        <a:lnTo>
                          <a:pt x="11" y="72"/>
                        </a:lnTo>
                        <a:lnTo>
                          <a:pt x="11" y="100"/>
                        </a:lnTo>
                        <a:lnTo>
                          <a:pt x="170" y="100"/>
                        </a:lnTo>
                        <a:lnTo>
                          <a:pt x="17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89" name="Oval 136"/>
                  <p:cNvSpPr>
                    <a:spLocks/>
                  </p:cNvSpPr>
                  <p:nvPr/>
                </p:nvSpPr>
                <p:spPr bwMode="auto">
                  <a:xfrm>
                    <a:off x="5983357" y="1709973"/>
                    <a:ext cx="66172" cy="66172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0" name="Freeform: Shape 137"/>
                  <p:cNvSpPr>
                    <a:spLocks/>
                  </p:cNvSpPr>
                  <p:nvPr/>
                </p:nvSpPr>
                <p:spPr bwMode="auto">
                  <a:xfrm>
                    <a:off x="5925763" y="1660957"/>
                    <a:ext cx="176459" cy="330861"/>
                  </a:xfrm>
                  <a:custGeom>
                    <a:avLst/>
                    <a:gdLst>
                      <a:gd name="T0" fmla="*/ 20 w 40"/>
                      <a:gd name="T1" fmla="*/ 75 h 75"/>
                      <a:gd name="T2" fmla="*/ 40 w 40"/>
                      <a:gd name="T3" fmla="*/ 75 h 75"/>
                      <a:gd name="T4" fmla="*/ 40 w 40"/>
                      <a:gd name="T5" fmla="*/ 26 h 75"/>
                      <a:gd name="T6" fmla="*/ 40 w 40"/>
                      <a:gd name="T7" fmla="*/ 14 h 75"/>
                      <a:gd name="T8" fmla="*/ 40 w 40"/>
                      <a:gd name="T9" fmla="*/ 0 h 75"/>
                      <a:gd name="T10" fmla="*/ 20 w 40"/>
                      <a:gd name="T11" fmla="*/ 0 h 75"/>
                      <a:gd name="T12" fmla="*/ 20 w 40"/>
                      <a:gd name="T13" fmla="*/ 4 h 75"/>
                      <a:gd name="T14" fmla="*/ 35 w 40"/>
                      <a:gd name="T15" fmla="*/ 19 h 75"/>
                      <a:gd name="T16" fmla="*/ 20 w 40"/>
                      <a:gd name="T17" fmla="*/ 33 h 75"/>
                      <a:gd name="T18" fmla="*/ 20 w 40"/>
                      <a:gd name="T19" fmla="*/ 75 h 75"/>
                      <a:gd name="T20" fmla="*/ 0 w 40"/>
                      <a:gd name="T21" fmla="*/ 75 h 75"/>
                      <a:gd name="T22" fmla="*/ 20 w 40"/>
                      <a:gd name="T23" fmla="*/ 75 h 75"/>
                      <a:gd name="T24" fmla="*/ 20 w 40"/>
                      <a:gd name="T25" fmla="*/ 33 h 75"/>
                      <a:gd name="T26" fmla="*/ 20 w 40"/>
                      <a:gd name="T27" fmla="*/ 33 h 75"/>
                      <a:gd name="T28" fmla="*/ 5 w 40"/>
                      <a:gd name="T29" fmla="*/ 19 h 75"/>
                      <a:gd name="T30" fmla="*/ 20 w 40"/>
                      <a:gd name="T31" fmla="*/ 4 h 75"/>
                      <a:gd name="T32" fmla="*/ 20 w 40"/>
                      <a:gd name="T33" fmla="*/ 4 h 75"/>
                      <a:gd name="T34" fmla="*/ 20 w 40"/>
                      <a:gd name="T35" fmla="*/ 4 h 75"/>
                      <a:gd name="T36" fmla="*/ 20 w 40"/>
                      <a:gd name="T37" fmla="*/ 0 h 75"/>
                      <a:gd name="T38" fmla="*/ 0 w 40"/>
                      <a:gd name="T39" fmla="*/ 0 h 75"/>
                      <a:gd name="T40" fmla="*/ 0 w 40"/>
                      <a:gd name="T41" fmla="*/ 75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75">
                        <a:moveTo>
                          <a:pt x="20" y="75"/>
                        </a:moveTo>
                        <a:cubicBezTo>
                          <a:pt x="40" y="75"/>
                          <a:pt x="40" y="75"/>
                          <a:pt x="40" y="75"/>
                        </a:cubicBezTo>
                        <a:cubicBezTo>
                          <a:pt x="40" y="26"/>
                          <a:pt x="40" y="26"/>
                          <a:pt x="40" y="26"/>
                        </a:cubicBezTo>
                        <a:cubicBezTo>
                          <a:pt x="40" y="14"/>
                          <a:pt x="40" y="14"/>
                          <a:pt x="40" y="14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8" y="4"/>
                          <a:pt x="35" y="10"/>
                          <a:pt x="35" y="19"/>
                        </a:cubicBezTo>
                        <a:cubicBezTo>
                          <a:pt x="35" y="27"/>
                          <a:pt x="28" y="33"/>
                          <a:pt x="20" y="33"/>
                        </a:cubicBezTo>
                        <a:lnTo>
                          <a:pt x="20" y="75"/>
                        </a:lnTo>
                        <a:close/>
                        <a:moveTo>
                          <a:pt x="0" y="75"/>
                        </a:moveTo>
                        <a:cubicBezTo>
                          <a:pt x="20" y="75"/>
                          <a:pt x="20" y="75"/>
                          <a:pt x="20" y="75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20" y="33"/>
                          <a:pt x="20" y="33"/>
                          <a:pt x="20" y="33"/>
                        </a:cubicBezTo>
                        <a:cubicBezTo>
                          <a:pt x="12" y="33"/>
                          <a:pt x="5" y="27"/>
                          <a:pt x="5" y="19"/>
                        </a:cubicBezTo>
                        <a:cubicBezTo>
                          <a:pt x="5" y="10"/>
                          <a:pt x="12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4"/>
                          <a:pt x="20" y="4"/>
                          <a:pt x="20" y="4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1" name="Freeform: Shape 138"/>
                  <p:cNvSpPr>
                    <a:spLocks/>
                  </p:cNvSpPr>
                  <p:nvPr/>
                </p:nvSpPr>
                <p:spPr bwMode="auto">
                  <a:xfrm>
                    <a:off x="5360848" y="4169377"/>
                    <a:ext cx="202193" cy="203419"/>
                  </a:xfrm>
                  <a:custGeom>
                    <a:avLst/>
                    <a:gdLst>
                      <a:gd name="T0" fmla="*/ 41 w 46"/>
                      <a:gd name="T1" fmla="*/ 32 h 46"/>
                      <a:gd name="T2" fmla="*/ 43 w 46"/>
                      <a:gd name="T3" fmla="*/ 34 h 46"/>
                      <a:gd name="T4" fmla="*/ 38 w 46"/>
                      <a:gd name="T5" fmla="*/ 41 h 46"/>
                      <a:gd name="T6" fmla="*/ 35 w 46"/>
                      <a:gd name="T7" fmla="*/ 38 h 46"/>
                      <a:gd name="T8" fmla="*/ 29 w 46"/>
                      <a:gd name="T9" fmla="*/ 42 h 46"/>
                      <a:gd name="T10" fmla="*/ 29 w 46"/>
                      <a:gd name="T11" fmla="*/ 45 h 46"/>
                      <a:gd name="T12" fmla="*/ 23 w 46"/>
                      <a:gd name="T13" fmla="*/ 45 h 46"/>
                      <a:gd name="T14" fmla="*/ 23 w 46"/>
                      <a:gd name="T15" fmla="*/ 36 h 46"/>
                      <a:gd name="T16" fmla="*/ 33 w 46"/>
                      <a:gd name="T17" fmla="*/ 31 h 46"/>
                      <a:gd name="T18" fmla="*/ 32 w 46"/>
                      <a:gd name="T19" fmla="*/ 13 h 46"/>
                      <a:gd name="T20" fmla="*/ 32 w 46"/>
                      <a:gd name="T21" fmla="*/ 13 h 46"/>
                      <a:gd name="T22" fmla="*/ 27 w 46"/>
                      <a:gd name="T23" fmla="*/ 10 h 46"/>
                      <a:gd name="T24" fmla="*/ 23 w 46"/>
                      <a:gd name="T25" fmla="*/ 10 h 46"/>
                      <a:gd name="T26" fmla="*/ 23 w 46"/>
                      <a:gd name="T27" fmla="*/ 0 h 46"/>
                      <a:gd name="T28" fmla="*/ 26 w 46"/>
                      <a:gd name="T29" fmla="*/ 0 h 46"/>
                      <a:gd name="T30" fmla="*/ 26 w 46"/>
                      <a:gd name="T31" fmla="*/ 3 h 46"/>
                      <a:gd name="T32" fmla="*/ 32 w 46"/>
                      <a:gd name="T33" fmla="*/ 5 h 46"/>
                      <a:gd name="T34" fmla="*/ 35 w 46"/>
                      <a:gd name="T35" fmla="*/ 3 h 46"/>
                      <a:gd name="T36" fmla="*/ 41 w 46"/>
                      <a:gd name="T37" fmla="*/ 8 h 46"/>
                      <a:gd name="T38" fmla="*/ 39 w 46"/>
                      <a:gd name="T39" fmla="*/ 11 h 46"/>
                      <a:gd name="T40" fmla="*/ 42 w 46"/>
                      <a:gd name="T41" fmla="*/ 17 h 46"/>
                      <a:gd name="T42" fmla="*/ 45 w 46"/>
                      <a:gd name="T43" fmla="*/ 17 h 46"/>
                      <a:gd name="T44" fmla="*/ 46 w 46"/>
                      <a:gd name="T45" fmla="*/ 25 h 46"/>
                      <a:gd name="T46" fmla="*/ 43 w 46"/>
                      <a:gd name="T47" fmla="*/ 25 h 46"/>
                      <a:gd name="T48" fmla="*/ 41 w 46"/>
                      <a:gd name="T49" fmla="*/ 32 h 46"/>
                      <a:gd name="T50" fmla="*/ 23 w 46"/>
                      <a:gd name="T51" fmla="*/ 45 h 46"/>
                      <a:gd name="T52" fmla="*/ 21 w 46"/>
                      <a:gd name="T53" fmla="*/ 46 h 46"/>
                      <a:gd name="T54" fmla="*/ 21 w 46"/>
                      <a:gd name="T55" fmla="*/ 42 h 46"/>
                      <a:gd name="T56" fmla="*/ 14 w 46"/>
                      <a:gd name="T57" fmla="*/ 40 h 46"/>
                      <a:gd name="T58" fmla="*/ 12 w 46"/>
                      <a:gd name="T59" fmla="*/ 43 h 46"/>
                      <a:gd name="T60" fmla="*/ 6 w 46"/>
                      <a:gd name="T61" fmla="*/ 37 h 46"/>
                      <a:gd name="T62" fmla="*/ 8 w 46"/>
                      <a:gd name="T63" fmla="*/ 35 h 46"/>
                      <a:gd name="T64" fmla="*/ 5 w 46"/>
                      <a:gd name="T65" fmla="*/ 29 h 46"/>
                      <a:gd name="T66" fmla="*/ 1 w 46"/>
                      <a:gd name="T67" fmla="*/ 29 h 46"/>
                      <a:gd name="T68" fmla="*/ 0 w 46"/>
                      <a:gd name="T69" fmla="*/ 21 h 46"/>
                      <a:gd name="T70" fmla="*/ 4 w 46"/>
                      <a:gd name="T71" fmla="*/ 20 h 46"/>
                      <a:gd name="T72" fmla="*/ 6 w 46"/>
                      <a:gd name="T73" fmla="*/ 14 h 46"/>
                      <a:gd name="T74" fmla="*/ 3 w 46"/>
                      <a:gd name="T75" fmla="*/ 12 h 46"/>
                      <a:gd name="T76" fmla="*/ 9 w 46"/>
                      <a:gd name="T77" fmla="*/ 5 h 46"/>
                      <a:gd name="T78" fmla="*/ 11 w 46"/>
                      <a:gd name="T79" fmla="*/ 7 h 46"/>
                      <a:gd name="T80" fmla="*/ 17 w 46"/>
                      <a:gd name="T81" fmla="*/ 4 h 46"/>
                      <a:gd name="T82" fmla="*/ 17 w 46"/>
                      <a:gd name="T83" fmla="*/ 1 h 46"/>
                      <a:gd name="T84" fmla="*/ 23 w 46"/>
                      <a:gd name="T85" fmla="*/ 0 h 46"/>
                      <a:gd name="T86" fmla="*/ 23 w 46"/>
                      <a:gd name="T87" fmla="*/ 10 h 46"/>
                      <a:gd name="T88" fmla="*/ 13 w 46"/>
                      <a:gd name="T89" fmla="*/ 14 h 46"/>
                      <a:gd name="T90" fmla="*/ 15 w 46"/>
                      <a:gd name="T91" fmla="*/ 33 h 46"/>
                      <a:gd name="T92" fmla="*/ 19 w 46"/>
                      <a:gd name="T93" fmla="*/ 35 h 46"/>
                      <a:gd name="T94" fmla="*/ 23 w 46"/>
                      <a:gd name="T95" fmla="*/ 36 h 46"/>
                      <a:gd name="T96" fmla="*/ 23 w 46"/>
                      <a:gd name="T97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6" h="46">
                        <a:moveTo>
                          <a:pt x="41" y="32"/>
                        </a:moveTo>
                        <a:cubicBezTo>
                          <a:pt x="43" y="34"/>
                          <a:pt x="43" y="34"/>
                          <a:pt x="43" y="34"/>
                        </a:cubicBezTo>
                        <a:cubicBezTo>
                          <a:pt x="38" y="41"/>
                          <a:pt x="38" y="41"/>
                          <a:pt x="38" y="41"/>
                        </a:cubicBezTo>
                        <a:cubicBezTo>
                          <a:pt x="35" y="38"/>
                          <a:pt x="35" y="38"/>
                          <a:pt x="35" y="38"/>
                        </a:cubicBezTo>
                        <a:cubicBezTo>
                          <a:pt x="33" y="40"/>
                          <a:pt x="31" y="41"/>
                          <a:pt x="29" y="42"/>
                        </a:cubicBezTo>
                        <a:cubicBezTo>
                          <a:pt x="29" y="45"/>
                          <a:pt x="29" y="45"/>
                          <a:pt x="29" y="45"/>
                        </a:cubicBezTo>
                        <a:cubicBezTo>
                          <a:pt x="23" y="45"/>
                          <a:pt x="23" y="45"/>
                          <a:pt x="23" y="45"/>
                        </a:cubicBezTo>
                        <a:cubicBezTo>
                          <a:pt x="23" y="36"/>
                          <a:pt x="23" y="36"/>
                          <a:pt x="23" y="36"/>
                        </a:cubicBezTo>
                        <a:cubicBezTo>
                          <a:pt x="27" y="36"/>
                          <a:pt x="31" y="34"/>
                          <a:pt x="33" y="31"/>
                        </a:cubicBezTo>
                        <a:cubicBezTo>
                          <a:pt x="38" y="26"/>
                          <a:pt x="37" y="17"/>
                          <a:pt x="32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0" y="12"/>
                          <a:pt x="29" y="11"/>
                          <a:pt x="27" y="10"/>
                        </a:cubicBezTo>
                        <a:cubicBezTo>
                          <a:pt x="26" y="10"/>
                          <a:pt x="25" y="10"/>
                          <a:pt x="23" y="1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8" y="4"/>
                          <a:pt x="30" y="4"/>
                          <a:pt x="32" y="5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41" y="8"/>
                          <a:pt x="41" y="8"/>
                          <a:pt x="41" y="8"/>
                        </a:cubicBezTo>
                        <a:cubicBezTo>
                          <a:pt x="39" y="11"/>
                          <a:pt x="39" y="11"/>
                          <a:pt x="39" y="11"/>
                        </a:cubicBezTo>
                        <a:cubicBezTo>
                          <a:pt x="40" y="13"/>
                          <a:pt x="41" y="15"/>
                          <a:pt x="42" y="17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6" y="25"/>
                          <a:pt x="46" y="25"/>
                          <a:pt x="46" y="25"/>
                        </a:cubicBezTo>
                        <a:cubicBezTo>
                          <a:pt x="43" y="25"/>
                          <a:pt x="43" y="25"/>
                          <a:pt x="43" y="25"/>
                        </a:cubicBezTo>
                        <a:cubicBezTo>
                          <a:pt x="42" y="28"/>
                          <a:pt x="42" y="30"/>
                          <a:pt x="41" y="32"/>
                        </a:cubicBezTo>
                        <a:close/>
                        <a:moveTo>
                          <a:pt x="23" y="45"/>
                        </a:moveTo>
                        <a:cubicBezTo>
                          <a:pt x="21" y="46"/>
                          <a:pt x="21" y="46"/>
                          <a:pt x="21" y="46"/>
                        </a:cubicBezTo>
                        <a:cubicBezTo>
                          <a:pt x="21" y="42"/>
                          <a:pt x="21" y="42"/>
                          <a:pt x="21" y="42"/>
                        </a:cubicBezTo>
                        <a:cubicBezTo>
                          <a:pt x="18" y="42"/>
                          <a:pt x="16" y="41"/>
                          <a:pt x="14" y="40"/>
                        </a:cubicBezTo>
                        <a:cubicBezTo>
                          <a:pt x="12" y="43"/>
                          <a:pt x="12" y="43"/>
                          <a:pt x="12" y="43"/>
                        </a:cubicBezTo>
                        <a:cubicBezTo>
                          <a:pt x="6" y="37"/>
                          <a:pt x="6" y="37"/>
                          <a:pt x="6" y="37"/>
                        </a:cubicBezTo>
                        <a:cubicBezTo>
                          <a:pt x="8" y="35"/>
                          <a:pt x="8" y="35"/>
                          <a:pt x="8" y="35"/>
                        </a:cubicBezTo>
                        <a:cubicBezTo>
                          <a:pt x="6" y="33"/>
                          <a:pt x="5" y="31"/>
                          <a:pt x="5" y="29"/>
                        </a:cubicBezTo>
                        <a:cubicBezTo>
                          <a:pt x="1" y="29"/>
                          <a:pt x="1" y="29"/>
                          <a:pt x="1" y="29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4" y="20"/>
                          <a:pt x="4" y="20"/>
                          <a:pt x="4" y="20"/>
                        </a:cubicBezTo>
                        <a:cubicBezTo>
                          <a:pt x="4" y="18"/>
                          <a:pt x="5" y="16"/>
                          <a:pt x="6" y="14"/>
                        </a:cubicBezTo>
                        <a:cubicBezTo>
                          <a:pt x="3" y="12"/>
                          <a:pt x="3" y="12"/>
                          <a:pt x="3" y="12"/>
                        </a:cubicBezTo>
                        <a:cubicBezTo>
                          <a:pt x="9" y="5"/>
                          <a:pt x="9" y="5"/>
                          <a:pt x="9" y="5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13" y="6"/>
                          <a:pt x="15" y="5"/>
                          <a:pt x="17" y="4"/>
                        </a:cubicBezTo>
                        <a:cubicBezTo>
                          <a:pt x="17" y="1"/>
                          <a:pt x="17" y="1"/>
                          <a:pt x="17" y="1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23" y="10"/>
                          <a:pt x="23" y="10"/>
                          <a:pt x="23" y="10"/>
                        </a:cubicBezTo>
                        <a:cubicBezTo>
                          <a:pt x="19" y="10"/>
                          <a:pt x="16" y="11"/>
                          <a:pt x="13" y="14"/>
                        </a:cubicBezTo>
                        <a:cubicBezTo>
                          <a:pt x="9" y="20"/>
                          <a:pt x="9" y="28"/>
                          <a:pt x="15" y="33"/>
                        </a:cubicBezTo>
                        <a:cubicBezTo>
                          <a:pt x="16" y="34"/>
                          <a:pt x="18" y="35"/>
                          <a:pt x="19" y="35"/>
                        </a:cubicBezTo>
                        <a:cubicBezTo>
                          <a:pt x="21" y="36"/>
                          <a:pt x="22" y="36"/>
                          <a:pt x="23" y="36"/>
                        </a:cubicBezTo>
                        <a:lnTo>
                          <a:pt x="23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2" name="Freeform: Shape 139"/>
                  <p:cNvSpPr>
                    <a:spLocks/>
                  </p:cNvSpPr>
                  <p:nvPr/>
                </p:nvSpPr>
                <p:spPr bwMode="auto">
                  <a:xfrm>
                    <a:off x="6066685" y="3104493"/>
                    <a:ext cx="208320" cy="398259"/>
                  </a:xfrm>
                  <a:custGeom>
                    <a:avLst/>
                    <a:gdLst>
                      <a:gd name="T0" fmla="*/ 24 w 47"/>
                      <a:gd name="T1" fmla="*/ 90 h 90"/>
                      <a:gd name="T2" fmla="*/ 47 w 47"/>
                      <a:gd name="T3" fmla="*/ 90 h 90"/>
                      <a:gd name="T4" fmla="*/ 47 w 47"/>
                      <a:gd name="T5" fmla="*/ 0 h 90"/>
                      <a:gd name="T6" fmla="*/ 24 w 47"/>
                      <a:gd name="T7" fmla="*/ 0 h 90"/>
                      <a:gd name="T8" fmla="*/ 24 w 47"/>
                      <a:gd name="T9" fmla="*/ 5 h 90"/>
                      <a:gd name="T10" fmla="*/ 42 w 47"/>
                      <a:gd name="T11" fmla="*/ 5 h 90"/>
                      <a:gd name="T12" fmla="*/ 42 w 47"/>
                      <a:gd name="T13" fmla="*/ 23 h 90"/>
                      <a:gd name="T14" fmla="*/ 24 w 47"/>
                      <a:gd name="T15" fmla="*/ 23 h 90"/>
                      <a:gd name="T16" fmla="*/ 24 w 47"/>
                      <a:gd name="T17" fmla="*/ 27 h 90"/>
                      <a:gd name="T18" fmla="*/ 42 w 47"/>
                      <a:gd name="T19" fmla="*/ 27 h 90"/>
                      <a:gd name="T20" fmla="*/ 42 w 47"/>
                      <a:gd name="T21" fmla="*/ 44 h 90"/>
                      <a:gd name="T22" fmla="*/ 24 w 47"/>
                      <a:gd name="T23" fmla="*/ 44 h 90"/>
                      <a:gd name="T24" fmla="*/ 24 w 47"/>
                      <a:gd name="T25" fmla="*/ 51 h 90"/>
                      <a:gd name="T26" fmla="*/ 24 w 47"/>
                      <a:gd name="T27" fmla="*/ 51 h 90"/>
                      <a:gd name="T28" fmla="*/ 29 w 47"/>
                      <a:gd name="T29" fmla="*/ 57 h 90"/>
                      <a:gd name="T30" fmla="*/ 24 w 47"/>
                      <a:gd name="T31" fmla="*/ 62 h 90"/>
                      <a:gd name="T32" fmla="*/ 24 w 47"/>
                      <a:gd name="T33" fmla="*/ 62 h 90"/>
                      <a:gd name="T34" fmla="*/ 24 w 47"/>
                      <a:gd name="T35" fmla="*/ 62 h 90"/>
                      <a:gd name="T36" fmla="*/ 24 w 47"/>
                      <a:gd name="T37" fmla="*/ 71 h 90"/>
                      <a:gd name="T38" fmla="*/ 24 w 47"/>
                      <a:gd name="T39" fmla="*/ 71 h 90"/>
                      <a:gd name="T40" fmla="*/ 29 w 47"/>
                      <a:gd name="T41" fmla="*/ 77 h 90"/>
                      <a:gd name="T42" fmla="*/ 24 w 47"/>
                      <a:gd name="T43" fmla="*/ 82 h 90"/>
                      <a:gd name="T44" fmla="*/ 24 w 47"/>
                      <a:gd name="T45" fmla="*/ 82 h 90"/>
                      <a:gd name="T46" fmla="*/ 24 w 47"/>
                      <a:gd name="T47" fmla="*/ 82 h 90"/>
                      <a:gd name="T48" fmla="*/ 24 w 47"/>
                      <a:gd name="T49" fmla="*/ 90 h 90"/>
                      <a:gd name="T50" fmla="*/ 0 w 47"/>
                      <a:gd name="T51" fmla="*/ 90 h 90"/>
                      <a:gd name="T52" fmla="*/ 24 w 47"/>
                      <a:gd name="T53" fmla="*/ 90 h 90"/>
                      <a:gd name="T54" fmla="*/ 24 w 47"/>
                      <a:gd name="T55" fmla="*/ 82 h 90"/>
                      <a:gd name="T56" fmla="*/ 18 w 47"/>
                      <a:gd name="T57" fmla="*/ 77 h 90"/>
                      <a:gd name="T58" fmla="*/ 24 w 47"/>
                      <a:gd name="T59" fmla="*/ 71 h 90"/>
                      <a:gd name="T60" fmla="*/ 24 w 47"/>
                      <a:gd name="T61" fmla="*/ 62 h 90"/>
                      <a:gd name="T62" fmla="*/ 18 w 47"/>
                      <a:gd name="T63" fmla="*/ 57 h 90"/>
                      <a:gd name="T64" fmla="*/ 24 w 47"/>
                      <a:gd name="T65" fmla="*/ 51 h 90"/>
                      <a:gd name="T66" fmla="*/ 24 w 47"/>
                      <a:gd name="T67" fmla="*/ 44 h 90"/>
                      <a:gd name="T68" fmla="*/ 5 w 47"/>
                      <a:gd name="T69" fmla="*/ 44 h 90"/>
                      <a:gd name="T70" fmla="*/ 5 w 47"/>
                      <a:gd name="T71" fmla="*/ 27 h 90"/>
                      <a:gd name="T72" fmla="*/ 5 w 47"/>
                      <a:gd name="T73" fmla="*/ 27 h 90"/>
                      <a:gd name="T74" fmla="*/ 24 w 47"/>
                      <a:gd name="T75" fmla="*/ 27 h 90"/>
                      <a:gd name="T76" fmla="*/ 24 w 47"/>
                      <a:gd name="T77" fmla="*/ 23 h 90"/>
                      <a:gd name="T78" fmla="*/ 5 w 47"/>
                      <a:gd name="T79" fmla="*/ 23 h 90"/>
                      <a:gd name="T80" fmla="*/ 5 w 47"/>
                      <a:gd name="T81" fmla="*/ 5 h 90"/>
                      <a:gd name="T82" fmla="*/ 5 w 47"/>
                      <a:gd name="T83" fmla="*/ 5 h 90"/>
                      <a:gd name="T84" fmla="*/ 24 w 47"/>
                      <a:gd name="T85" fmla="*/ 5 h 90"/>
                      <a:gd name="T86" fmla="*/ 24 w 47"/>
                      <a:gd name="T87" fmla="*/ 0 h 90"/>
                      <a:gd name="T88" fmla="*/ 0 w 47"/>
                      <a:gd name="T89" fmla="*/ 0 h 90"/>
                      <a:gd name="T90" fmla="*/ 0 w 47"/>
                      <a:gd name="T91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47" h="90">
                        <a:moveTo>
                          <a:pt x="24" y="90"/>
                        </a:moveTo>
                        <a:cubicBezTo>
                          <a:pt x="47" y="90"/>
                          <a:pt x="47" y="90"/>
                          <a:pt x="47" y="90"/>
                        </a:cubicBezTo>
                        <a:cubicBezTo>
                          <a:pt x="47" y="0"/>
                          <a:pt x="47" y="0"/>
                          <a:pt x="47" y="0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42" y="23"/>
                          <a:pt x="42" y="23"/>
                          <a:pt x="42" y="23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2" y="44"/>
                          <a:pt x="42" y="44"/>
                          <a:pt x="42" y="44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4" y="51"/>
                          <a:pt x="24" y="51"/>
                          <a:pt x="24" y="51"/>
                        </a:cubicBezTo>
                        <a:cubicBezTo>
                          <a:pt x="27" y="51"/>
                          <a:pt x="29" y="54"/>
                          <a:pt x="29" y="57"/>
                        </a:cubicBezTo>
                        <a:cubicBezTo>
                          <a:pt x="29" y="60"/>
                          <a:pt x="27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4" y="71"/>
                          <a:pt x="24" y="71"/>
                          <a:pt x="24" y="71"/>
                        </a:cubicBezTo>
                        <a:cubicBezTo>
                          <a:pt x="27" y="71"/>
                          <a:pt x="29" y="74"/>
                          <a:pt x="29" y="77"/>
                        </a:cubicBezTo>
                        <a:cubicBezTo>
                          <a:pt x="29" y="80"/>
                          <a:pt x="27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lnTo>
                          <a:pt x="24" y="90"/>
                        </a:lnTo>
                        <a:close/>
                        <a:moveTo>
                          <a:pt x="0" y="90"/>
                        </a:moveTo>
                        <a:cubicBezTo>
                          <a:pt x="24" y="90"/>
                          <a:pt x="24" y="90"/>
                          <a:pt x="24" y="90"/>
                        </a:cubicBezTo>
                        <a:cubicBezTo>
                          <a:pt x="24" y="82"/>
                          <a:pt x="24" y="82"/>
                          <a:pt x="24" y="82"/>
                        </a:cubicBezTo>
                        <a:cubicBezTo>
                          <a:pt x="21" y="82"/>
                          <a:pt x="18" y="80"/>
                          <a:pt x="18" y="77"/>
                        </a:cubicBezTo>
                        <a:cubicBezTo>
                          <a:pt x="18" y="74"/>
                          <a:pt x="21" y="71"/>
                          <a:pt x="24" y="71"/>
                        </a:cubicBezTo>
                        <a:cubicBezTo>
                          <a:pt x="24" y="62"/>
                          <a:pt x="24" y="62"/>
                          <a:pt x="24" y="62"/>
                        </a:cubicBezTo>
                        <a:cubicBezTo>
                          <a:pt x="21" y="62"/>
                          <a:pt x="18" y="60"/>
                          <a:pt x="18" y="57"/>
                        </a:cubicBezTo>
                        <a:cubicBezTo>
                          <a:pt x="18" y="54"/>
                          <a:pt x="21" y="51"/>
                          <a:pt x="24" y="51"/>
                        </a:cubicBezTo>
                        <a:cubicBezTo>
                          <a:pt x="24" y="44"/>
                          <a:pt x="24" y="44"/>
                          <a:pt x="24" y="44"/>
                        </a:cubicBezTo>
                        <a:cubicBezTo>
                          <a:pt x="5" y="44"/>
                          <a:pt x="5" y="44"/>
                          <a:pt x="5" y="44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5" y="27"/>
                          <a:pt x="5" y="27"/>
                          <a:pt x="5" y="27"/>
                        </a:cubicBezTo>
                        <a:cubicBezTo>
                          <a:pt x="24" y="27"/>
                          <a:pt x="24" y="27"/>
                          <a:pt x="24" y="27"/>
                        </a:cubicBezTo>
                        <a:cubicBezTo>
                          <a:pt x="24" y="23"/>
                          <a:pt x="24" y="23"/>
                          <a:pt x="24" y="23"/>
                        </a:cubicBezTo>
                        <a:cubicBezTo>
                          <a:pt x="5" y="23"/>
                          <a:pt x="5" y="23"/>
                          <a:pt x="5" y="23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4" y="5"/>
                          <a:pt x="24" y="5"/>
                          <a:pt x="24" y="5"/>
                        </a:cubicBezTo>
                        <a:cubicBezTo>
                          <a:pt x="24" y="0"/>
                          <a:pt x="24" y="0"/>
                          <a:pt x="24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3" name="Freeform: Shape 140"/>
                  <p:cNvSpPr>
                    <a:spLocks/>
                  </p:cNvSpPr>
                  <p:nvPr/>
                </p:nvSpPr>
                <p:spPr bwMode="auto">
                  <a:xfrm>
                    <a:off x="6292161" y="3104493"/>
                    <a:ext cx="83328" cy="398259"/>
                  </a:xfrm>
                  <a:custGeom>
                    <a:avLst/>
                    <a:gdLst>
                      <a:gd name="T0" fmla="*/ 68 w 68"/>
                      <a:gd name="T1" fmla="*/ 307 h 325"/>
                      <a:gd name="T2" fmla="*/ 68 w 68"/>
                      <a:gd name="T3" fmla="*/ 55 h 325"/>
                      <a:gd name="T4" fmla="*/ 0 w 68"/>
                      <a:gd name="T5" fmla="*/ 0 h 325"/>
                      <a:gd name="T6" fmla="*/ 0 w 68"/>
                      <a:gd name="T7" fmla="*/ 325 h 325"/>
                      <a:gd name="T8" fmla="*/ 68 w 68"/>
                      <a:gd name="T9" fmla="*/ 307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8" h="325">
                        <a:moveTo>
                          <a:pt x="68" y="307"/>
                        </a:moveTo>
                        <a:lnTo>
                          <a:pt x="68" y="55"/>
                        </a:lnTo>
                        <a:lnTo>
                          <a:pt x="0" y="0"/>
                        </a:lnTo>
                        <a:lnTo>
                          <a:pt x="0" y="325"/>
                        </a:lnTo>
                        <a:lnTo>
                          <a:pt x="68" y="30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4" name="Rectangle 141"/>
                  <p:cNvSpPr>
                    <a:spLocks/>
                  </p:cNvSpPr>
                  <p:nvPr/>
                </p:nvSpPr>
                <p:spPr bwMode="auto">
                  <a:xfrm>
                    <a:off x="6102222" y="3140030"/>
                    <a:ext cx="140922" cy="5391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5" name="Rectangle 142"/>
                  <p:cNvSpPr>
                    <a:spLocks/>
                  </p:cNvSpPr>
                  <p:nvPr/>
                </p:nvSpPr>
                <p:spPr bwMode="auto">
                  <a:xfrm>
                    <a:off x="6102222" y="3233161"/>
                    <a:ext cx="140922" cy="52693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6" name="Freeform: Shape 143"/>
                  <p:cNvSpPr>
                    <a:spLocks/>
                  </p:cNvSpPr>
                  <p:nvPr/>
                </p:nvSpPr>
                <p:spPr bwMode="auto">
                  <a:xfrm>
                    <a:off x="6300739" y="1872953"/>
                    <a:ext cx="140922" cy="238955"/>
                  </a:xfrm>
                  <a:custGeom>
                    <a:avLst/>
                    <a:gdLst>
                      <a:gd name="T0" fmla="*/ 0 w 32"/>
                      <a:gd name="T1" fmla="*/ 37 h 54"/>
                      <a:gd name="T2" fmla="*/ 0 w 32"/>
                      <a:gd name="T3" fmla="*/ 45 h 54"/>
                      <a:gd name="T4" fmla="*/ 9 w 32"/>
                      <a:gd name="T5" fmla="*/ 54 h 54"/>
                      <a:gd name="T6" fmla="*/ 23 w 32"/>
                      <a:gd name="T7" fmla="*/ 54 h 54"/>
                      <a:gd name="T8" fmla="*/ 32 w 32"/>
                      <a:gd name="T9" fmla="*/ 45 h 54"/>
                      <a:gd name="T10" fmla="*/ 32 w 32"/>
                      <a:gd name="T11" fmla="*/ 37 h 54"/>
                      <a:gd name="T12" fmla="*/ 20 w 32"/>
                      <a:gd name="T13" fmla="*/ 37 h 54"/>
                      <a:gd name="T14" fmla="*/ 20 w 32"/>
                      <a:gd name="T15" fmla="*/ 30 h 54"/>
                      <a:gd name="T16" fmla="*/ 32 w 32"/>
                      <a:gd name="T17" fmla="*/ 30 h 54"/>
                      <a:gd name="T18" fmla="*/ 32 w 32"/>
                      <a:gd name="T19" fmla="*/ 20 h 54"/>
                      <a:gd name="T20" fmla="*/ 20 w 32"/>
                      <a:gd name="T21" fmla="*/ 20 h 54"/>
                      <a:gd name="T22" fmla="*/ 20 w 32"/>
                      <a:gd name="T23" fmla="*/ 13 h 54"/>
                      <a:gd name="T24" fmla="*/ 32 w 32"/>
                      <a:gd name="T25" fmla="*/ 13 h 54"/>
                      <a:gd name="T26" fmla="*/ 32 w 32"/>
                      <a:gd name="T27" fmla="*/ 9 h 54"/>
                      <a:gd name="T28" fmla="*/ 23 w 32"/>
                      <a:gd name="T29" fmla="*/ 0 h 54"/>
                      <a:gd name="T30" fmla="*/ 9 w 32"/>
                      <a:gd name="T31" fmla="*/ 0 h 54"/>
                      <a:gd name="T32" fmla="*/ 0 w 32"/>
                      <a:gd name="T33" fmla="*/ 9 h 54"/>
                      <a:gd name="T34" fmla="*/ 0 w 32"/>
                      <a:gd name="T35" fmla="*/ 13 h 54"/>
                      <a:gd name="T36" fmla="*/ 11 w 32"/>
                      <a:gd name="T37" fmla="*/ 13 h 54"/>
                      <a:gd name="T38" fmla="*/ 11 w 32"/>
                      <a:gd name="T39" fmla="*/ 20 h 54"/>
                      <a:gd name="T40" fmla="*/ 0 w 32"/>
                      <a:gd name="T41" fmla="*/ 20 h 54"/>
                      <a:gd name="T42" fmla="*/ 0 w 32"/>
                      <a:gd name="T43" fmla="*/ 30 h 54"/>
                      <a:gd name="T44" fmla="*/ 11 w 32"/>
                      <a:gd name="T45" fmla="*/ 30 h 54"/>
                      <a:gd name="T46" fmla="*/ 11 w 32"/>
                      <a:gd name="T47" fmla="*/ 37 h 54"/>
                      <a:gd name="T48" fmla="*/ 0 w 32"/>
                      <a:gd name="T49" fmla="*/ 37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2" h="54">
                        <a:moveTo>
                          <a:pt x="0" y="37"/>
                        </a:move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50"/>
                          <a:pt x="4" y="54"/>
                          <a:pt x="9" y="54"/>
                        </a:cubicBezTo>
                        <a:cubicBezTo>
                          <a:pt x="23" y="54"/>
                          <a:pt x="23" y="54"/>
                          <a:pt x="23" y="54"/>
                        </a:cubicBezTo>
                        <a:cubicBezTo>
                          <a:pt x="28" y="54"/>
                          <a:pt x="32" y="50"/>
                          <a:pt x="32" y="45"/>
                        </a:cubicBezTo>
                        <a:cubicBezTo>
                          <a:pt x="32" y="37"/>
                          <a:pt x="32" y="37"/>
                          <a:pt x="32" y="37"/>
                        </a:cubicBezTo>
                        <a:cubicBezTo>
                          <a:pt x="20" y="37"/>
                          <a:pt x="20" y="37"/>
                          <a:pt x="20" y="37"/>
                        </a:cubicBezTo>
                        <a:cubicBezTo>
                          <a:pt x="20" y="30"/>
                          <a:pt x="20" y="30"/>
                          <a:pt x="20" y="30"/>
                        </a:cubicBezTo>
                        <a:cubicBezTo>
                          <a:pt x="32" y="30"/>
                          <a:pt x="32" y="30"/>
                          <a:pt x="32" y="30"/>
                        </a:cubicBezTo>
                        <a:cubicBezTo>
                          <a:pt x="32" y="20"/>
                          <a:pt x="32" y="20"/>
                          <a:pt x="32" y="20"/>
                        </a:cubicBezTo>
                        <a:cubicBezTo>
                          <a:pt x="20" y="20"/>
                          <a:pt x="20" y="20"/>
                          <a:pt x="20" y="20"/>
                        </a:cubicBezTo>
                        <a:cubicBezTo>
                          <a:pt x="20" y="13"/>
                          <a:pt x="20" y="13"/>
                          <a:pt x="20" y="13"/>
                        </a:cubicBezTo>
                        <a:cubicBezTo>
                          <a:pt x="32" y="13"/>
                          <a:pt x="32" y="13"/>
                          <a:pt x="32" y="13"/>
                        </a:cubicBezTo>
                        <a:cubicBezTo>
                          <a:pt x="32" y="9"/>
                          <a:pt x="32" y="9"/>
                          <a:pt x="32" y="9"/>
                        </a:cubicBezTo>
                        <a:cubicBezTo>
                          <a:pt x="32" y="4"/>
                          <a:pt x="28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1" y="13"/>
                          <a:pt x="11" y="13"/>
                          <a:pt x="11" y="13"/>
                        </a:cubicBezTo>
                        <a:cubicBezTo>
                          <a:pt x="11" y="20"/>
                          <a:pt x="11" y="20"/>
                          <a:pt x="11" y="20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30"/>
                          <a:pt x="0" y="30"/>
                          <a:pt x="0" y="30"/>
                        </a:cubicBezTo>
                        <a:cubicBezTo>
                          <a:pt x="11" y="30"/>
                          <a:pt x="11" y="30"/>
                          <a:pt x="11" y="30"/>
                        </a:cubicBezTo>
                        <a:cubicBezTo>
                          <a:pt x="11" y="37"/>
                          <a:pt x="11" y="37"/>
                          <a:pt x="11" y="37"/>
                        </a:cubicBez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7" name="Rectangle 144"/>
                  <p:cNvSpPr>
                    <a:spLocks/>
                  </p:cNvSpPr>
                  <p:nvPr/>
                </p:nvSpPr>
                <p:spPr bwMode="auto">
                  <a:xfrm>
                    <a:off x="4202833" y="680626"/>
                    <a:ext cx="44115" cy="101709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8" name="Rectangle 145"/>
                  <p:cNvSpPr>
                    <a:spLocks/>
                  </p:cNvSpPr>
                  <p:nvPr/>
                </p:nvSpPr>
                <p:spPr bwMode="auto">
                  <a:xfrm>
                    <a:off x="4202833" y="835028"/>
                    <a:ext cx="44115" cy="18136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99" name="Rectangle 146"/>
                  <p:cNvSpPr>
                    <a:spLocks/>
                  </p:cNvSpPr>
                  <p:nvPr/>
                </p:nvSpPr>
                <p:spPr bwMode="auto">
                  <a:xfrm>
                    <a:off x="4092546" y="680626"/>
                    <a:ext cx="49017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0" name="Rectangle 147"/>
                  <p:cNvSpPr>
                    <a:spLocks/>
                  </p:cNvSpPr>
                  <p:nvPr/>
                </p:nvSpPr>
                <p:spPr bwMode="auto">
                  <a:xfrm>
                    <a:off x="4092546" y="923258"/>
                    <a:ext cx="49017" cy="9313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1" name="Rectangle 148"/>
                  <p:cNvSpPr>
                    <a:spLocks/>
                  </p:cNvSpPr>
                  <p:nvPr/>
                </p:nvSpPr>
                <p:spPr bwMode="auto">
                  <a:xfrm>
                    <a:off x="3987160" y="680626"/>
                    <a:ext cx="44115" cy="306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2" name="Rectangle 149"/>
                  <p:cNvSpPr>
                    <a:spLocks/>
                  </p:cNvSpPr>
                  <p:nvPr/>
                </p:nvSpPr>
                <p:spPr bwMode="auto">
                  <a:xfrm>
                    <a:off x="3987160" y="763954"/>
                    <a:ext cx="44115" cy="25243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3" name="Freeform: Shape 150"/>
                  <p:cNvSpPr>
                    <a:spLocks/>
                  </p:cNvSpPr>
                  <p:nvPr/>
                </p:nvSpPr>
                <p:spPr bwMode="auto">
                  <a:xfrm>
                    <a:off x="3968779" y="719840"/>
                    <a:ext cx="79652" cy="35537"/>
                  </a:xfrm>
                  <a:custGeom>
                    <a:avLst/>
                    <a:gdLst>
                      <a:gd name="T0" fmla="*/ 0 w 65"/>
                      <a:gd name="T1" fmla="*/ 0 h 29"/>
                      <a:gd name="T2" fmla="*/ 0 w 65"/>
                      <a:gd name="T3" fmla="*/ 29 h 29"/>
                      <a:gd name="T4" fmla="*/ 15 w 65"/>
                      <a:gd name="T5" fmla="*/ 29 h 29"/>
                      <a:gd name="T6" fmla="*/ 51 w 65"/>
                      <a:gd name="T7" fmla="*/ 29 h 29"/>
                      <a:gd name="T8" fmla="*/ 65 w 65"/>
                      <a:gd name="T9" fmla="*/ 29 h 29"/>
                      <a:gd name="T10" fmla="*/ 65 w 65"/>
                      <a:gd name="T11" fmla="*/ 0 h 29"/>
                      <a:gd name="T12" fmla="*/ 51 w 65"/>
                      <a:gd name="T13" fmla="*/ 0 h 29"/>
                      <a:gd name="T14" fmla="*/ 15 w 65"/>
                      <a:gd name="T15" fmla="*/ 0 h 29"/>
                      <a:gd name="T16" fmla="*/ 0 w 65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5" y="29"/>
                        </a:lnTo>
                        <a:lnTo>
                          <a:pt x="51" y="29"/>
                        </a:lnTo>
                        <a:lnTo>
                          <a:pt x="65" y="29"/>
                        </a:lnTo>
                        <a:lnTo>
                          <a:pt x="65" y="0"/>
                        </a:lnTo>
                        <a:lnTo>
                          <a:pt x="51" y="0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4" name="Freeform: Shape 151"/>
                  <p:cNvSpPr>
                    <a:spLocks/>
                  </p:cNvSpPr>
                  <p:nvPr/>
                </p:nvSpPr>
                <p:spPr bwMode="auto">
                  <a:xfrm>
                    <a:off x="4075390" y="874242"/>
                    <a:ext cx="83328" cy="35537"/>
                  </a:xfrm>
                  <a:custGeom>
                    <a:avLst/>
                    <a:gdLst>
                      <a:gd name="T0" fmla="*/ 0 w 68"/>
                      <a:gd name="T1" fmla="*/ 0 h 29"/>
                      <a:gd name="T2" fmla="*/ 0 w 68"/>
                      <a:gd name="T3" fmla="*/ 29 h 29"/>
                      <a:gd name="T4" fmla="*/ 14 w 68"/>
                      <a:gd name="T5" fmla="*/ 29 h 29"/>
                      <a:gd name="T6" fmla="*/ 54 w 68"/>
                      <a:gd name="T7" fmla="*/ 29 h 29"/>
                      <a:gd name="T8" fmla="*/ 68 w 68"/>
                      <a:gd name="T9" fmla="*/ 29 h 29"/>
                      <a:gd name="T10" fmla="*/ 68 w 68"/>
                      <a:gd name="T11" fmla="*/ 0 h 29"/>
                      <a:gd name="T12" fmla="*/ 54 w 68"/>
                      <a:gd name="T13" fmla="*/ 0 h 29"/>
                      <a:gd name="T14" fmla="*/ 14 w 68"/>
                      <a:gd name="T15" fmla="*/ 0 h 29"/>
                      <a:gd name="T16" fmla="*/ 0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0" y="0"/>
                        </a:move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4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4" y="0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5" name="Freeform: Shape 152"/>
                  <p:cNvSpPr>
                    <a:spLocks/>
                  </p:cNvSpPr>
                  <p:nvPr/>
                </p:nvSpPr>
                <p:spPr bwMode="auto">
                  <a:xfrm>
                    <a:off x="4185677" y="790914"/>
                    <a:ext cx="83328" cy="35537"/>
                  </a:xfrm>
                  <a:custGeom>
                    <a:avLst/>
                    <a:gdLst>
                      <a:gd name="T0" fmla="*/ 14 w 68"/>
                      <a:gd name="T1" fmla="*/ 0 h 29"/>
                      <a:gd name="T2" fmla="*/ 0 w 68"/>
                      <a:gd name="T3" fmla="*/ 0 h 29"/>
                      <a:gd name="T4" fmla="*/ 0 w 68"/>
                      <a:gd name="T5" fmla="*/ 29 h 29"/>
                      <a:gd name="T6" fmla="*/ 14 w 68"/>
                      <a:gd name="T7" fmla="*/ 29 h 29"/>
                      <a:gd name="T8" fmla="*/ 50 w 68"/>
                      <a:gd name="T9" fmla="*/ 29 h 29"/>
                      <a:gd name="T10" fmla="*/ 68 w 68"/>
                      <a:gd name="T11" fmla="*/ 29 h 29"/>
                      <a:gd name="T12" fmla="*/ 68 w 68"/>
                      <a:gd name="T13" fmla="*/ 0 h 29"/>
                      <a:gd name="T14" fmla="*/ 50 w 68"/>
                      <a:gd name="T15" fmla="*/ 0 h 29"/>
                      <a:gd name="T16" fmla="*/ 14 w 68"/>
                      <a:gd name="T17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8" h="29">
                        <a:moveTo>
                          <a:pt x="14" y="0"/>
                        </a:moveTo>
                        <a:lnTo>
                          <a:pt x="0" y="0"/>
                        </a:lnTo>
                        <a:lnTo>
                          <a:pt x="0" y="29"/>
                        </a:lnTo>
                        <a:lnTo>
                          <a:pt x="14" y="29"/>
                        </a:lnTo>
                        <a:lnTo>
                          <a:pt x="50" y="29"/>
                        </a:lnTo>
                        <a:lnTo>
                          <a:pt x="68" y="29"/>
                        </a:lnTo>
                        <a:lnTo>
                          <a:pt x="68" y="0"/>
                        </a:lnTo>
                        <a:lnTo>
                          <a:pt x="50" y="0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6" name="Freeform: Shape 153"/>
                  <p:cNvSpPr>
                    <a:spLocks/>
                  </p:cNvSpPr>
                  <p:nvPr/>
                </p:nvSpPr>
                <p:spPr bwMode="auto">
                  <a:xfrm>
                    <a:off x="4335177" y="623032"/>
                    <a:ext cx="442374" cy="344341"/>
                  </a:xfrm>
                  <a:custGeom>
                    <a:avLst/>
                    <a:gdLst>
                      <a:gd name="T0" fmla="*/ 89 w 100"/>
                      <a:gd name="T1" fmla="*/ 17 h 78"/>
                      <a:gd name="T2" fmla="*/ 81 w 100"/>
                      <a:gd name="T3" fmla="*/ 18 h 78"/>
                      <a:gd name="T4" fmla="*/ 81 w 100"/>
                      <a:gd name="T5" fmla="*/ 22 h 78"/>
                      <a:gd name="T6" fmla="*/ 91 w 100"/>
                      <a:gd name="T7" fmla="*/ 44 h 78"/>
                      <a:gd name="T8" fmla="*/ 91 w 100"/>
                      <a:gd name="T9" fmla="*/ 55 h 78"/>
                      <a:gd name="T10" fmla="*/ 81 w 100"/>
                      <a:gd name="T11" fmla="*/ 78 h 78"/>
                      <a:gd name="T12" fmla="*/ 100 w 100"/>
                      <a:gd name="T13" fmla="*/ 74 h 78"/>
                      <a:gd name="T14" fmla="*/ 100 w 100"/>
                      <a:gd name="T15" fmla="*/ 28 h 78"/>
                      <a:gd name="T16" fmla="*/ 80 w 100"/>
                      <a:gd name="T17" fmla="*/ 0 h 78"/>
                      <a:gd name="T18" fmla="*/ 50 w 100"/>
                      <a:gd name="T19" fmla="*/ 6 h 78"/>
                      <a:gd name="T20" fmla="*/ 81 w 100"/>
                      <a:gd name="T21" fmla="*/ 18 h 78"/>
                      <a:gd name="T22" fmla="*/ 50 w 100"/>
                      <a:gd name="T23" fmla="*/ 63 h 78"/>
                      <a:gd name="T24" fmla="*/ 76 w 100"/>
                      <a:gd name="T25" fmla="*/ 74 h 78"/>
                      <a:gd name="T26" fmla="*/ 81 w 100"/>
                      <a:gd name="T27" fmla="*/ 78 h 78"/>
                      <a:gd name="T28" fmla="*/ 71 w 100"/>
                      <a:gd name="T29" fmla="*/ 55 h 78"/>
                      <a:gd name="T30" fmla="*/ 81 w 100"/>
                      <a:gd name="T31" fmla="*/ 44 h 78"/>
                      <a:gd name="T32" fmla="*/ 50 w 100"/>
                      <a:gd name="T33" fmla="*/ 22 h 78"/>
                      <a:gd name="T34" fmla="*/ 50 w 100"/>
                      <a:gd name="T35" fmla="*/ 0 h 78"/>
                      <a:gd name="T36" fmla="*/ 19 w 100"/>
                      <a:gd name="T37" fmla="*/ 1 h 78"/>
                      <a:gd name="T38" fmla="*/ 25 w 100"/>
                      <a:gd name="T39" fmla="*/ 6 h 78"/>
                      <a:gd name="T40" fmla="*/ 50 w 100"/>
                      <a:gd name="T41" fmla="*/ 6 h 78"/>
                      <a:gd name="T42" fmla="*/ 19 w 100"/>
                      <a:gd name="T43" fmla="*/ 78 h 78"/>
                      <a:gd name="T44" fmla="*/ 24 w 100"/>
                      <a:gd name="T45" fmla="*/ 74 h 78"/>
                      <a:gd name="T46" fmla="*/ 50 w 100"/>
                      <a:gd name="T47" fmla="*/ 63 h 78"/>
                      <a:gd name="T48" fmla="*/ 19 w 100"/>
                      <a:gd name="T49" fmla="*/ 22 h 78"/>
                      <a:gd name="T50" fmla="*/ 29 w 100"/>
                      <a:gd name="T51" fmla="*/ 44 h 78"/>
                      <a:gd name="T52" fmla="*/ 29 w 100"/>
                      <a:gd name="T53" fmla="*/ 55 h 78"/>
                      <a:gd name="T54" fmla="*/ 19 w 100"/>
                      <a:gd name="T55" fmla="*/ 78 h 78"/>
                      <a:gd name="T56" fmla="*/ 10 w 100"/>
                      <a:gd name="T57" fmla="*/ 17 h 78"/>
                      <a:gd name="T58" fmla="*/ 0 w 100"/>
                      <a:gd name="T59" fmla="*/ 60 h 78"/>
                      <a:gd name="T60" fmla="*/ 0 w 100"/>
                      <a:gd name="T61" fmla="*/ 74 h 78"/>
                      <a:gd name="T62" fmla="*/ 19 w 100"/>
                      <a:gd name="T63" fmla="*/ 78 h 78"/>
                      <a:gd name="T64" fmla="*/ 9 w 100"/>
                      <a:gd name="T65" fmla="*/ 55 h 78"/>
                      <a:gd name="T66" fmla="*/ 19 w 100"/>
                      <a:gd name="T67" fmla="*/ 44 h 78"/>
                      <a:gd name="T68" fmla="*/ 17 w 100"/>
                      <a:gd name="T69" fmla="*/ 22 h 78"/>
                      <a:gd name="T70" fmla="*/ 19 w 100"/>
                      <a:gd name="T71" fmla="*/ 1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00" h="78">
                        <a:moveTo>
                          <a:pt x="100" y="28"/>
                        </a:moveTo>
                        <a:cubicBezTo>
                          <a:pt x="89" y="17"/>
                          <a:pt x="89" y="17"/>
                          <a:pt x="89" y="17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91" y="44"/>
                          <a:pt x="91" y="44"/>
                          <a:pt x="91" y="44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91" y="55"/>
                          <a:pt x="91" y="55"/>
                          <a:pt x="91" y="55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95" y="78"/>
                          <a:pt x="95" y="78"/>
                          <a:pt x="95" y="78"/>
                        </a:cubicBezTo>
                        <a:cubicBezTo>
                          <a:pt x="97" y="78"/>
                          <a:pt x="100" y="76"/>
                          <a:pt x="100" y="74"/>
                        </a:cubicBezTo>
                        <a:cubicBezTo>
                          <a:pt x="100" y="63"/>
                          <a:pt x="100" y="63"/>
                          <a:pt x="100" y="63"/>
                        </a:cubicBezTo>
                        <a:lnTo>
                          <a:pt x="100" y="28"/>
                        </a:lnTo>
                        <a:close/>
                        <a:moveTo>
                          <a:pt x="81" y="1"/>
                        </a:moveTo>
                        <a:cubicBezTo>
                          <a:pt x="80" y="0"/>
                          <a:pt x="80" y="0"/>
                          <a:pt x="80" y="0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75" y="6"/>
                          <a:pt x="75" y="6"/>
                          <a:pt x="75" y="6"/>
                        </a:cubicBezTo>
                        <a:cubicBezTo>
                          <a:pt x="81" y="18"/>
                          <a:pt x="81" y="18"/>
                          <a:pt x="81" y="18"/>
                        </a:cubicBezTo>
                        <a:cubicBezTo>
                          <a:pt x="81" y="1"/>
                          <a:pt x="81" y="1"/>
                          <a:pt x="81" y="1"/>
                        </a:cubicBezTo>
                        <a:close/>
                        <a:moveTo>
                          <a:pt x="50" y="63"/>
                        </a:moveTo>
                        <a:cubicBezTo>
                          <a:pt x="76" y="63"/>
                          <a:pt x="76" y="63"/>
                          <a:pt x="76" y="63"/>
                        </a:cubicBezTo>
                        <a:cubicBezTo>
                          <a:pt x="76" y="74"/>
                          <a:pt x="76" y="74"/>
                          <a:pt x="76" y="74"/>
                        </a:cubicBezTo>
                        <a:cubicBezTo>
                          <a:pt x="76" y="76"/>
                          <a:pt x="78" y="78"/>
                          <a:pt x="80" y="78"/>
                        </a:cubicBezTo>
                        <a:cubicBezTo>
                          <a:pt x="81" y="78"/>
                          <a:pt x="81" y="78"/>
                          <a:pt x="81" y="78"/>
                        </a:cubicBezTo>
                        <a:cubicBezTo>
                          <a:pt x="81" y="55"/>
                          <a:pt x="81" y="55"/>
                          <a:pt x="81" y="55"/>
                        </a:cubicBezTo>
                        <a:cubicBezTo>
                          <a:pt x="71" y="55"/>
                          <a:pt x="71" y="55"/>
                          <a:pt x="71" y="55"/>
                        </a:cubicBez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81" y="44"/>
                          <a:pt x="81" y="44"/>
                          <a:pt x="81" y="44"/>
                        </a:cubicBezTo>
                        <a:cubicBezTo>
                          <a:pt x="81" y="22"/>
                          <a:pt x="81" y="22"/>
                          <a:pt x="81" y="22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lnTo>
                          <a:pt x="50" y="63"/>
                        </a:lnTo>
                        <a:close/>
                        <a:moveTo>
                          <a:pt x="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50" y="6"/>
                          <a:pt x="50" y="6"/>
                          <a:pt x="50" y="6"/>
                        </a:cubicBezTo>
                        <a:cubicBezTo>
                          <a:pt x="50" y="0"/>
                          <a:pt x="50" y="0"/>
                          <a:pt x="50" y="0"/>
                        </a:cubicBezTo>
                        <a:close/>
                        <a:moveTo>
                          <a:pt x="19" y="78"/>
                        </a:move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22" y="78"/>
                          <a:pt x="24" y="76"/>
                          <a:pt x="24" y="74"/>
                        </a:cubicBezTo>
                        <a:cubicBezTo>
                          <a:pt x="24" y="63"/>
                          <a:pt x="24" y="63"/>
                          <a:pt x="24" y="63"/>
                        </a:cubicBezTo>
                        <a:cubicBezTo>
                          <a:pt x="50" y="63"/>
                          <a:pt x="50" y="63"/>
                          <a:pt x="50" y="63"/>
                        </a:cubicBezTo>
                        <a:cubicBezTo>
                          <a:pt x="50" y="22"/>
                          <a:pt x="50" y="22"/>
                          <a:pt x="50" y="22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29" y="44"/>
                          <a:pt x="29" y="44"/>
                          <a:pt x="29" y="44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29" y="55"/>
                          <a:pt x="29" y="55"/>
                          <a:pt x="29" y="55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lnTo>
                          <a:pt x="19" y="78"/>
                        </a:lnTo>
                        <a:close/>
                        <a:moveTo>
                          <a:pt x="19" y="1"/>
                        </a:moveTo>
                        <a:cubicBezTo>
                          <a:pt x="10" y="17"/>
                          <a:pt x="10" y="17"/>
                          <a:pt x="10" y="17"/>
                        </a:cubicBezTo>
                        <a:cubicBezTo>
                          <a:pt x="0" y="28"/>
                          <a:pt x="0" y="28"/>
                          <a:pt x="0" y="28"/>
                        </a:cubicBezTo>
                        <a:cubicBezTo>
                          <a:pt x="0" y="60"/>
                          <a:pt x="0" y="60"/>
                          <a:pt x="0" y="60"/>
                        </a:cubicBezTo>
                        <a:cubicBezTo>
                          <a:pt x="0" y="63"/>
                          <a:pt x="0" y="63"/>
                          <a:pt x="0" y="63"/>
                        </a:cubicBezTo>
                        <a:cubicBezTo>
                          <a:pt x="0" y="74"/>
                          <a:pt x="0" y="74"/>
                          <a:pt x="0" y="74"/>
                        </a:cubicBezTo>
                        <a:cubicBezTo>
                          <a:pt x="0" y="76"/>
                          <a:pt x="2" y="78"/>
                          <a:pt x="5" y="78"/>
                        </a:cubicBezTo>
                        <a:cubicBezTo>
                          <a:pt x="19" y="78"/>
                          <a:pt x="19" y="78"/>
                          <a:pt x="19" y="78"/>
                        </a:cubicBezTo>
                        <a:cubicBezTo>
                          <a:pt x="19" y="55"/>
                          <a:pt x="19" y="55"/>
                          <a:pt x="19" y="55"/>
                        </a:cubicBezTo>
                        <a:cubicBezTo>
                          <a:pt x="9" y="55"/>
                          <a:pt x="9" y="55"/>
                          <a:pt x="9" y="55"/>
                        </a:cubicBezTo>
                        <a:cubicBezTo>
                          <a:pt x="9" y="44"/>
                          <a:pt x="9" y="44"/>
                          <a:pt x="9" y="44"/>
                        </a:cubicBezTo>
                        <a:cubicBezTo>
                          <a:pt x="19" y="44"/>
                          <a:pt x="19" y="44"/>
                          <a:pt x="19" y="44"/>
                        </a:cubicBezTo>
                        <a:cubicBezTo>
                          <a:pt x="19" y="22"/>
                          <a:pt x="19" y="22"/>
                          <a:pt x="19" y="22"/>
                        </a:cubicBezTo>
                        <a:cubicBezTo>
                          <a:pt x="17" y="22"/>
                          <a:pt x="17" y="22"/>
                          <a:pt x="17" y="22"/>
                        </a:cubicBezTo>
                        <a:cubicBezTo>
                          <a:pt x="19" y="18"/>
                          <a:pt x="19" y="18"/>
                          <a:pt x="19" y="18"/>
                        </a:cubicBezTo>
                        <a:lnTo>
                          <a:pt x="19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7" name="Freeform: Shape 154"/>
                  <p:cNvSpPr>
                    <a:spLocks/>
                  </p:cNvSpPr>
                  <p:nvPr/>
                </p:nvSpPr>
                <p:spPr bwMode="auto">
                  <a:xfrm>
                    <a:off x="2913699" y="3453735"/>
                    <a:ext cx="374976" cy="379878"/>
                  </a:xfrm>
                  <a:custGeom>
                    <a:avLst/>
                    <a:gdLst>
                      <a:gd name="T0" fmla="*/ 64 w 85"/>
                      <a:gd name="T1" fmla="*/ 80 h 86"/>
                      <a:gd name="T2" fmla="*/ 79 w 85"/>
                      <a:gd name="T3" fmla="*/ 64 h 86"/>
                      <a:gd name="T4" fmla="*/ 84 w 85"/>
                      <a:gd name="T5" fmla="*/ 52 h 86"/>
                      <a:gd name="T6" fmla="*/ 84 w 85"/>
                      <a:gd name="T7" fmla="*/ 34 h 86"/>
                      <a:gd name="T8" fmla="*/ 79 w 85"/>
                      <a:gd name="T9" fmla="*/ 22 h 86"/>
                      <a:gd name="T10" fmla="*/ 64 w 85"/>
                      <a:gd name="T11" fmla="*/ 6 h 86"/>
                      <a:gd name="T12" fmla="*/ 58 w 85"/>
                      <a:gd name="T13" fmla="*/ 3 h 86"/>
                      <a:gd name="T14" fmla="*/ 45 w 85"/>
                      <a:gd name="T15" fmla="*/ 0 h 86"/>
                      <a:gd name="T16" fmla="*/ 47 w 85"/>
                      <a:gd name="T17" fmla="*/ 5 h 86"/>
                      <a:gd name="T18" fmla="*/ 53 w 85"/>
                      <a:gd name="T19" fmla="*/ 5 h 86"/>
                      <a:gd name="T20" fmla="*/ 57 w 85"/>
                      <a:gd name="T21" fmla="*/ 6 h 86"/>
                      <a:gd name="T22" fmla="*/ 56 w 85"/>
                      <a:gd name="T23" fmla="*/ 7 h 86"/>
                      <a:gd name="T24" fmla="*/ 49 w 85"/>
                      <a:gd name="T25" fmla="*/ 9 h 86"/>
                      <a:gd name="T26" fmla="*/ 50 w 85"/>
                      <a:gd name="T27" fmla="*/ 14 h 86"/>
                      <a:gd name="T28" fmla="*/ 54 w 85"/>
                      <a:gd name="T29" fmla="*/ 17 h 86"/>
                      <a:gd name="T30" fmla="*/ 60 w 85"/>
                      <a:gd name="T31" fmla="*/ 9 h 86"/>
                      <a:gd name="T32" fmla="*/ 65 w 85"/>
                      <a:gd name="T33" fmla="*/ 10 h 86"/>
                      <a:gd name="T34" fmla="*/ 68 w 85"/>
                      <a:gd name="T35" fmla="*/ 12 h 86"/>
                      <a:gd name="T36" fmla="*/ 70 w 85"/>
                      <a:gd name="T37" fmla="*/ 18 h 86"/>
                      <a:gd name="T38" fmla="*/ 69 w 85"/>
                      <a:gd name="T39" fmla="*/ 21 h 86"/>
                      <a:gd name="T40" fmla="*/ 67 w 85"/>
                      <a:gd name="T41" fmla="*/ 19 h 86"/>
                      <a:gd name="T42" fmla="*/ 61 w 85"/>
                      <a:gd name="T43" fmla="*/ 19 h 86"/>
                      <a:gd name="T44" fmla="*/ 65 w 85"/>
                      <a:gd name="T45" fmla="*/ 21 h 86"/>
                      <a:gd name="T46" fmla="*/ 56 w 85"/>
                      <a:gd name="T47" fmla="*/ 25 h 86"/>
                      <a:gd name="T48" fmla="*/ 52 w 85"/>
                      <a:gd name="T49" fmla="*/ 28 h 86"/>
                      <a:gd name="T50" fmla="*/ 46 w 85"/>
                      <a:gd name="T51" fmla="*/ 33 h 86"/>
                      <a:gd name="T52" fmla="*/ 49 w 85"/>
                      <a:gd name="T53" fmla="*/ 51 h 86"/>
                      <a:gd name="T54" fmla="*/ 54 w 85"/>
                      <a:gd name="T55" fmla="*/ 52 h 86"/>
                      <a:gd name="T56" fmla="*/ 59 w 85"/>
                      <a:gd name="T57" fmla="*/ 54 h 86"/>
                      <a:gd name="T58" fmla="*/ 66 w 85"/>
                      <a:gd name="T59" fmla="*/ 58 h 86"/>
                      <a:gd name="T60" fmla="*/ 71 w 85"/>
                      <a:gd name="T61" fmla="*/ 62 h 86"/>
                      <a:gd name="T62" fmla="*/ 77 w 85"/>
                      <a:gd name="T63" fmla="*/ 64 h 86"/>
                      <a:gd name="T64" fmla="*/ 49 w 85"/>
                      <a:gd name="T65" fmla="*/ 75 h 86"/>
                      <a:gd name="T66" fmla="*/ 0 w 85"/>
                      <a:gd name="T67" fmla="*/ 36 h 86"/>
                      <a:gd name="T68" fmla="*/ 1 w 85"/>
                      <a:gd name="T69" fmla="*/ 54 h 86"/>
                      <a:gd name="T70" fmla="*/ 9 w 85"/>
                      <a:gd name="T71" fmla="*/ 69 h 86"/>
                      <a:gd name="T72" fmla="*/ 27 w 85"/>
                      <a:gd name="T73" fmla="*/ 83 h 86"/>
                      <a:gd name="T74" fmla="*/ 43 w 85"/>
                      <a:gd name="T75" fmla="*/ 68 h 86"/>
                      <a:gd name="T76" fmla="*/ 42 w 85"/>
                      <a:gd name="T77" fmla="*/ 61 h 86"/>
                      <a:gd name="T78" fmla="*/ 44 w 85"/>
                      <a:gd name="T79" fmla="*/ 55 h 86"/>
                      <a:gd name="T80" fmla="*/ 39 w 85"/>
                      <a:gd name="T81" fmla="*/ 53 h 86"/>
                      <a:gd name="T82" fmla="*/ 33 w 85"/>
                      <a:gd name="T83" fmla="*/ 49 h 86"/>
                      <a:gd name="T84" fmla="*/ 24 w 85"/>
                      <a:gd name="T85" fmla="*/ 46 h 86"/>
                      <a:gd name="T86" fmla="*/ 21 w 85"/>
                      <a:gd name="T87" fmla="*/ 38 h 86"/>
                      <a:gd name="T88" fmla="*/ 18 w 85"/>
                      <a:gd name="T89" fmla="*/ 37 h 86"/>
                      <a:gd name="T90" fmla="*/ 18 w 85"/>
                      <a:gd name="T91" fmla="*/ 39 h 86"/>
                      <a:gd name="T92" fmla="*/ 15 w 85"/>
                      <a:gd name="T93" fmla="*/ 32 h 86"/>
                      <a:gd name="T94" fmla="*/ 15 w 85"/>
                      <a:gd name="T95" fmla="*/ 25 h 86"/>
                      <a:gd name="T96" fmla="*/ 19 w 85"/>
                      <a:gd name="T97" fmla="*/ 17 h 86"/>
                      <a:gd name="T98" fmla="*/ 18 w 85"/>
                      <a:gd name="T99" fmla="*/ 12 h 86"/>
                      <a:gd name="T100" fmla="*/ 38 w 85"/>
                      <a:gd name="T101" fmla="*/ 3 h 86"/>
                      <a:gd name="T102" fmla="*/ 45 w 85"/>
                      <a:gd name="T103" fmla="*/ 0 h 86"/>
                      <a:gd name="T104" fmla="*/ 26 w 85"/>
                      <a:gd name="T105" fmla="*/ 3 h 86"/>
                      <a:gd name="T106" fmla="*/ 12 w 85"/>
                      <a:gd name="T107" fmla="*/ 13 h 86"/>
                      <a:gd name="T108" fmla="*/ 3 w 85"/>
                      <a:gd name="T109" fmla="*/ 27 h 86"/>
                      <a:gd name="T110" fmla="*/ 45 w 85"/>
                      <a:gd name="T111" fmla="*/ 54 h 86"/>
                      <a:gd name="T112" fmla="*/ 39 w 85"/>
                      <a:gd name="T113" fmla="*/ 47 h 86"/>
                      <a:gd name="T114" fmla="*/ 38 w 85"/>
                      <a:gd name="T115" fmla="*/ 44 h 86"/>
                      <a:gd name="T116" fmla="*/ 30 w 85"/>
                      <a:gd name="T117" fmla="*/ 45 h 86"/>
                      <a:gd name="T118" fmla="*/ 34 w 85"/>
                      <a:gd name="T119" fmla="*/ 36 h 86"/>
                      <a:gd name="T120" fmla="*/ 42 w 85"/>
                      <a:gd name="T121" fmla="*/ 36 h 86"/>
                      <a:gd name="T122" fmla="*/ 44 w 85"/>
                      <a:gd name="T123" fmla="*/ 36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5" h="86">
                        <a:moveTo>
                          <a:pt x="45" y="85"/>
                        </a:moveTo>
                        <a:cubicBezTo>
                          <a:pt x="48" y="85"/>
                          <a:pt x="50" y="85"/>
                          <a:pt x="52" y="84"/>
                        </a:cubicBezTo>
                        <a:cubicBezTo>
                          <a:pt x="53" y="84"/>
                          <a:pt x="55" y="84"/>
                          <a:pt x="56" y="83"/>
                        </a:cubicBezTo>
                        <a:cubicBezTo>
                          <a:pt x="57" y="83"/>
                          <a:pt x="57" y="83"/>
                          <a:pt x="58" y="83"/>
                        </a:cubicBezTo>
                        <a:cubicBezTo>
                          <a:pt x="59" y="82"/>
                          <a:pt x="61" y="82"/>
                          <a:pt x="62" y="81"/>
                        </a:cubicBezTo>
                        <a:cubicBezTo>
                          <a:pt x="63" y="81"/>
                          <a:pt x="63" y="80"/>
                          <a:pt x="64" y="80"/>
                        </a:cubicBezTo>
                        <a:cubicBezTo>
                          <a:pt x="66" y="78"/>
                          <a:pt x="69" y="77"/>
                          <a:pt x="71" y="74"/>
                        </a:cubicBezTo>
                        <a:cubicBezTo>
                          <a:pt x="72" y="74"/>
                          <a:pt x="72" y="74"/>
                          <a:pt x="73" y="73"/>
                        </a:cubicBezTo>
                        <a:cubicBezTo>
                          <a:pt x="73" y="73"/>
                          <a:pt x="74" y="72"/>
                          <a:pt x="74" y="72"/>
                        </a:cubicBezTo>
                        <a:cubicBezTo>
                          <a:pt x="75" y="71"/>
                          <a:pt x="75" y="70"/>
                          <a:pt x="76" y="69"/>
                        </a:cubicBezTo>
                        <a:cubicBezTo>
                          <a:pt x="77" y="68"/>
                          <a:pt x="78" y="67"/>
                          <a:pt x="79" y="65"/>
                        </a:cubicBezTo>
                        <a:cubicBezTo>
                          <a:pt x="79" y="65"/>
                          <a:pt x="79" y="65"/>
                          <a:pt x="79" y="64"/>
                        </a:cubicBezTo>
                        <a:cubicBezTo>
                          <a:pt x="80" y="64"/>
                          <a:pt x="80" y="63"/>
                          <a:pt x="80" y="62"/>
                        </a:cubicBezTo>
                        <a:cubicBezTo>
                          <a:pt x="81" y="62"/>
                          <a:pt x="81" y="62"/>
                          <a:pt x="81" y="61"/>
                        </a:cubicBezTo>
                        <a:cubicBezTo>
                          <a:pt x="81" y="61"/>
                          <a:pt x="82" y="60"/>
                          <a:pt x="82" y="60"/>
                        </a:cubicBezTo>
                        <a:cubicBezTo>
                          <a:pt x="82" y="59"/>
                          <a:pt x="82" y="58"/>
                          <a:pt x="83" y="58"/>
                        </a:cubicBezTo>
                        <a:cubicBezTo>
                          <a:pt x="83" y="56"/>
                          <a:pt x="83" y="55"/>
                          <a:pt x="84" y="54"/>
                        </a:cubicBezTo>
                        <a:cubicBezTo>
                          <a:pt x="84" y="53"/>
                          <a:pt x="84" y="52"/>
                          <a:pt x="84" y="52"/>
                        </a:cubicBezTo>
                        <a:cubicBezTo>
                          <a:pt x="84" y="51"/>
                          <a:pt x="85" y="50"/>
                          <a:pt x="85" y="49"/>
                        </a:cubicBezTo>
                        <a:cubicBezTo>
                          <a:pt x="85" y="49"/>
                          <a:pt x="85" y="48"/>
                          <a:pt x="85" y="47"/>
                        </a:cubicBezTo>
                        <a:cubicBezTo>
                          <a:pt x="85" y="46"/>
                          <a:pt x="85" y="44"/>
                          <a:pt x="85" y="43"/>
                        </a:cubicBezTo>
                        <a:cubicBezTo>
                          <a:pt x="85" y="41"/>
                          <a:pt x="85" y="40"/>
                          <a:pt x="85" y="39"/>
                        </a:cubicBezTo>
                        <a:cubicBezTo>
                          <a:pt x="85" y="38"/>
                          <a:pt x="85" y="37"/>
                          <a:pt x="85" y="36"/>
                        </a:cubicBezTo>
                        <a:cubicBezTo>
                          <a:pt x="85" y="36"/>
                          <a:pt x="84" y="35"/>
                          <a:pt x="84" y="34"/>
                        </a:cubicBezTo>
                        <a:cubicBezTo>
                          <a:pt x="84" y="34"/>
                          <a:pt x="84" y="33"/>
                          <a:pt x="84" y="32"/>
                        </a:cubicBezTo>
                        <a:cubicBezTo>
                          <a:pt x="83" y="31"/>
                          <a:pt x="83" y="30"/>
                          <a:pt x="83" y="28"/>
                        </a:cubicBezTo>
                        <a:cubicBezTo>
                          <a:pt x="82" y="28"/>
                          <a:pt x="82" y="28"/>
                          <a:pt x="82" y="27"/>
                        </a:cubicBezTo>
                        <a:cubicBezTo>
                          <a:pt x="82" y="26"/>
                          <a:pt x="81" y="25"/>
                          <a:pt x="81" y="24"/>
                        </a:cubicBezTo>
                        <a:cubicBezTo>
                          <a:pt x="81" y="24"/>
                          <a:pt x="81" y="24"/>
                          <a:pt x="80" y="23"/>
                        </a:cubicBezTo>
                        <a:cubicBezTo>
                          <a:pt x="80" y="23"/>
                          <a:pt x="80" y="22"/>
                          <a:pt x="79" y="22"/>
                        </a:cubicBezTo>
                        <a:cubicBezTo>
                          <a:pt x="78" y="20"/>
                          <a:pt x="77" y="18"/>
                          <a:pt x="76" y="17"/>
                        </a:cubicBezTo>
                        <a:cubicBezTo>
                          <a:pt x="75" y="16"/>
                          <a:pt x="75" y="15"/>
                          <a:pt x="74" y="14"/>
                        </a:cubicBezTo>
                        <a:cubicBezTo>
                          <a:pt x="74" y="14"/>
                          <a:pt x="73" y="13"/>
                          <a:pt x="73" y="13"/>
                        </a:cubicBezTo>
                        <a:cubicBezTo>
                          <a:pt x="72" y="12"/>
                          <a:pt x="72" y="12"/>
                          <a:pt x="71" y="11"/>
                        </a:cubicBezTo>
                        <a:cubicBezTo>
                          <a:pt x="70" y="10"/>
                          <a:pt x="69" y="10"/>
                          <a:pt x="68" y="9"/>
                        </a:cubicBezTo>
                        <a:cubicBezTo>
                          <a:pt x="67" y="8"/>
                          <a:pt x="65" y="7"/>
                          <a:pt x="64" y="6"/>
                        </a:cubicBezTo>
                        <a:cubicBezTo>
                          <a:pt x="63" y="6"/>
                          <a:pt x="63" y="5"/>
                          <a:pt x="62" y="5"/>
                        </a:cubicBezTo>
                        <a:cubicBezTo>
                          <a:pt x="62" y="5"/>
                          <a:pt x="61" y="5"/>
                          <a:pt x="61" y="5"/>
                        </a:cubicBezTo>
                        <a:cubicBezTo>
                          <a:pt x="61" y="4"/>
                          <a:pt x="60" y="4"/>
                          <a:pt x="60" y="4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59" y="4"/>
                          <a:pt x="59" y="3"/>
                          <a:pt x="58" y="3"/>
                        </a:cubicBezTo>
                        <a:cubicBezTo>
                          <a:pt x="58" y="3"/>
                          <a:pt x="58" y="3"/>
                          <a:pt x="58" y="3"/>
                        </a:cubicBezTo>
                        <a:cubicBezTo>
                          <a:pt x="58" y="3"/>
                          <a:pt x="57" y="3"/>
                          <a:pt x="56" y="3"/>
                        </a:cubicBezTo>
                        <a:cubicBezTo>
                          <a:pt x="56" y="3"/>
                          <a:pt x="56" y="3"/>
                          <a:pt x="56" y="3"/>
                        </a:cubicBezTo>
                        <a:cubicBezTo>
                          <a:pt x="55" y="2"/>
                          <a:pt x="54" y="2"/>
                          <a:pt x="52" y="1"/>
                        </a:cubicBezTo>
                        <a:cubicBezTo>
                          <a:pt x="52" y="1"/>
                          <a:pt x="51" y="1"/>
                          <a:pt x="51" y="1"/>
                        </a:cubicBezTo>
                        <a:cubicBezTo>
                          <a:pt x="51" y="1"/>
                          <a:pt x="50" y="1"/>
                          <a:pt x="50" y="1"/>
                        </a:cubicBezTo>
                        <a:cubicBezTo>
                          <a:pt x="49" y="1"/>
                          <a:pt x="47" y="0"/>
                          <a:pt x="45" y="0"/>
                        </a:cubicBezTo>
                        <a:cubicBezTo>
                          <a:pt x="45" y="3"/>
                          <a:pt x="45" y="3"/>
                          <a:pt x="45" y="3"/>
                        </a:cubicBezTo>
                        <a:cubicBezTo>
                          <a:pt x="47" y="3"/>
                          <a:pt x="49" y="3"/>
                          <a:pt x="51" y="3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9" y="4"/>
                          <a:pt x="49" y="4"/>
                        </a:cubicBezTo>
                        <a:cubicBezTo>
                          <a:pt x="48" y="4"/>
                          <a:pt x="48" y="4"/>
                          <a:pt x="47" y="4"/>
                        </a:cubicBezTo>
                        <a:cubicBezTo>
                          <a:pt x="47" y="4"/>
                          <a:pt x="47" y="4"/>
                          <a:pt x="47" y="5"/>
                        </a:cubicBezTo>
                        <a:cubicBezTo>
                          <a:pt x="48" y="5"/>
                          <a:pt x="49" y="5"/>
                          <a:pt x="49" y="5"/>
                        </a:cubicBezTo>
                        <a:cubicBezTo>
                          <a:pt x="50" y="5"/>
                          <a:pt x="51" y="5"/>
                          <a:pt x="51" y="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1" y="4"/>
                          <a:pt x="52" y="4"/>
                          <a:pt x="52" y="4"/>
                        </a:cubicBezTo>
                        <a:cubicBezTo>
                          <a:pt x="52" y="4"/>
                          <a:pt x="53" y="4"/>
                          <a:pt x="53" y="4"/>
                        </a:cubicBezTo>
                        <a:cubicBezTo>
                          <a:pt x="53" y="4"/>
                          <a:pt x="53" y="4"/>
                          <a:pt x="53" y="5"/>
                        </a:cubicBezTo>
                        <a:cubicBezTo>
                          <a:pt x="53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4" y="4"/>
                        </a:cubicBezTo>
                        <a:cubicBezTo>
                          <a:pt x="55" y="4"/>
                          <a:pt x="55" y="5"/>
                          <a:pt x="56" y="5"/>
                        </a:cubicBezTo>
                        <a:cubicBezTo>
                          <a:pt x="57" y="5"/>
                          <a:pt x="58" y="6"/>
                          <a:pt x="59" y="6"/>
                        </a:cubicBezTo>
                        <a:cubicBezTo>
                          <a:pt x="59" y="6"/>
                          <a:pt x="58" y="6"/>
                          <a:pt x="58" y="6"/>
                        </a:cubicBezTo>
                        <a:cubicBezTo>
                          <a:pt x="58" y="6"/>
                          <a:pt x="58" y="6"/>
                          <a:pt x="57" y="6"/>
                        </a:cubicBezTo>
                        <a:cubicBezTo>
                          <a:pt x="57" y="6"/>
                          <a:pt x="58" y="7"/>
                          <a:pt x="58" y="7"/>
                        </a:cubicBezTo>
                        <a:cubicBezTo>
                          <a:pt x="59" y="7"/>
                          <a:pt x="59" y="7"/>
                          <a:pt x="59" y="8"/>
                        </a:cubicBezTo>
                        <a:cubicBezTo>
                          <a:pt x="59" y="9"/>
                          <a:pt x="58" y="8"/>
                          <a:pt x="58" y="8"/>
                        </a:cubicBezTo>
                        <a:cubicBezTo>
                          <a:pt x="57" y="8"/>
                          <a:pt x="56" y="9"/>
                          <a:pt x="55" y="8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6" y="7"/>
                          <a:pt x="55" y="7"/>
                          <a:pt x="55" y="7"/>
                        </a:cubicBezTo>
                        <a:cubicBezTo>
                          <a:pt x="55" y="7"/>
                          <a:pt x="55" y="8"/>
                          <a:pt x="54" y="8"/>
                        </a:cubicBezTo>
                        <a:cubicBezTo>
                          <a:pt x="54" y="8"/>
                          <a:pt x="54" y="8"/>
                          <a:pt x="53" y="8"/>
                        </a:cubicBezTo>
                        <a:cubicBezTo>
                          <a:pt x="53" y="8"/>
                          <a:pt x="52" y="8"/>
                          <a:pt x="52" y="9"/>
                        </a:cubicBezTo>
                        <a:cubicBezTo>
                          <a:pt x="52" y="9"/>
                          <a:pt x="51" y="9"/>
                          <a:pt x="51" y="9"/>
                        </a:cubicBezTo>
                        <a:cubicBezTo>
                          <a:pt x="51" y="9"/>
                          <a:pt x="50" y="9"/>
                          <a:pt x="49" y="9"/>
                        </a:cubicBezTo>
                        <a:cubicBezTo>
                          <a:pt x="49" y="10"/>
                          <a:pt x="48" y="10"/>
                          <a:pt x="48" y="10"/>
                        </a:cubicBezTo>
                        <a:cubicBezTo>
                          <a:pt x="48" y="11"/>
                          <a:pt x="47" y="11"/>
                          <a:pt x="47" y="11"/>
                        </a:cubicBezTo>
                        <a:cubicBezTo>
                          <a:pt x="47" y="12"/>
                          <a:pt x="48" y="12"/>
                          <a:pt x="48" y="12"/>
                        </a:cubicBezTo>
                        <a:cubicBezTo>
                          <a:pt x="48" y="12"/>
                          <a:pt x="47" y="13"/>
                          <a:pt x="48" y="13"/>
                        </a:cubicBezTo>
                        <a:cubicBezTo>
                          <a:pt x="48" y="13"/>
                          <a:pt x="48" y="13"/>
                          <a:pt x="48" y="13"/>
                        </a:cubicBezTo>
                        <a:cubicBezTo>
                          <a:pt x="49" y="13"/>
                          <a:pt x="50" y="14"/>
                          <a:pt x="50" y="14"/>
                        </a:cubicBezTo>
                        <a:cubicBezTo>
                          <a:pt x="51" y="14"/>
                          <a:pt x="51" y="14"/>
                          <a:pt x="52" y="14"/>
                        </a:cubicBezTo>
                        <a:cubicBezTo>
                          <a:pt x="52" y="14"/>
                          <a:pt x="53" y="14"/>
                          <a:pt x="53" y="15"/>
                        </a:cubicBezTo>
                        <a:cubicBezTo>
                          <a:pt x="53" y="15"/>
                          <a:pt x="52" y="15"/>
                          <a:pt x="52" y="16"/>
                        </a:cubicBezTo>
                        <a:cubicBezTo>
                          <a:pt x="53" y="16"/>
                          <a:pt x="52" y="16"/>
                          <a:pt x="52" y="17"/>
                        </a:cubicBezTo>
                        <a:cubicBezTo>
                          <a:pt x="52" y="17"/>
                          <a:pt x="53" y="18"/>
                          <a:pt x="53" y="18"/>
                        </a:cubicBezTo>
                        <a:cubicBezTo>
                          <a:pt x="53" y="18"/>
                          <a:pt x="54" y="17"/>
                          <a:pt x="54" y="17"/>
                        </a:cubicBezTo>
                        <a:cubicBezTo>
                          <a:pt x="54" y="16"/>
                          <a:pt x="54" y="15"/>
                          <a:pt x="55" y="15"/>
                        </a:cubicBezTo>
                        <a:cubicBezTo>
                          <a:pt x="57" y="15"/>
                          <a:pt x="59" y="14"/>
                          <a:pt x="59" y="12"/>
                        </a:cubicBezTo>
                        <a:cubicBezTo>
                          <a:pt x="59" y="12"/>
                          <a:pt x="58" y="11"/>
                          <a:pt x="59" y="11"/>
                        </a:cubicBezTo>
                        <a:cubicBezTo>
                          <a:pt x="59" y="11"/>
                          <a:pt x="59" y="10"/>
                          <a:pt x="59" y="10"/>
                        </a:cubicBezTo>
                        <a:cubicBezTo>
                          <a:pt x="59" y="10"/>
                          <a:pt x="59" y="10"/>
                          <a:pt x="60" y="10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0" y="9"/>
                          <a:pt x="60" y="9"/>
                        </a:cubicBezTo>
                        <a:cubicBezTo>
                          <a:pt x="60" y="9"/>
                          <a:pt x="61" y="9"/>
                          <a:pt x="61" y="9"/>
                        </a:cubicBezTo>
                        <a:cubicBezTo>
                          <a:pt x="61" y="9"/>
                          <a:pt x="62" y="9"/>
                          <a:pt x="62" y="9"/>
                        </a:cubicBezTo>
                        <a:cubicBezTo>
                          <a:pt x="62" y="9"/>
                          <a:pt x="63" y="9"/>
                          <a:pt x="63" y="9"/>
                        </a:cubicBezTo>
                        <a:cubicBezTo>
                          <a:pt x="63" y="9"/>
                          <a:pt x="64" y="9"/>
                          <a:pt x="64" y="10"/>
                        </a:cubicBezTo>
                        <a:cubicBezTo>
                          <a:pt x="64" y="10"/>
                          <a:pt x="64" y="10"/>
                          <a:pt x="65" y="10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1"/>
                          <a:pt x="64" y="11"/>
                          <a:pt x="64" y="11"/>
                        </a:cubicBezTo>
                        <a:cubicBezTo>
                          <a:pt x="64" y="12"/>
                          <a:pt x="65" y="12"/>
                          <a:pt x="65" y="12"/>
                        </a:cubicBezTo>
                        <a:cubicBezTo>
                          <a:pt x="65" y="12"/>
                          <a:pt x="66" y="12"/>
                          <a:pt x="66" y="12"/>
                        </a:cubicBezTo>
                        <a:cubicBezTo>
                          <a:pt x="66" y="11"/>
                          <a:pt x="67" y="11"/>
                          <a:pt x="67" y="11"/>
                        </a:cubicBezTo>
                        <a:cubicBezTo>
                          <a:pt x="67" y="11"/>
                          <a:pt x="68" y="12"/>
                          <a:pt x="68" y="12"/>
                        </a:cubicBezTo>
                        <a:cubicBezTo>
                          <a:pt x="68" y="12"/>
                          <a:pt x="68" y="12"/>
                          <a:pt x="68" y="12"/>
                        </a:cubicBezTo>
                        <a:cubicBezTo>
                          <a:pt x="68" y="13"/>
                          <a:pt x="68" y="13"/>
                          <a:pt x="68" y="14"/>
                        </a:cubicBezTo>
                        <a:cubicBezTo>
                          <a:pt x="68" y="15"/>
                          <a:pt x="69" y="14"/>
                          <a:pt x="70" y="15"/>
                        </a:cubicBezTo>
                        <a:cubicBezTo>
                          <a:pt x="70" y="15"/>
                          <a:pt x="70" y="15"/>
                          <a:pt x="70" y="15"/>
                        </a:cubicBezTo>
                        <a:cubicBezTo>
                          <a:pt x="70" y="16"/>
                          <a:pt x="71" y="16"/>
                          <a:pt x="71" y="16"/>
                        </a:cubicBezTo>
                        <a:cubicBezTo>
                          <a:pt x="71" y="17"/>
                          <a:pt x="70" y="17"/>
                          <a:pt x="70" y="18"/>
                        </a:cubicBezTo>
                        <a:cubicBezTo>
                          <a:pt x="70" y="18"/>
                          <a:pt x="70" y="18"/>
                          <a:pt x="70" y="19"/>
                        </a:cubicBezTo>
                        <a:cubicBezTo>
                          <a:pt x="70" y="19"/>
                          <a:pt x="71" y="19"/>
                          <a:pt x="71" y="19"/>
                        </a:cubicBezTo>
                        <a:cubicBezTo>
                          <a:pt x="71" y="20"/>
                          <a:pt x="71" y="20"/>
                          <a:pt x="71" y="20"/>
                        </a:cubicBezTo>
                        <a:cubicBezTo>
                          <a:pt x="71" y="21"/>
                          <a:pt x="71" y="21"/>
                          <a:pt x="71" y="21"/>
                        </a:cubicBezTo>
                        <a:cubicBezTo>
                          <a:pt x="70" y="21"/>
                          <a:pt x="70" y="21"/>
                          <a:pt x="70" y="21"/>
                        </a:cubicBezTo>
                        <a:cubicBezTo>
                          <a:pt x="69" y="21"/>
                          <a:pt x="69" y="21"/>
                          <a:pt x="69" y="21"/>
                        </a:cubicBezTo>
                        <a:cubicBezTo>
                          <a:pt x="69" y="21"/>
                          <a:pt x="68" y="21"/>
                          <a:pt x="68" y="21"/>
                        </a:cubicBezTo>
                        <a:cubicBezTo>
                          <a:pt x="68" y="21"/>
                          <a:pt x="67" y="21"/>
                          <a:pt x="67" y="20"/>
                        </a:cubicBezTo>
                        <a:cubicBezTo>
                          <a:pt x="67" y="20"/>
                          <a:pt x="68" y="19"/>
                          <a:pt x="69" y="18"/>
                        </a:cubicBezTo>
                        <a:cubicBezTo>
                          <a:pt x="69" y="18"/>
                          <a:pt x="69" y="18"/>
                          <a:pt x="69" y="18"/>
                        </a:cubicBezTo>
                        <a:cubicBezTo>
                          <a:pt x="69" y="17"/>
                          <a:pt x="68" y="18"/>
                          <a:pt x="68" y="18"/>
                        </a:cubicBezTo>
                        <a:cubicBezTo>
                          <a:pt x="68" y="18"/>
                          <a:pt x="67" y="18"/>
                          <a:pt x="67" y="19"/>
                        </a:cubicBezTo>
                        <a:cubicBezTo>
                          <a:pt x="66" y="19"/>
                          <a:pt x="65" y="18"/>
                          <a:pt x="64" y="19"/>
                        </a:cubicBezTo>
                        <a:cubicBezTo>
                          <a:pt x="64" y="19"/>
                          <a:pt x="65" y="19"/>
                          <a:pt x="65" y="19"/>
                        </a:cubicBezTo>
                        <a:cubicBezTo>
                          <a:pt x="65" y="19"/>
                          <a:pt x="64" y="20"/>
                          <a:pt x="64" y="19"/>
                        </a:cubicBezTo>
                        <a:cubicBezTo>
                          <a:pt x="64" y="19"/>
                          <a:pt x="64" y="19"/>
                          <a:pt x="64" y="19"/>
                        </a:cubicBezTo>
                        <a:cubicBezTo>
                          <a:pt x="64" y="19"/>
                          <a:pt x="63" y="18"/>
                          <a:pt x="62" y="19"/>
                        </a:cubicBezTo>
                        <a:cubicBezTo>
                          <a:pt x="62" y="19"/>
                          <a:pt x="61" y="19"/>
                          <a:pt x="61" y="19"/>
                        </a:cubicBezTo>
                        <a:cubicBezTo>
                          <a:pt x="62" y="20"/>
                          <a:pt x="63" y="19"/>
                          <a:pt x="63" y="20"/>
                        </a:cubicBezTo>
                        <a:cubicBezTo>
                          <a:pt x="63" y="20"/>
                          <a:pt x="62" y="21"/>
                          <a:pt x="62" y="21"/>
                        </a:cubicBezTo>
                        <a:cubicBezTo>
                          <a:pt x="62" y="22"/>
                          <a:pt x="62" y="22"/>
                          <a:pt x="63" y="22"/>
                        </a:cubicBezTo>
                        <a:cubicBezTo>
                          <a:pt x="63" y="22"/>
                          <a:pt x="63" y="22"/>
                          <a:pt x="63" y="22"/>
                        </a:cubicBezTo>
                        <a:cubicBezTo>
                          <a:pt x="64" y="22"/>
                          <a:pt x="64" y="22"/>
                          <a:pt x="64" y="22"/>
                        </a:cubicBezTo>
                        <a:cubicBezTo>
                          <a:pt x="64" y="22"/>
                          <a:pt x="65" y="21"/>
                          <a:pt x="65" y="21"/>
                        </a:cubicBezTo>
                        <a:cubicBezTo>
                          <a:pt x="66" y="22"/>
                          <a:pt x="65" y="22"/>
                          <a:pt x="64" y="23"/>
                        </a:cubicBezTo>
                        <a:cubicBezTo>
                          <a:pt x="63" y="23"/>
                          <a:pt x="62" y="23"/>
                          <a:pt x="62" y="23"/>
                        </a:cubicBezTo>
                        <a:cubicBezTo>
                          <a:pt x="61" y="23"/>
                          <a:pt x="60" y="25"/>
                          <a:pt x="60" y="24"/>
                        </a:cubicBezTo>
                        <a:cubicBezTo>
                          <a:pt x="60" y="23"/>
                          <a:pt x="61" y="23"/>
                          <a:pt x="61" y="23"/>
                        </a:cubicBezTo>
                        <a:cubicBezTo>
                          <a:pt x="60" y="23"/>
                          <a:pt x="59" y="23"/>
                          <a:pt x="59" y="23"/>
                        </a:cubicBezTo>
                        <a:cubicBezTo>
                          <a:pt x="58" y="24"/>
                          <a:pt x="56" y="24"/>
                          <a:pt x="56" y="25"/>
                        </a:cubicBezTo>
                        <a:cubicBezTo>
                          <a:pt x="56" y="25"/>
                          <a:pt x="56" y="26"/>
                          <a:pt x="56" y="26"/>
                        </a:cubicBezTo>
                        <a:cubicBezTo>
                          <a:pt x="56" y="26"/>
                          <a:pt x="55" y="26"/>
                          <a:pt x="55" y="26"/>
                        </a:cubicBezTo>
                        <a:cubicBezTo>
                          <a:pt x="55" y="26"/>
                          <a:pt x="54" y="26"/>
                          <a:pt x="54" y="26"/>
                        </a:cubicBezTo>
                        <a:cubicBezTo>
                          <a:pt x="54" y="27"/>
                          <a:pt x="53" y="27"/>
                          <a:pt x="53" y="27"/>
                        </a:cubicBezTo>
                        <a:cubicBezTo>
                          <a:pt x="53" y="27"/>
                          <a:pt x="53" y="27"/>
                          <a:pt x="52" y="28"/>
                        </a:cubicBezTo>
                        <a:cubicBezTo>
                          <a:pt x="52" y="28"/>
                          <a:pt x="52" y="28"/>
                          <a:pt x="52" y="28"/>
                        </a:cubicBezTo>
                        <a:cubicBezTo>
                          <a:pt x="51" y="28"/>
                          <a:pt x="51" y="29"/>
                          <a:pt x="51" y="29"/>
                        </a:cubicBezTo>
                        <a:cubicBezTo>
                          <a:pt x="51" y="29"/>
                          <a:pt x="50" y="29"/>
                          <a:pt x="50" y="29"/>
                        </a:cubicBezTo>
                        <a:cubicBezTo>
                          <a:pt x="50" y="29"/>
                          <a:pt x="50" y="30"/>
                          <a:pt x="50" y="31"/>
                        </a:cubicBezTo>
                        <a:cubicBezTo>
                          <a:pt x="50" y="31"/>
                          <a:pt x="49" y="31"/>
                          <a:pt x="48" y="32"/>
                        </a:cubicBezTo>
                        <a:cubicBezTo>
                          <a:pt x="48" y="32"/>
                          <a:pt x="48" y="32"/>
                          <a:pt x="47" y="32"/>
                        </a:cubicBezTo>
                        <a:cubicBezTo>
                          <a:pt x="47" y="33"/>
                          <a:pt x="46" y="33"/>
                          <a:pt x="46" y="33"/>
                        </a:cubicBezTo>
                        <a:cubicBezTo>
                          <a:pt x="46" y="33"/>
                          <a:pt x="46" y="33"/>
                          <a:pt x="45" y="34"/>
                        </a:cubicBez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6" y="53"/>
                          <a:pt x="46" y="53"/>
                          <a:pt x="46" y="53"/>
                        </a:cubicBezTo>
                        <a:cubicBezTo>
                          <a:pt x="46" y="52"/>
                          <a:pt x="46" y="52"/>
                          <a:pt x="47" y="52"/>
                        </a:cubicBezTo>
                        <a:cubicBezTo>
                          <a:pt x="47" y="51"/>
                          <a:pt x="48" y="52"/>
                          <a:pt x="48" y="51"/>
                        </a:cubicBezTo>
                        <a:cubicBezTo>
                          <a:pt x="49" y="51"/>
                          <a:pt x="49" y="51"/>
                          <a:pt x="49" y="51"/>
                        </a:cubicBezTo>
                        <a:cubicBezTo>
                          <a:pt x="49" y="51"/>
                          <a:pt x="49" y="50"/>
                          <a:pt x="50" y="51"/>
                        </a:cubicBezTo>
                        <a:cubicBezTo>
                          <a:pt x="50" y="51"/>
                          <a:pt x="49" y="51"/>
                          <a:pt x="50" y="52"/>
                        </a:cubicBezTo>
                        <a:cubicBezTo>
                          <a:pt x="50" y="52"/>
                          <a:pt x="51" y="51"/>
                          <a:pt x="51" y="51"/>
                        </a:cubicBezTo>
                        <a:cubicBezTo>
                          <a:pt x="51" y="51"/>
                          <a:pt x="52" y="51"/>
                          <a:pt x="52" y="51"/>
                        </a:cubicBezTo>
                        <a:cubicBezTo>
                          <a:pt x="52" y="52"/>
                          <a:pt x="52" y="52"/>
                          <a:pt x="53" y="52"/>
                        </a:cubicBezTo>
                        <a:cubicBezTo>
                          <a:pt x="53" y="52"/>
                          <a:pt x="53" y="52"/>
                          <a:pt x="54" y="52"/>
                        </a:cubicBezTo>
                        <a:cubicBezTo>
                          <a:pt x="54" y="52"/>
                          <a:pt x="55" y="52"/>
                          <a:pt x="55" y="52"/>
                        </a:cubicBezTo>
                        <a:cubicBezTo>
                          <a:pt x="55" y="52"/>
                          <a:pt x="56" y="52"/>
                          <a:pt x="56" y="52"/>
                        </a:cubicBezTo>
                        <a:cubicBezTo>
                          <a:pt x="57" y="52"/>
                          <a:pt x="57" y="52"/>
                          <a:pt x="57" y="52"/>
                        </a:cubicBezTo>
                        <a:cubicBezTo>
                          <a:pt x="58" y="53"/>
                          <a:pt x="58" y="52"/>
                          <a:pt x="58" y="52"/>
                        </a:cubicBezTo>
                        <a:cubicBezTo>
                          <a:pt x="58" y="53"/>
                          <a:pt x="58" y="53"/>
                          <a:pt x="58" y="53"/>
                        </a:cubicBezTo>
                        <a:cubicBezTo>
                          <a:pt x="59" y="53"/>
                          <a:pt x="59" y="53"/>
                          <a:pt x="59" y="54"/>
                        </a:cubicBezTo>
                        <a:cubicBezTo>
                          <a:pt x="59" y="54"/>
                          <a:pt x="59" y="54"/>
                          <a:pt x="60" y="54"/>
                        </a:cubicBezTo>
                        <a:cubicBezTo>
                          <a:pt x="60" y="54"/>
                          <a:pt x="60" y="55"/>
                          <a:pt x="60" y="55"/>
                        </a:cubicBezTo>
                        <a:cubicBezTo>
                          <a:pt x="61" y="55"/>
                          <a:pt x="62" y="56"/>
                          <a:pt x="62" y="56"/>
                        </a:cubicBezTo>
                        <a:cubicBezTo>
                          <a:pt x="63" y="56"/>
                          <a:pt x="63" y="56"/>
                          <a:pt x="63" y="56"/>
                        </a:cubicBezTo>
                        <a:cubicBezTo>
                          <a:pt x="64" y="56"/>
                          <a:pt x="65" y="56"/>
                          <a:pt x="66" y="57"/>
                        </a:cubicBezTo>
                        <a:cubicBezTo>
                          <a:pt x="66" y="57"/>
                          <a:pt x="66" y="57"/>
                          <a:pt x="66" y="58"/>
                        </a:cubicBezTo>
                        <a:cubicBezTo>
                          <a:pt x="67" y="58"/>
                          <a:pt x="66" y="58"/>
                          <a:pt x="67" y="59"/>
                        </a:cubicBezTo>
                        <a:cubicBezTo>
                          <a:pt x="67" y="59"/>
                          <a:pt x="68" y="59"/>
                          <a:pt x="67" y="60"/>
                        </a:cubicBezTo>
                        <a:cubicBezTo>
                          <a:pt x="67" y="61"/>
                          <a:pt x="68" y="61"/>
                          <a:pt x="68" y="61"/>
                        </a:cubicBezTo>
                        <a:cubicBezTo>
                          <a:pt x="68" y="61"/>
                          <a:pt x="69" y="62"/>
                          <a:pt x="69" y="62"/>
                        </a:cubicBezTo>
                        <a:cubicBezTo>
                          <a:pt x="69" y="62"/>
                          <a:pt x="69" y="62"/>
                          <a:pt x="69" y="62"/>
                        </a:cubicBezTo>
                        <a:cubicBezTo>
                          <a:pt x="70" y="62"/>
                          <a:pt x="70" y="62"/>
                          <a:pt x="71" y="62"/>
                        </a:cubicBezTo>
                        <a:cubicBezTo>
                          <a:pt x="71" y="62"/>
                          <a:pt x="71" y="62"/>
                          <a:pt x="72" y="62"/>
                        </a:cubicBezTo>
                        <a:cubicBezTo>
                          <a:pt x="72" y="62"/>
                          <a:pt x="72" y="63"/>
                          <a:pt x="72" y="63"/>
                        </a:cubicBezTo>
                        <a:cubicBezTo>
                          <a:pt x="72" y="63"/>
                          <a:pt x="73" y="63"/>
                          <a:pt x="73" y="63"/>
                        </a:cubicBezTo>
                        <a:cubicBezTo>
                          <a:pt x="74" y="63"/>
                          <a:pt x="74" y="63"/>
                          <a:pt x="75" y="63"/>
                        </a:cubicBezTo>
                        <a:cubicBezTo>
                          <a:pt x="75" y="63"/>
                          <a:pt x="75" y="63"/>
                          <a:pt x="75" y="63"/>
                        </a:cubicBezTo>
                        <a:cubicBezTo>
                          <a:pt x="76" y="63"/>
                          <a:pt x="76" y="64"/>
                          <a:pt x="77" y="64"/>
                        </a:cubicBezTo>
                        <a:cubicBezTo>
                          <a:pt x="71" y="73"/>
                          <a:pt x="62" y="80"/>
                          <a:pt x="52" y="82"/>
                        </a:cubicBezTo>
                        <a:cubicBezTo>
                          <a:pt x="52" y="82"/>
                          <a:pt x="52" y="81"/>
                          <a:pt x="52" y="81"/>
                        </a:cubicBezTo>
                        <a:cubicBezTo>
                          <a:pt x="52" y="80"/>
                          <a:pt x="52" y="79"/>
                          <a:pt x="52" y="79"/>
                        </a:cubicBezTo>
                        <a:cubicBezTo>
                          <a:pt x="52" y="78"/>
                          <a:pt x="52" y="77"/>
                          <a:pt x="51" y="77"/>
                        </a:cubicBezTo>
                        <a:cubicBezTo>
                          <a:pt x="51" y="76"/>
                          <a:pt x="50" y="76"/>
                          <a:pt x="50" y="75"/>
                        </a:cubicBezTo>
                        <a:cubicBezTo>
                          <a:pt x="49" y="75"/>
                          <a:pt x="49" y="75"/>
                          <a:pt x="49" y="75"/>
                        </a:cubicBezTo>
                        <a:cubicBezTo>
                          <a:pt x="48" y="75"/>
                          <a:pt x="46" y="74"/>
                          <a:pt x="46" y="73"/>
                        </a:cubicBezTo>
                        <a:cubicBezTo>
                          <a:pt x="46" y="73"/>
                          <a:pt x="46" y="73"/>
                          <a:pt x="46" y="72"/>
                        </a:cubicBezTo>
                        <a:cubicBezTo>
                          <a:pt x="46" y="72"/>
                          <a:pt x="46" y="72"/>
                          <a:pt x="45" y="72"/>
                        </a:cubicBezTo>
                        <a:lnTo>
                          <a:pt x="45" y="85"/>
                        </a:lnTo>
                        <a:close/>
                        <a:moveTo>
                          <a:pt x="1" y="34"/>
                        </a:moveTo>
                        <a:cubicBezTo>
                          <a:pt x="1" y="35"/>
                          <a:pt x="0" y="36"/>
                          <a:pt x="0" y="36"/>
                        </a:cubicBezTo>
                        <a:cubicBezTo>
                          <a:pt x="0" y="37"/>
                          <a:pt x="0" y="38"/>
                          <a:pt x="0" y="39"/>
                        </a:cubicBezTo>
                        <a:cubicBezTo>
                          <a:pt x="0" y="40"/>
                          <a:pt x="0" y="41"/>
                          <a:pt x="0" y="43"/>
                        </a:cubicBezTo>
                        <a:cubicBezTo>
                          <a:pt x="0" y="44"/>
                          <a:pt x="0" y="46"/>
                          <a:pt x="0" y="47"/>
                        </a:cubicBezTo>
                        <a:cubicBezTo>
                          <a:pt x="0" y="48"/>
                          <a:pt x="0" y="49"/>
                          <a:pt x="0" y="49"/>
                        </a:cubicBezTo>
                        <a:cubicBezTo>
                          <a:pt x="0" y="50"/>
                          <a:pt x="1" y="51"/>
                          <a:pt x="1" y="52"/>
                        </a:cubicBezTo>
                        <a:cubicBezTo>
                          <a:pt x="1" y="52"/>
                          <a:pt x="1" y="53"/>
                          <a:pt x="1" y="54"/>
                        </a:cubicBezTo>
                        <a:cubicBezTo>
                          <a:pt x="2" y="55"/>
                          <a:pt x="2" y="56"/>
                          <a:pt x="2" y="58"/>
                        </a:cubicBezTo>
                        <a:cubicBezTo>
                          <a:pt x="3" y="58"/>
                          <a:pt x="3" y="59"/>
                          <a:pt x="3" y="60"/>
                        </a:cubicBezTo>
                        <a:cubicBezTo>
                          <a:pt x="3" y="60"/>
                          <a:pt x="4" y="61"/>
                          <a:pt x="4" y="61"/>
                        </a:cubicBezTo>
                        <a:cubicBezTo>
                          <a:pt x="4" y="62"/>
                          <a:pt x="4" y="62"/>
                          <a:pt x="5" y="62"/>
                        </a:cubicBezTo>
                        <a:cubicBezTo>
                          <a:pt x="5" y="63"/>
                          <a:pt x="5" y="64"/>
                          <a:pt x="5" y="64"/>
                        </a:cubicBezTo>
                        <a:cubicBezTo>
                          <a:pt x="7" y="66"/>
                          <a:pt x="8" y="68"/>
                          <a:pt x="9" y="69"/>
                        </a:cubicBezTo>
                        <a:cubicBezTo>
                          <a:pt x="10" y="70"/>
                          <a:pt x="10" y="71"/>
                          <a:pt x="11" y="72"/>
                        </a:cubicBezTo>
                        <a:cubicBezTo>
                          <a:pt x="11" y="72"/>
                          <a:pt x="12" y="73"/>
                          <a:pt x="12" y="73"/>
                        </a:cubicBezTo>
                        <a:cubicBezTo>
                          <a:pt x="13" y="74"/>
                          <a:pt x="13" y="74"/>
                          <a:pt x="14" y="74"/>
                        </a:cubicBezTo>
                        <a:cubicBezTo>
                          <a:pt x="16" y="77"/>
                          <a:pt x="19" y="78"/>
                          <a:pt x="21" y="80"/>
                        </a:cubicBezTo>
                        <a:cubicBezTo>
                          <a:pt x="22" y="80"/>
                          <a:pt x="22" y="81"/>
                          <a:pt x="23" y="81"/>
                        </a:cubicBezTo>
                        <a:cubicBezTo>
                          <a:pt x="24" y="82"/>
                          <a:pt x="26" y="82"/>
                          <a:pt x="27" y="83"/>
                        </a:cubicBezTo>
                        <a:cubicBezTo>
                          <a:pt x="27" y="83"/>
                          <a:pt x="28" y="83"/>
                          <a:pt x="29" y="83"/>
                        </a:cubicBezTo>
                        <a:cubicBezTo>
                          <a:pt x="33" y="85"/>
                          <a:pt x="38" y="86"/>
                          <a:pt x="42" y="86"/>
                        </a:cubicBezTo>
                        <a:cubicBezTo>
                          <a:pt x="43" y="86"/>
                          <a:pt x="44" y="86"/>
                          <a:pt x="45" y="85"/>
                        </a:cubicBezTo>
                        <a:cubicBezTo>
                          <a:pt x="45" y="72"/>
                          <a:pt x="45" y="72"/>
                          <a:pt x="45" y="72"/>
                        </a:cubicBezTo>
                        <a:cubicBezTo>
                          <a:pt x="45" y="71"/>
                          <a:pt x="45" y="71"/>
                          <a:pt x="45" y="71"/>
                        </a:cubicBezTo>
                        <a:cubicBezTo>
                          <a:pt x="44" y="70"/>
                          <a:pt x="44" y="69"/>
                          <a:pt x="43" y="68"/>
                        </a:cubicBezTo>
                        <a:cubicBezTo>
                          <a:pt x="43" y="68"/>
                          <a:pt x="43" y="67"/>
                          <a:pt x="42" y="67"/>
                        </a:cubicBezTo>
                        <a:cubicBezTo>
                          <a:pt x="42" y="67"/>
                          <a:pt x="42" y="66"/>
                          <a:pt x="42" y="66"/>
                        </a:cubicBezTo>
                        <a:cubicBezTo>
                          <a:pt x="41" y="66"/>
                          <a:pt x="41" y="65"/>
                          <a:pt x="41" y="65"/>
                        </a:cubicBezTo>
                        <a:cubicBezTo>
                          <a:pt x="41" y="64"/>
                          <a:pt x="42" y="64"/>
                          <a:pt x="42" y="64"/>
                        </a:cubicBezTo>
                        <a:cubicBezTo>
                          <a:pt x="42" y="63"/>
                          <a:pt x="42" y="63"/>
                          <a:pt x="42" y="63"/>
                        </a:cubicBezTo>
                        <a:cubicBezTo>
                          <a:pt x="41" y="62"/>
                          <a:pt x="42" y="62"/>
                          <a:pt x="42" y="61"/>
                        </a:cubicBezTo>
                        <a:cubicBezTo>
                          <a:pt x="42" y="61"/>
                          <a:pt x="42" y="61"/>
                          <a:pt x="42" y="60"/>
                        </a:cubicBezTo>
                        <a:cubicBezTo>
                          <a:pt x="42" y="60"/>
                          <a:pt x="43" y="60"/>
                          <a:pt x="43" y="60"/>
                        </a:cubicBezTo>
                        <a:cubicBezTo>
                          <a:pt x="43" y="60"/>
                          <a:pt x="43" y="59"/>
                          <a:pt x="43" y="59"/>
                        </a:cubicBezTo>
                        <a:cubicBezTo>
                          <a:pt x="44" y="59"/>
                          <a:pt x="44" y="58"/>
                          <a:pt x="44" y="58"/>
                        </a:cubicBezTo>
                        <a:cubicBezTo>
                          <a:pt x="45" y="58"/>
                          <a:pt x="45" y="56"/>
                          <a:pt x="44" y="55"/>
                        </a:cubicBezTo>
                        <a:cubicBezTo>
                          <a:pt x="44" y="55"/>
                          <a:pt x="44" y="55"/>
                          <a:pt x="44" y="55"/>
                        </a:cubicBezTo>
                        <a:cubicBezTo>
                          <a:pt x="44" y="54"/>
                          <a:pt x="44" y="53"/>
                          <a:pt x="43" y="53"/>
                        </a:cubicBezTo>
                        <a:cubicBezTo>
                          <a:pt x="43" y="53"/>
                          <a:pt x="43" y="54"/>
                          <a:pt x="42" y="54"/>
                        </a:cubicBezTo>
                        <a:cubicBezTo>
                          <a:pt x="42" y="54"/>
                          <a:pt x="42" y="55"/>
                          <a:pt x="42" y="55"/>
                        </a:cubicBezTo>
                        <a:cubicBezTo>
                          <a:pt x="41" y="55"/>
                          <a:pt x="41" y="54"/>
                          <a:pt x="41" y="54"/>
                        </a:cubicBezTo>
                        <a:cubicBezTo>
                          <a:pt x="40" y="54"/>
                          <a:pt x="40" y="54"/>
                          <a:pt x="40" y="54"/>
                        </a:cubicBezTo>
                        <a:cubicBezTo>
                          <a:pt x="39" y="54"/>
                          <a:pt x="39" y="53"/>
                          <a:pt x="39" y="53"/>
                        </a:cubicBezTo>
                        <a:cubicBezTo>
                          <a:pt x="38" y="53"/>
                          <a:pt x="38" y="53"/>
                          <a:pt x="38" y="52"/>
                        </a:cubicBezTo>
                        <a:cubicBezTo>
                          <a:pt x="38" y="52"/>
                          <a:pt x="38" y="52"/>
                          <a:pt x="38" y="51"/>
                        </a:cubicBezTo>
                        <a:cubicBezTo>
                          <a:pt x="37" y="51"/>
                          <a:pt x="37" y="50"/>
                          <a:pt x="36" y="50"/>
                        </a:cubicBezTo>
                        <a:cubicBezTo>
                          <a:pt x="36" y="50"/>
                          <a:pt x="35" y="50"/>
                          <a:pt x="35" y="50"/>
                        </a:cubicBezTo>
                        <a:cubicBezTo>
                          <a:pt x="35" y="49"/>
                          <a:pt x="34" y="49"/>
                          <a:pt x="34" y="49"/>
                        </a:cubicBezTo>
                        <a:cubicBezTo>
                          <a:pt x="34" y="49"/>
                          <a:pt x="34" y="49"/>
                          <a:pt x="33" y="49"/>
                        </a:cubicBezTo>
                        <a:cubicBezTo>
                          <a:pt x="32" y="49"/>
                          <a:pt x="32" y="47"/>
                          <a:pt x="31" y="47"/>
                        </a:cubicBezTo>
                        <a:cubicBezTo>
                          <a:pt x="30" y="47"/>
                          <a:pt x="30" y="48"/>
                          <a:pt x="29" y="48"/>
                        </a:cubicBezTo>
                        <a:cubicBezTo>
                          <a:pt x="29" y="48"/>
                          <a:pt x="28" y="47"/>
                          <a:pt x="28" y="47"/>
                        </a:cubicBezTo>
                        <a:cubicBezTo>
                          <a:pt x="27" y="47"/>
                          <a:pt x="27" y="47"/>
                          <a:pt x="26" y="46"/>
                        </a:cubicBezTo>
                        <a:cubicBezTo>
                          <a:pt x="26" y="46"/>
                          <a:pt x="25" y="46"/>
                          <a:pt x="25" y="46"/>
                        </a:cubicBezTo>
                        <a:cubicBezTo>
                          <a:pt x="25" y="46"/>
                          <a:pt x="25" y="46"/>
                          <a:pt x="24" y="46"/>
                        </a:cubicBezTo>
                        <a:cubicBezTo>
                          <a:pt x="24" y="45"/>
                          <a:pt x="24" y="45"/>
                          <a:pt x="23" y="45"/>
                        </a:cubicBezTo>
                        <a:cubicBezTo>
                          <a:pt x="23" y="45"/>
                          <a:pt x="23" y="44"/>
                          <a:pt x="23" y="44"/>
                        </a:cubicBezTo>
                        <a:cubicBezTo>
                          <a:pt x="23" y="44"/>
                          <a:pt x="23" y="43"/>
                          <a:pt x="23" y="43"/>
                        </a:cubicBezTo>
                        <a:cubicBezTo>
                          <a:pt x="23" y="42"/>
                          <a:pt x="22" y="41"/>
                          <a:pt x="22" y="40"/>
                        </a:cubicBezTo>
                        <a:cubicBezTo>
                          <a:pt x="21" y="40"/>
                          <a:pt x="21" y="40"/>
                          <a:pt x="21" y="39"/>
                        </a:cubicBezTo>
                        <a:cubicBezTo>
                          <a:pt x="21" y="39"/>
                          <a:pt x="21" y="39"/>
                          <a:pt x="21" y="38"/>
                        </a:cubicBezTo>
                        <a:cubicBezTo>
                          <a:pt x="20" y="38"/>
                          <a:pt x="20" y="38"/>
                          <a:pt x="20" y="37"/>
                        </a:cubicBezTo>
                        <a:cubicBezTo>
                          <a:pt x="19" y="37"/>
                          <a:pt x="19" y="37"/>
                          <a:pt x="19" y="36"/>
                        </a:cubicBezTo>
                        <a:cubicBezTo>
                          <a:pt x="19" y="36"/>
                          <a:pt x="19" y="35"/>
                          <a:pt x="19" y="35"/>
                        </a:cubicBezTo>
                        <a:cubicBezTo>
                          <a:pt x="19" y="34"/>
                          <a:pt x="17" y="34"/>
                          <a:pt x="18" y="35"/>
                        </a:cubicBezTo>
                        <a:cubicBezTo>
                          <a:pt x="18" y="36"/>
                          <a:pt x="18" y="36"/>
                          <a:pt x="18" y="36"/>
                        </a:cubicBezTo>
                        <a:cubicBezTo>
                          <a:pt x="18" y="37"/>
                          <a:pt x="18" y="37"/>
                          <a:pt x="18" y="37"/>
                        </a:cubicBezTo>
                        <a:cubicBezTo>
                          <a:pt x="19" y="38"/>
                          <a:pt x="19" y="38"/>
                          <a:pt x="19" y="38"/>
                        </a:cubicBezTo>
                        <a:cubicBezTo>
                          <a:pt x="19" y="39"/>
                          <a:pt x="19" y="40"/>
                          <a:pt x="19" y="40"/>
                        </a:cubicBezTo>
                        <a:cubicBezTo>
                          <a:pt x="20" y="40"/>
                          <a:pt x="20" y="41"/>
                          <a:pt x="20" y="41"/>
                        </a:cubicBezTo>
                        <a:cubicBezTo>
                          <a:pt x="19" y="41"/>
                          <a:pt x="19" y="41"/>
                          <a:pt x="19" y="41"/>
                        </a:cubicBezTo>
                        <a:cubicBezTo>
                          <a:pt x="19" y="41"/>
                          <a:pt x="18" y="40"/>
                          <a:pt x="18" y="40"/>
                        </a:cubicBezTo>
                        <a:cubicBezTo>
                          <a:pt x="18" y="40"/>
                          <a:pt x="18" y="39"/>
                          <a:pt x="18" y="39"/>
                        </a:cubicBezTo>
                        <a:cubicBezTo>
                          <a:pt x="18" y="38"/>
                          <a:pt x="17" y="38"/>
                          <a:pt x="17" y="38"/>
                        </a:cubicBezTo>
                        <a:cubicBezTo>
                          <a:pt x="17" y="37"/>
                          <a:pt x="17" y="37"/>
                          <a:pt x="17" y="37"/>
                        </a:cubicBezTo>
                        <a:cubicBezTo>
                          <a:pt x="17" y="36"/>
                          <a:pt x="17" y="36"/>
                          <a:pt x="17" y="36"/>
                        </a:cubicBezTo>
                        <a:cubicBezTo>
                          <a:pt x="16" y="35"/>
                          <a:pt x="16" y="35"/>
                          <a:pt x="16" y="34"/>
                        </a:cubicBezTo>
                        <a:cubicBezTo>
                          <a:pt x="16" y="34"/>
                          <a:pt x="16" y="33"/>
                          <a:pt x="16" y="33"/>
                        </a:cubicBezTo>
                        <a:cubicBezTo>
                          <a:pt x="16" y="33"/>
                          <a:pt x="16" y="32"/>
                          <a:pt x="15" y="32"/>
                        </a:cubicBezTo>
                        <a:cubicBezTo>
                          <a:pt x="15" y="32"/>
                          <a:pt x="15" y="32"/>
                          <a:pt x="14" y="32"/>
                        </a:cubicBezTo>
                        <a:cubicBezTo>
                          <a:pt x="14" y="31"/>
                          <a:pt x="14" y="31"/>
                          <a:pt x="14" y="30"/>
                        </a:cubicBezTo>
                        <a:cubicBezTo>
                          <a:pt x="14" y="30"/>
                          <a:pt x="14" y="29"/>
                          <a:pt x="14" y="29"/>
                        </a:cubicBezTo>
                        <a:cubicBezTo>
                          <a:pt x="14" y="28"/>
                          <a:pt x="14" y="27"/>
                          <a:pt x="14" y="27"/>
                        </a:cubicBezTo>
                        <a:cubicBezTo>
                          <a:pt x="14" y="26"/>
                          <a:pt x="15" y="26"/>
                          <a:pt x="15" y="26"/>
                        </a:cubicBezTo>
                        <a:cubicBezTo>
                          <a:pt x="15" y="25"/>
                          <a:pt x="15" y="25"/>
                          <a:pt x="15" y="25"/>
                        </a:cubicBezTo>
                        <a:cubicBezTo>
                          <a:pt x="16" y="24"/>
                          <a:pt x="16" y="24"/>
                          <a:pt x="17" y="23"/>
                        </a:cubicBezTo>
                        <a:cubicBezTo>
                          <a:pt x="17" y="22"/>
                          <a:pt x="18" y="22"/>
                          <a:pt x="18" y="21"/>
                        </a:cubicBezTo>
                        <a:cubicBezTo>
                          <a:pt x="18" y="21"/>
                          <a:pt x="19" y="20"/>
                          <a:pt x="19" y="20"/>
                        </a:cubicBezTo>
                        <a:cubicBezTo>
                          <a:pt x="19" y="19"/>
                          <a:pt x="18" y="19"/>
                          <a:pt x="18" y="19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cubicBezTo>
                          <a:pt x="19" y="18"/>
                          <a:pt x="19" y="17"/>
                          <a:pt x="19" y="17"/>
                        </a:cubicBezTo>
                        <a:cubicBezTo>
                          <a:pt x="19" y="17"/>
                          <a:pt x="18" y="16"/>
                          <a:pt x="18" y="16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19" y="14"/>
                          <a:pt x="18" y="15"/>
                          <a:pt x="18" y="15"/>
                        </a:cubicBezTo>
                        <a:cubicBezTo>
                          <a:pt x="17" y="14"/>
                          <a:pt x="18" y="14"/>
                          <a:pt x="18" y="14"/>
                        </a:cubicBezTo>
                        <a:cubicBezTo>
                          <a:pt x="18" y="13"/>
                          <a:pt x="18" y="13"/>
                          <a:pt x="18" y="13"/>
                        </a:cubicBezTo>
                        <a:cubicBezTo>
                          <a:pt x="18" y="13"/>
                          <a:pt x="18" y="12"/>
                          <a:pt x="18" y="12"/>
                        </a:cubicBezTo>
                        <a:cubicBezTo>
                          <a:pt x="18" y="12"/>
                          <a:pt x="18" y="12"/>
                          <a:pt x="17" y="11"/>
                        </a:cubicBezTo>
                        <a:cubicBezTo>
                          <a:pt x="22" y="7"/>
                          <a:pt x="29" y="4"/>
                          <a:pt x="35" y="3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35" y="3"/>
                          <a:pt x="35" y="4"/>
                          <a:pt x="36" y="4"/>
                        </a:cubicBezTo>
                        <a:cubicBezTo>
                          <a:pt x="36" y="3"/>
                          <a:pt x="36" y="4"/>
                          <a:pt x="37" y="4"/>
                        </a:cubicBezTo>
                        <a:cubicBezTo>
                          <a:pt x="37" y="4"/>
                          <a:pt x="38" y="3"/>
                          <a:pt x="38" y="3"/>
                        </a:cubicBezTo>
                        <a:cubicBezTo>
                          <a:pt x="39" y="4"/>
                          <a:pt x="40" y="4"/>
                          <a:pt x="41" y="4"/>
                        </a:cubicBezTo>
                        <a:cubicBezTo>
                          <a:pt x="41" y="4"/>
                          <a:pt x="41" y="4"/>
                          <a:pt x="41" y="3"/>
                        </a:cubicBezTo>
                        <a:cubicBezTo>
                          <a:pt x="41" y="3"/>
                          <a:pt x="41" y="3"/>
                          <a:pt x="41" y="3"/>
                        </a:cubicBezTo>
                        <a:cubicBezTo>
                          <a:pt x="42" y="3"/>
                          <a:pt x="42" y="3"/>
                          <a:pt x="42" y="3"/>
                        </a:cubicBezTo>
                        <a:cubicBezTo>
                          <a:pt x="43" y="3"/>
                          <a:pt x="44" y="3"/>
                          <a:pt x="45" y="3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0"/>
                          <a:pt x="44" y="0"/>
                          <a:pt x="43" y="0"/>
                        </a:cubicBezTo>
                        <a:cubicBezTo>
                          <a:pt x="43" y="0"/>
                          <a:pt x="43" y="0"/>
                          <a:pt x="42" y="0"/>
                        </a:cubicBezTo>
                        <a:cubicBezTo>
                          <a:pt x="42" y="0"/>
                          <a:pt x="42" y="0"/>
                          <a:pt x="41" y="0"/>
                        </a:cubicBezTo>
                        <a:cubicBezTo>
                          <a:pt x="37" y="0"/>
                          <a:pt x="33" y="1"/>
                          <a:pt x="29" y="3"/>
                        </a:cubicBezTo>
                        <a:cubicBezTo>
                          <a:pt x="28" y="3"/>
                          <a:pt x="27" y="3"/>
                          <a:pt x="27" y="3"/>
                        </a:cubicBezTo>
                        <a:cubicBezTo>
                          <a:pt x="27" y="3"/>
                          <a:pt x="26" y="3"/>
                          <a:pt x="26" y="3"/>
                        </a:cubicBezTo>
                        <a:cubicBezTo>
                          <a:pt x="26" y="4"/>
                          <a:pt x="25" y="4"/>
                          <a:pt x="25" y="4"/>
                        </a:cubicBezTo>
                        <a:cubicBezTo>
                          <a:pt x="24" y="4"/>
                          <a:pt x="24" y="5"/>
                          <a:pt x="23" y="5"/>
                        </a:cubicBezTo>
                        <a:cubicBezTo>
                          <a:pt x="22" y="5"/>
                          <a:pt x="22" y="6"/>
                          <a:pt x="21" y="6"/>
                        </a:cubicBezTo>
                        <a:cubicBezTo>
                          <a:pt x="19" y="7"/>
                          <a:pt x="17" y="9"/>
                          <a:pt x="15" y="11"/>
                        </a:cubicBez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3" y="12"/>
                          <a:pt x="13" y="12"/>
                          <a:pt x="12" y="13"/>
                        </a:cubicBezTo>
                        <a:cubicBezTo>
                          <a:pt x="12" y="13"/>
                          <a:pt x="11" y="14"/>
                          <a:pt x="11" y="14"/>
                        </a:cubicBezTo>
                        <a:cubicBezTo>
                          <a:pt x="10" y="15"/>
                          <a:pt x="10" y="16"/>
                          <a:pt x="9" y="17"/>
                        </a:cubicBezTo>
                        <a:cubicBezTo>
                          <a:pt x="8" y="18"/>
                          <a:pt x="7" y="20"/>
                          <a:pt x="5" y="22"/>
                        </a:cubicBezTo>
                        <a:cubicBezTo>
                          <a:pt x="5" y="22"/>
                          <a:pt x="5" y="23"/>
                          <a:pt x="5" y="23"/>
                        </a:cubicBezTo>
                        <a:cubicBezTo>
                          <a:pt x="4" y="24"/>
                          <a:pt x="4" y="24"/>
                          <a:pt x="4" y="24"/>
                        </a:cubicBezTo>
                        <a:cubicBezTo>
                          <a:pt x="4" y="25"/>
                          <a:pt x="3" y="26"/>
                          <a:pt x="3" y="27"/>
                        </a:cubicBezTo>
                        <a:cubicBezTo>
                          <a:pt x="3" y="28"/>
                          <a:pt x="3" y="28"/>
                          <a:pt x="2" y="28"/>
                        </a:cubicBezTo>
                        <a:cubicBezTo>
                          <a:pt x="2" y="30"/>
                          <a:pt x="2" y="31"/>
                          <a:pt x="1" y="32"/>
                        </a:cubicBezTo>
                        <a:cubicBezTo>
                          <a:pt x="1" y="33"/>
                          <a:pt x="1" y="34"/>
                          <a:pt x="1" y="34"/>
                        </a:cubicBezTo>
                        <a:close/>
                        <a:moveTo>
                          <a:pt x="45" y="34"/>
                        </a:moveTo>
                        <a:cubicBezTo>
                          <a:pt x="45" y="53"/>
                          <a:pt x="45" y="53"/>
                          <a:pt x="45" y="53"/>
                        </a:cubicBezTo>
                        <a:cubicBezTo>
                          <a:pt x="45" y="54"/>
                          <a:pt x="45" y="54"/>
                          <a:pt x="45" y="54"/>
                        </a:cubicBezTo>
                        <a:cubicBezTo>
                          <a:pt x="45" y="54"/>
                          <a:pt x="44" y="53"/>
                          <a:pt x="44" y="53"/>
                        </a:cubicBezTo>
                        <a:cubicBezTo>
                          <a:pt x="43" y="53"/>
                          <a:pt x="42" y="53"/>
                          <a:pt x="41" y="53"/>
                        </a:cubicBezTo>
                        <a:cubicBezTo>
                          <a:pt x="41" y="53"/>
                          <a:pt x="40" y="52"/>
                          <a:pt x="40" y="51"/>
                        </a:cubicBezTo>
                        <a:cubicBezTo>
                          <a:pt x="40" y="51"/>
                          <a:pt x="40" y="50"/>
                          <a:pt x="40" y="50"/>
                        </a:cubicBezTo>
                        <a:cubicBezTo>
                          <a:pt x="40" y="49"/>
                          <a:pt x="40" y="49"/>
                          <a:pt x="40" y="49"/>
                        </a:cubicBezTo>
                        <a:cubicBezTo>
                          <a:pt x="40" y="48"/>
                          <a:pt x="40" y="48"/>
                          <a:pt x="39" y="47"/>
                        </a:cubicBezTo>
                        <a:cubicBezTo>
                          <a:pt x="38" y="47"/>
                          <a:pt x="37" y="48"/>
                          <a:pt x="36" y="47"/>
                        </a:cubicBezTo>
                        <a:cubicBezTo>
                          <a:pt x="36" y="47"/>
                          <a:pt x="36" y="47"/>
                          <a:pt x="36" y="47"/>
                        </a:cubicBezTo>
                        <a:cubicBezTo>
                          <a:pt x="37" y="46"/>
                          <a:pt x="36" y="46"/>
                          <a:pt x="37" y="46"/>
                        </a:cubicBezTo>
                        <a:cubicBezTo>
                          <a:pt x="37" y="46"/>
                          <a:pt x="37" y="45"/>
                          <a:pt x="37" y="45"/>
                        </a:cubicBezTo>
                        <a:cubicBezTo>
                          <a:pt x="37" y="45"/>
                          <a:pt x="37" y="45"/>
                          <a:pt x="37" y="44"/>
                        </a:cubicBezTo>
                        <a:cubicBezTo>
                          <a:pt x="37" y="44"/>
                          <a:pt x="38" y="44"/>
                          <a:pt x="38" y="44"/>
                        </a:cubicBezTo>
                        <a:cubicBezTo>
                          <a:pt x="38" y="43"/>
                          <a:pt x="38" y="43"/>
                          <a:pt x="37" y="43"/>
                        </a:cubicBezTo>
                        <a:cubicBezTo>
                          <a:pt x="37" y="43"/>
                          <a:pt x="36" y="43"/>
                          <a:pt x="36" y="43"/>
                        </a:cubicBezTo>
                        <a:cubicBezTo>
                          <a:pt x="35" y="43"/>
                          <a:pt x="35" y="45"/>
                          <a:pt x="34" y="45"/>
                        </a:cubicBezTo>
                        <a:cubicBezTo>
                          <a:pt x="34" y="45"/>
                          <a:pt x="33" y="45"/>
                          <a:pt x="33" y="45"/>
                        </a:cubicBezTo>
                        <a:cubicBezTo>
                          <a:pt x="32" y="45"/>
                          <a:pt x="32" y="45"/>
                          <a:pt x="32" y="45"/>
                        </a:cubicBezTo>
                        <a:cubicBezTo>
                          <a:pt x="31" y="45"/>
                          <a:pt x="31" y="45"/>
                          <a:pt x="30" y="45"/>
                        </a:cubicBezTo>
                        <a:cubicBezTo>
                          <a:pt x="30" y="45"/>
                          <a:pt x="30" y="43"/>
                          <a:pt x="30" y="43"/>
                        </a:cubicBezTo>
                        <a:cubicBezTo>
                          <a:pt x="29" y="42"/>
                          <a:pt x="30" y="41"/>
                          <a:pt x="30" y="40"/>
                        </a:cubicBezTo>
                        <a:cubicBezTo>
                          <a:pt x="30" y="40"/>
                          <a:pt x="30" y="39"/>
                          <a:pt x="30" y="39"/>
                        </a:cubicBezTo>
                        <a:cubicBezTo>
                          <a:pt x="31" y="39"/>
                          <a:pt x="30" y="38"/>
                          <a:pt x="31" y="38"/>
                        </a:cubicBezTo>
                        <a:cubicBezTo>
                          <a:pt x="31" y="37"/>
                          <a:pt x="32" y="37"/>
                          <a:pt x="32" y="37"/>
                        </a:cubicBezTo>
                        <a:cubicBezTo>
                          <a:pt x="33" y="36"/>
                          <a:pt x="33" y="36"/>
                          <a:pt x="34" y="36"/>
                        </a:cubicBezTo>
                        <a:cubicBezTo>
                          <a:pt x="35" y="36"/>
                          <a:pt x="35" y="36"/>
                          <a:pt x="36" y="36"/>
                        </a:cubicBezTo>
                        <a:cubicBezTo>
                          <a:pt x="36" y="36"/>
                          <a:pt x="36" y="36"/>
                          <a:pt x="36" y="36"/>
                        </a:cubicBezTo>
                        <a:cubicBezTo>
                          <a:pt x="37" y="36"/>
                          <a:pt x="37" y="36"/>
                          <a:pt x="38" y="35"/>
                        </a:cubicBezTo>
                        <a:cubicBezTo>
                          <a:pt x="39" y="35"/>
                          <a:pt x="39" y="35"/>
                          <a:pt x="40" y="35"/>
                        </a:cubicBezTo>
                        <a:cubicBezTo>
                          <a:pt x="40" y="35"/>
                          <a:pt x="41" y="36"/>
                          <a:pt x="41" y="36"/>
                        </a:cubicBezTo>
                        <a:cubicBezTo>
                          <a:pt x="41" y="36"/>
                          <a:pt x="42" y="35"/>
                          <a:pt x="42" y="36"/>
                        </a:cubicBezTo>
                        <a:cubicBezTo>
                          <a:pt x="42" y="36"/>
                          <a:pt x="43" y="36"/>
                          <a:pt x="43" y="36"/>
                        </a:cubicBezTo>
                        <a:cubicBezTo>
                          <a:pt x="43" y="37"/>
                          <a:pt x="42" y="37"/>
                          <a:pt x="43" y="38"/>
                        </a:cubicBezTo>
                        <a:cubicBezTo>
                          <a:pt x="43" y="38"/>
                          <a:pt x="44" y="38"/>
                          <a:pt x="44" y="38"/>
                        </a:cubicBezTo>
                        <a:cubicBezTo>
                          <a:pt x="45" y="38"/>
                          <a:pt x="44" y="38"/>
                          <a:pt x="44" y="37"/>
                        </a:cubicBezTo>
                        <a:cubicBezTo>
                          <a:pt x="44" y="37"/>
                          <a:pt x="44" y="37"/>
                          <a:pt x="44" y="36"/>
                        </a:cubicBezTo>
                        <a:cubicBezTo>
                          <a:pt x="44" y="36"/>
                          <a:pt x="44" y="36"/>
                          <a:pt x="44" y="36"/>
                        </a:cubicBezTo>
                        <a:cubicBezTo>
                          <a:pt x="44" y="35"/>
                          <a:pt x="45" y="34"/>
                          <a:pt x="45" y="3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8" name="Freeform: Shape 155"/>
                  <p:cNvSpPr>
                    <a:spLocks/>
                  </p:cNvSpPr>
                  <p:nvPr/>
                </p:nvSpPr>
                <p:spPr bwMode="auto">
                  <a:xfrm>
                    <a:off x="2569358" y="2646188"/>
                    <a:ext cx="137246" cy="388456"/>
                  </a:xfrm>
                  <a:custGeom>
                    <a:avLst/>
                    <a:gdLst>
                      <a:gd name="T0" fmla="*/ 4 w 31"/>
                      <a:gd name="T1" fmla="*/ 11 h 88"/>
                      <a:gd name="T2" fmla="*/ 1 w 31"/>
                      <a:gd name="T3" fmla="*/ 22 h 88"/>
                      <a:gd name="T4" fmla="*/ 3 w 31"/>
                      <a:gd name="T5" fmla="*/ 31 h 88"/>
                      <a:gd name="T6" fmla="*/ 11 w 31"/>
                      <a:gd name="T7" fmla="*/ 40 h 88"/>
                      <a:gd name="T8" fmla="*/ 11 w 31"/>
                      <a:gd name="T9" fmla="*/ 88 h 88"/>
                      <a:gd name="T10" fmla="*/ 20 w 31"/>
                      <a:gd name="T11" fmla="*/ 88 h 88"/>
                      <a:gd name="T12" fmla="*/ 20 w 31"/>
                      <a:gd name="T13" fmla="*/ 40 h 88"/>
                      <a:gd name="T14" fmla="*/ 28 w 31"/>
                      <a:gd name="T15" fmla="*/ 31 h 88"/>
                      <a:gd name="T16" fmla="*/ 30 w 31"/>
                      <a:gd name="T17" fmla="*/ 22 h 88"/>
                      <a:gd name="T18" fmla="*/ 27 w 31"/>
                      <a:gd name="T19" fmla="*/ 11 h 88"/>
                      <a:gd name="T20" fmla="*/ 20 w 31"/>
                      <a:gd name="T21" fmla="*/ 0 h 88"/>
                      <a:gd name="T22" fmla="*/ 23 w 31"/>
                      <a:gd name="T23" fmla="*/ 21 h 88"/>
                      <a:gd name="T24" fmla="*/ 20 w 31"/>
                      <a:gd name="T25" fmla="*/ 21 h 88"/>
                      <a:gd name="T26" fmla="*/ 18 w 31"/>
                      <a:gd name="T27" fmla="*/ 0 h 88"/>
                      <a:gd name="T28" fmla="*/ 15 w 31"/>
                      <a:gd name="T29" fmla="*/ 0 h 88"/>
                      <a:gd name="T30" fmla="*/ 13 w 31"/>
                      <a:gd name="T31" fmla="*/ 0 h 88"/>
                      <a:gd name="T32" fmla="*/ 11 w 31"/>
                      <a:gd name="T33" fmla="*/ 21 h 88"/>
                      <a:gd name="T34" fmla="*/ 8 w 31"/>
                      <a:gd name="T35" fmla="*/ 21 h 88"/>
                      <a:gd name="T36" fmla="*/ 10 w 31"/>
                      <a:gd name="T37" fmla="*/ 0 h 88"/>
                      <a:gd name="T38" fmla="*/ 4 w 31"/>
                      <a:gd name="T39" fmla="*/ 11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1" h="88">
                        <a:moveTo>
                          <a:pt x="4" y="11"/>
                        </a:moveTo>
                        <a:cubicBezTo>
                          <a:pt x="2" y="14"/>
                          <a:pt x="1" y="18"/>
                          <a:pt x="1" y="22"/>
                        </a:cubicBezTo>
                        <a:cubicBezTo>
                          <a:pt x="0" y="25"/>
                          <a:pt x="1" y="28"/>
                          <a:pt x="3" y="31"/>
                        </a:cubicBezTo>
                        <a:cubicBezTo>
                          <a:pt x="4" y="34"/>
                          <a:pt x="8" y="38"/>
                          <a:pt x="11" y="40"/>
                        </a:cubicBezTo>
                        <a:cubicBezTo>
                          <a:pt x="11" y="88"/>
                          <a:pt x="11" y="88"/>
                          <a:pt x="11" y="88"/>
                        </a:cubicBezTo>
                        <a:cubicBezTo>
                          <a:pt x="20" y="88"/>
                          <a:pt x="20" y="88"/>
                          <a:pt x="20" y="88"/>
                        </a:cubicBezTo>
                        <a:cubicBezTo>
                          <a:pt x="20" y="40"/>
                          <a:pt x="20" y="40"/>
                          <a:pt x="20" y="40"/>
                        </a:cubicBezTo>
                        <a:cubicBezTo>
                          <a:pt x="23" y="38"/>
                          <a:pt x="26" y="34"/>
                          <a:pt x="28" y="31"/>
                        </a:cubicBezTo>
                        <a:cubicBezTo>
                          <a:pt x="30" y="28"/>
                          <a:pt x="31" y="25"/>
                          <a:pt x="30" y="22"/>
                        </a:cubicBezTo>
                        <a:cubicBezTo>
                          <a:pt x="30" y="18"/>
                          <a:pt x="28" y="14"/>
                          <a:pt x="27" y="11"/>
                        </a:cubicBezTo>
                        <a:cubicBezTo>
                          <a:pt x="26" y="8"/>
                          <a:pt x="24" y="1"/>
                          <a:pt x="20" y="0"/>
                        </a:cubicBezTo>
                        <a:cubicBezTo>
                          <a:pt x="23" y="21"/>
                          <a:pt x="23" y="21"/>
                          <a:pt x="23" y="21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1" y="21"/>
                          <a:pt x="11" y="21"/>
                          <a:pt x="11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1"/>
                          <a:pt x="5" y="8"/>
                          <a:pt x="4" y="1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09" name="Freeform: Shape 156"/>
                  <p:cNvSpPr>
                    <a:spLocks/>
                  </p:cNvSpPr>
                  <p:nvPr/>
                </p:nvSpPr>
                <p:spPr bwMode="auto">
                  <a:xfrm>
                    <a:off x="2745817" y="2636385"/>
                    <a:ext cx="140922" cy="398259"/>
                  </a:xfrm>
                  <a:custGeom>
                    <a:avLst/>
                    <a:gdLst>
                      <a:gd name="T0" fmla="*/ 20 w 32"/>
                      <a:gd name="T1" fmla="*/ 90 h 90"/>
                      <a:gd name="T2" fmla="*/ 20 w 32"/>
                      <a:gd name="T3" fmla="*/ 43 h 90"/>
                      <a:gd name="T4" fmla="*/ 32 w 32"/>
                      <a:gd name="T5" fmla="*/ 24 h 90"/>
                      <a:gd name="T6" fmla="*/ 16 w 32"/>
                      <a:gd name="T7" fmla="*/ 0 h 90"/>
                      <a:gd name="T8" fmla="*/ 0 w 32"/>
                      <a:gd name="T9" fmla="*/ 24 h 90"/>
                      <a:gd name="T10" fmla="*/ 12 w 32"/>
                      <a:gd name="T11" fmla="*/ 43 h 90"/>
                      <a:gd name="T12" fmla="*/ 12 w 32"/>
                      <a:gd name="T13" fmla="*/ 90 h 90"/>
                      <a:gd name="T14" fmla="*/ 20 w 32"/>
                      <a:gd name="T15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90">
                        <a:moveTo>
                          <a:pt x="20" y="90"/>
                        </a:moveTo>
                        <a:cubicBezTo>
                          <a:pt x="20" y="43"/>
                          <a:pt x="20" y="43"/>
                          <a:pt x="20" y="43"/>
                        </a:cubicBezTo>
                        <a:cubicBezTo>
                          <a:pt x="27" y="41"/>
                          <a:pt x="32" y="33"/>
                          <a:pt x="32" y="24"/>
                        </a:cubicBezTo>
                        <a:cubicBezTo>
                          <a:pt x="32" y="14"/>
                          <a:pt x="25" y="0"/>
                          <a:pt x="16" y="0"/>
                        </a:cubicBezTo>
                        <a:cubicBezTo>
                          <a:pt x="7" y="0"/>
                          <a:pt x="0" y="14"/>
                          <a:pt x="0" y="24"/>
                        </a:cubicBezTo>
                        <a:cubicBezTo>
                          <a:pt x="0" y="33"/>
                          <a:pt x="5" y="41"/>
                          <a:pt x="12" y="43"/>
                        </a:cubicBezTo>
                        <a:cubicBezTo>
                          <a:pt x="12" y="90"/>
                          <a:pt x="12" y="90"/>
                          <a:pt x="12" y="90"/>
                        </a:cubicBezTo>
                        <a:lnTo>
                          <a:pt x="20" y="9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0" name="Freeform: Shape 157"/>
                  <p:cNvSpPr>
                    <a:spLocks/>
                  </p:cNvSpPr>
                  <p:nvPr/>
                </p:nvSpPr>
                <p:spPr bwMode="auto">
                  <a:xfrm>
                    <a:off x="2896543" y="3078759"/>
                    <a:ext cx="162980" cy="167882"/>
                  </a:xfrm>
                  <a:custGeom>
                    <a:avLst/>
                    <a:gdLst>
                      <a:gd name="T0" fmla="*/ 8 w 37"/>
                      <a:gd name="T1" fmla="*/ 35 h 38"/>
                      <a:gd name="T2" fmla="*/ 18 w 37"/>
                      <a:gd name="T3" fmla="*/ 38 h 38"/>
                      <a:gd name="T4" fmla="*/ 37 w 37"/>
                      <a:gd name="T5" fmla="*/ 19 h 38"/>
                      <a:gd name="T6" fmla="*/ 18 w 37"/>
                      <a:gd name="T7" fmla="*/ 0 h 38"/>
                      <a:gd name="T8" fmla="*/ 0 w 37"/>
                      <a:gd name="T9" fmla="*/ 17 h 38"/>
                      <a:gd name="T10" fmla="*/ 18 w 37"/>
                      <a:gd name="T11" fmla="*/ 17 h 38"/>
                      <a:gd name="T12" fmla="*/ 24 w 37"/>
                      <a:gd name="T13" fmla="*/ 17 h 38"/>
                      <a:gd name="T14" fmla="*/ 20 w 37"/>
                      <a:gd name="T15" fmla="*/ 21 h 38"/>
                      <a:gd name="T16" fmla="*/ 8 w 37"/>
                      <a:gd name="T17" fmla="*/ 35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8">
                        <a:moveTo>
                          <a:pt x="8" y="35"/>
                        </a:moveTo>
                        <a:cubicBezTo>
                          <a:pt x="11" y="37"/>
                          <a:pt x="14" y="38"/>
                          <a:pt x="18" y="38"/>
                        </a:cubicBezTo>
                        <a:cubicBezTo>
                          <a:pt x="29" y="38"/>
                          <a:pt x="37" y="30"/>
                          <a:pt x="37" y="19"/>
                        </a:cubicBezTo>
                        <a:cubicBezTo>
                          <a:pt x="37" y="9"/>
                          <a:pt x="29" y="0"/>
                          <a:pt x="18" y="0"/>
                        </a:cubicBezTo>
                        <a:cubicBezTo>
                          <a:pt x="9" y="0"/>
                          <a:pt x="1" y="7"/>
                          <a:pt x="0" y="17"/>
                        </a:cubicBezTo>
                        <a:cubicBezTo>
                          <a:pt x="18" y="17"/>
                          <a:pt x="18" y="17"/>
                          <a:pt x="18" y="17"/>
                        </a:cubicBezTo>
                        <a:cubicBezTo>
                          <a:pt x="24" y="17"/>
                          <a:pt x="24" y="17"/>
                          <a:pt x="24" y="17"/>
                        </a:cubicBezTo>
                        <a:cubicBezTo>
                          <a:pt x="20" y="21"/>
                          <a:pt x="20" y="21"/>
                          <a:pt x="20" y="21"/>
                        </a:cubicBezTo>
                        <a:lnTo>
                          <a:pt x="8" y="3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1" name="Freeform: Shape 158"/>
                  <p:cNvSpPr>
                    <a:spLocks/>
                  </p:cNvSpPr>
                  <p:nvPr/>
                </p:nvSpPr>
                <p:spPr bwMode="auto">
                  <a:xfrm>
                    <a:off x="2635530" y="3162087"/>
                    <a:ext cx="340665" cy="322284"/>
                  </a:xfrm>
                  <a:custGeom>
                    <a:avLst/>
                    <a:gdLst>
                      <a:gd name="T0" fmla="*/ 34 w 77"/>
                      <a:gd name="T1" fmla="*/ 39 h 73"/>
                      <a:gd name="T2" fmla="*/ 34 w 77"/>
                      <a:gd name="T3" fmla="*/ 41 h 73"/>
                      <a:gd name="T4" fmla="*/ 34 w 77"/>
                      <a:gd name="T5" fmla="*/ 43 h 73"/>
                      <a:gd name="T6" fmla="*/ 34 w 77"/>
                      <a:gd name="T7" fmla="*/ 67 h 73"/>
                      <a:gd name="T8" fmla="*/ 25 w 77"/>
                      <a:gd name="T9" fmla="*/ 73 h 73"/>
                      <a:gd name="T10" fmla="*/ 51 w 77"/>
                      <a:gd name="T11" fmla="*/ 73 h 73"/>
                      <a:gd name="T12" fmla="*/ 43 w 77"/>
                      <a:gd name="T13" fmla="*/ 67 h 73"/>
                      <a:gd name="T14" fmla="*/ 43 w 77"/>
                      <a:gd name="T15" fmla="*/ 43 h 73"/>
                      <a:gd name="T16" fmla="*/ 43 w 77"/>
                      <a:gd name="T17" fmla="*/ 41 h 73"/>
                      <a:gd name="T18" fmla="*/ 43 w 77"/>
                      <a:gd name="T19" fmla="*/ 39 h 73"/>
                      <a:gd name="T20" fmla="*/ 65 w 77"/>
                      <a:gd name="T21" fmla="*/ 14 h 73"/>
                      <a:gd name="T22" fmla="*/ 77 w 77"/>
                      <a:gd name="T23" fmla="*/ 0 h 73"/>
                      <a:gd name="T24" fmla="*/ 58 w 77"/>
                      <a:gd name="T25" fmla="*/ 0 h 73"/>
                      <a:gd name="T26" fmla="*/ 0 w 77"/>
                      <a:gd name="T27" fmla="*/ 0 h 73"/>
                      <a:gd name="T28" fmla="*/ 34 w 77"/>
                      <a:gd name="T29" fmla="*/ 39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7" h="73">
                        <a:moveTo>
                          <a:pt x="34" y="39"/>
                        </a:move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4" y="43"/>
                          <a:pt x="34" y="43"/>
                          <a:pt x="34" y="43"/>
                        </a:cubicBezTo>
                        <a:cubicBezTo>
                          <a:pt x="34" y="67"/>
                          <a:pt x="34" y="67"/>
                          <a:pt x="34" y="67"/>
                        </a:cubicBezTo>
                        <a:cubicBezTo>
                          <a:pt x="29" y="68"/>
                          <a:pt x="25" y="70"/>
                          <a:pt x="25" y="73"/>
                        </a:cubicBezTo>
                        <a:cubicBezTo>
                          <a:pt x="51" y="73"/>
                          <a:pt x="51" y="73"/>
                          <a:pt x="51" y="73"/>
                        </a:cubicBezTo>
                        <a:cubicBezTo>
                          <a:pt x="51" y="70"/>
                          <a:pt x="47" y="68"/>
                          <a:pt x="43" y="67"/>
                        </a:cubicBezTo>
                        <a:cubicBezTo>
                          <a:pt x="43" y="43"/>
                          <a:pt x="43" y="43"/>
                          <a:pt x="43" y="43"/>
                        </a:cubicBezTo>
                        <a:cubicBezTo>
                          <a:pt x="43" y="41"/>
                          <a:pt x="43" y="41"/>
                          <a:pt x="43" y="41"/>
                        </a:cubicBezTo>
                        <a:cubicBezTo>
                          <a:pt x="43" y="39"/>
                          <a:pt x="43" y="39"/>
                          <a:pt x="43" y="39"/>
                        </a:cubicBezTo>
                        <a:cubicBezTo>
                          <a:pt x="65" y="14"/>
                          <a:pt x="65" y="14"/>
                          <a:pt x="65" y="14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58" y="0"/>
                          <a:pt x="58" y="0"/>
                          <a:pt x="5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4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2" name="Freeform: Shape 159"/>
                  <p:cNvSpPr>
                    <a:spLocks/>
                  </p:cNvSpPr>
                  <p:nvPr/>
                </p:nvSpPr>
                <p:spPr bwMode="auto">
                  <a:xfrm>
                    <a:off x="4879261" y="892623"/>
                    <a:ext cx="366398" cy="93131"/>
                  </a:xfrm>
                  <a:custGeom>
                    <a:avLst/>
                    <a:gdLst>
                      <a:gd name="T0" fmla="*/ 198 w 299"/>
                      <a:gd name="T1" fmla="*/ 39 h 76"/>
                      <a:gd name="T2" fmla="*/ 104 w 299"/>
                      <a:gd name="T3" fmla="*/ 39 h 76"/>
                      <a:gd name="T4" fmla="*/ 104 w 299"/>
                      <a:gd name="T5" fmla="*/ 0 h 76"/>
                      <a:gd name="T6" fmla="*/ 0 w 299"/>
                      <a:gd name="T7" fmla="*/ 0 h 76"/>
                      <a:gd name="T8" fmla="*/ 0 w 299"/>
                      <a:gd name="T9" fmla="*/ 76 h 76"/>
                      <a:gd name="T10" fmla="*/ 299 w 299"/>
                      <a:gd name="T11" fmla="*/ 76 h 76"/>
                      <a:gd name="T12" fmla="*/ 299 w 299"/>
                      <a:gd name="T13" fmla="*/ 0 h 76"/>
                      <a:gd name="T14" fmla="*/ 198 w 299"/>
                      <a:gd name="T15" fmla="*/ 0 h 76"/>
                      <a:gd name="T16" fmla="*/ 198 w 299"/>
                      <a:gd name="T17" fmla="*/ 39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9" h="76">
                        <a:moveTo>
                          <a:pt x="198" y="39"/>
                        </a:moveTo>
                        <a:lnTo>
                          <a:pt x="104" y="39"/>
                        </a:lnTo>
                        <a:lnTo>
                          <a:pt x="104" y="0"/>
                        </a:lnTo>
                        <a:lnTo>
                          <a:pt x="0" y="0"/>
                        </a:lnTo>
                        <a:lnTo>
                          <a:pt x="0" y="76"/>
                        </a:lnTo>
                        <a:lnTo>
                          <a:pt x="299" y="76"/>
                        </a:lnTo>
                        <a:lnTo>
                          <a:pt x="299" y="0"/>
                        </a:lnTo>
                        <a:lnTo>
                          <a:pt x="198" y="0"/>
                        </a:lnTo>
                        <a:lnTo>
                          <a:pt x="198" y="39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3" name="Rectangle 160"/>
                  <p:cNvSpPr>
                    <a:spLocks/>
                  </p:cNvSpPr>
                  <p:nvPr/>
                </p:nvSpPr>
                <p:spPr bwMode="auto">
                  <a:xfrm>
                    <a:off x="5028761" y="892623"/>
                    <a:ext cx="71074" cy="2573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4" name="Freeform: Shape 161"/>
                  <p:cNvSpPr>
                    <a:spLocks/>
                  </p:cNvSpPr>
                  <p:nvPr/>
                </p:nvSpPr>
                <p:spPr bwMode="auto">
                  <a:xfrm>
                    <a:off x="4879261" y="675725"/>
                    <a:ext cx="366398" cy="194841"/>
                  </a:xfrm>
                  <a:custGeom>
                    <a:avLst/>
                    <a:gdLst>
                      <a:gd name="T0" fmla="*/ 223 w 299"/>
                      <a:gd name="T1" fmla="*/ 0 h 159"/>
                      <a:gd name="T2" fmla="*/ 151 w 299"/>
                      <a:gd name="T3" fmla="*/ 0 h 159"/>
                      <a:gd name="T4" fmla="*/ 151 w 299"/>
                      <a:gd name="T5" fmla="*/ 29 h 159"/>
                      <a:gd name="T6" fmla="*/ 198 w 299"/>
                      <a:gd name="T7" fmla="*/ 29 h 159"/>
                      <a:gd name="T8" fmla="*/ 198 w 299"/>
                      <a:gd name="T9" fmla="*/ 58 h 159"/>
                      <a:gd name="T10" fmla="*/ 151 w 299"/>
                      <a:gd name="T11" fmla="*/ 58 h 159"/>
                      <a:gd name="T12" fmla="*/ 151 w 299"/>
                      <a:gd name="T13" fmla="*/ 159 h 159"/>
                      <a:gd name="T14" fmla="*/ 198 w 299"/>
                      <a:gd name="T15" fmla="*/ 159 h 159"/>
                      <a:gd name="T16" fmla="*/ 299 w 299"/>
                      <a:gd name="T17" fmla="*/ 159 h 159"/>
                      <a:gd name="T18" fmla="*/ 299 w 299"/>
                      <a:gd name="T19" fmla="*/ 58 h 159"/>
                      <a:gd name="T20" fmla="*/ 223 w 299"/>
                      <a:gd name="T21" fmla="*/ 58 h 159"/>
                      <a:gd name="T22" fmla="*/ 223 w 299"/>
                      <a:gd name="T23" fmla="*/ 0 h 159"/>
                      <a:gd name="T24" fmla="*/ 151 w 299"/>
                      <a:gd name="T25" fmla="*/ 0 h 159"/>
                      <a:gd name="T26" fmla="*/ 79 w 299"/>
                      <a:gd name="T27" fmla="*/ 0 h 159"/>
                      <a:gd name="T28" fmla="*/ 79 w 299"/>
                      <a:gd name="T29" fmla="*/ 58 h 159"/>
                      <a:gd name="T30" fmla="*/ 0 w 299"/>
                      <a:gd name="T31" fmla="*/ 58 h 159"/>
                      <a:gd name="T32" fmla="*/ 0 w 299"/>
                      <a:gd name="T33" fmla="*/ 159 h 159"/>
                      <a:gd name="T34" fmla="*/ 104 w 299"/>
                      <a:gd name="T35" fmla="*/ 159 h 159"/>
                      <a:gd name="T36" fmla="*/ 151 w 299"/>
                      <a:gd name="T37" fmla="*/ 159 h 159"/>
                      <a:gd name="T38" fmla="*/ 151 w 299"/>
                      <a:gd name="T39" fmla="*/ 58 h 159"/>
                      <a:gd name="T40" fmla="*/ 104 w 299"/>
                      <a:gd name="T41" fmla="*/ 58 h 159"/>
                      <a:gd name="T42" fmla="*/ 104 w 299"/>
                      <a:gd name="T43" fmla="*/ 58 h 159"/>
                      <a:gd name="T44" fmla="*/ 104 w 299"/>
                      <a:gd name="T45" fmla="*/ 29 h 159"/>
                      <a:gd name="T46" fmla="*/ 151 w 299"/>
                      <a:gd name="T47" fmla="*/ 29 h 159"/>
                      <a:gd name="T48" fmla="*/ 151 w 299"/>
                      <a:gd name="T49" fmla="*/ 0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99" h="159">
                        <a:moveTo>
                          <a:pt x="223" y="0"/>
                        </a:moveTo>
                        <a:lnTo>
                          <a:pt x="151" y="0"/>
                        </a:lnTo>
                        <a:lnTo>
                          <a:pt x="151" y="29"/>
                        </a:lnTo>
                        <a:lnTo>
                          <a:pt x="198" y="29"/>
                        </a:lnTo>
                        <a:lnTo>
                          <a:pt x="198" y="58"/>
                        </a:lnTo>
                        <a:lnTo>
                          <a:pt x="151" y="58"/>
                        </a:lnTo>
                        <a:lnTo>
                          <a:pt x="151" y="159"/>
                        </a:lnTo>
                        <a:lnTo>
                          <a:pt x="198" y="159"/>
                        </a:lnTo>
                        <a:lnTo>
                          <a:pt x="299" y="159"/>
                        </a:lnTo>
                        <a:lnTo>
                          <a:pt x="299" y="58"/>
                        </a:lnTo>
                        <a:lnTo>
                          <a:pt x="223" y="58"/>
                        </a:lnTo>
                        <a:lnTo>
                          <a:pt x="223" y="0"/>
                        </a:lnTo>
                        <a:close/>
                        <a:moveTo>
                          <a:pt x="151" y="0"/>
                        </a:moveTo>
                        <a:lnTo>
                          <a:pt x="79" y="0"/>
                        </a:lnTo>
                        <a:lnTo>
                          <a:pt x="79" y="58"/>
                        </a:lnTo>
                        <a:lnTo>
                          <a:pt x="0" y="58"/>
                        </a:lnTo>
                        <a:lnTo>
                          <a:pt x="0" y="159"/>
                        </a:lnTo>
                        <a:lnTo>
                          <a:pt x="104" y="159"/>
                        </a:lnTo>
                        <a:lnTo>
                          <a:pt x="151" y="159"/>
                        </a:lnTo>
                        <a:lnTo>
                          <a:pt x="151" y="58"/>
                        </a:lnTo>
                        <a:lnTo>
                          <a:pt x="104" y="58"/>
                        </a:lnTo>
                        <a:lnTo>
                          <a:pt x="104" y="58"/>
                        </a:lnTo>
                        <a:lnTo>
                          <a:pt x="104" y="29"/>
                        </a:lnTo>
                        <a:lnTo>
                          <a:pt x="151" y="29"/>
                        </a:lnTo>
                        <a:lnTo>
                          <a:pt x="151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5" name="Freeform: Shape 162"/>
                  <p:cNvSpPr>
                    <a:spLocks/>
                  </p:cNvSpPr>
                  <p:nvPr/>
                </p:nvSpPr>
                <p:spPr bwMode="auto">
                  <a:xfrm>
                    <a:off x="2908797" y="1272501"/>
                    <a:ext cx="371300" cy="379878"/>
                  </a:xfrm>
                  <a:custGeom>
                    <a:avLst/>
                    <a:gdLst>
                      <a:gd name="T0" fmla="*/ 42 w 84"/>
                      <a:gd name="T1" fmla="*/ 0 h 86"/>
                      <a:gd name="T2" fmla="*/ 33 w 84"/>
                      <a:gd name="T3" fmla="*/ 18 h 86"/>
                      <a:gd name="T4" fmla="*/ 33 w 84"/>
                      <a:gd name="T5" fmla="*/ 32 h 86"/>
                      <a:gd name="T6" fmla="*/ 0 w 84"/>
                      <a:gd name="T7" fmla="*/ 46 h 86"/>
                      <a:gd name="T8" fmla="*/ 0 w 84"/>
                      <a:gd name="T9" fmla="*/ 55 h 86"/>
                      <a:gd name="T10" fmla="*/ 33 w 84"/>
                      <a:gd name="T11" fmla="*/ 48 h 86"/>
                      <a:gd name="T12" fmla="*/ 33 w 84"/>
                      <a:gd name="T13" fmla="*/ 67 h 86"/>
                      <a:gd name="T14" fmla="*/ 19 w 84"/>
                      <a:gd name="T15" fmla="*/ 77 h 86"/>
                      <a:gd name="T16" fmla="*/ 19 w 84"/>
                      <a:gd name="T17" fmla="*/ 86 h 86"/>
                      <a:gd name="T18" fmla="*/ 42 w 84"/>
                      <a:gd name="T19" fmla="*/ 78 h 86"/>
                      <a:gd name="T20" fmla="*/ 65 w 84"/>
                      <a:gd name="T21" fmla="*/ 86 h 86"/>
                      <a:gd name="T22" fmla="*/ 65 w 84"/>
                      <a:gd name="T23" fmla="*/ 77 h 86"/>
                      <a:gd name="T24" fmla="*/ 52 w 84"/>
                      <a:gd name="T25" fmla="*/ 67 h 86"/>
                      <a:gd name="T26" fmla="*/ 52 w 84"/>
                      <a:gd name="T27" fmla="*/ 48 h 86"/>
                      <a:gd name="T28" fmla="*/ 84 w 84"/>
                      <a:gd name="T29" fmla="*/ 55 h 86"/>
                      <a:gd name="T30" fmla="*/ 84 w 84"/>
                      <a:gd name="T31" fmla="*/ 46 h 86"/>
                      <a:gd name="T32" fmla="*/ 52 w 84"/>
                      <a:gd name="T33" fmla="*/ 32 h 86"/>
                      <a:gd name="T34" fmla="*/ 52 w 84"/>
                      <a:gd name="T35" fmla="*/ 18 h 86"/>
                      <a:gd name="T36" fmla="*/ 42 w 84"/>
                      <a:gd name="T37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4" h="86">
                        <a:moveTo>
                          <a:pt x="42" y="0"/>
                        </a:moveTo>
                        <a:cubicBezTo>
                          <a:pt x="37" y="0"/>
                          <a:pt x="33" y="13"/>
                          <a:pt x="33" y="18"/>
                        </a:cubicBezTo>
                        <a:cubicBezTo>
                          <a:pt x="33" y="32"/>
                          <a:pt x="33" y="32"/>
                          <a:pt x="33" y="32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33" y="48"/>
                          <a:pt x="33" y="48"/>
                          <a:pt x="33" y="48"/>
                        </a:cubicBezTo>
                        <a:cubicBezTo>
                          <a:pt x="33" y="67"/>
                          <a:pt x="33" y="67"/>
                          <a:pt x="33" y="67"/>
                        </a:cubicBezTo>
                        <a:cubicBezTo>
                          <a:pt x="19" y="77"/>
                          <a:pt x="19" y="77"/>
                          <a:pt x="19" y="77"/>
                        </a:cubicBezTo>
                        <a:cubicBezTo>
                          <a:pt x="19" y="86"/>
                          <a:pt x="19" y="86"/>
                          <a:pt x="19" y="86"/>
                        </a:cubicBezTo>
                        <a:cubicBezTo>
                          <a:pt x="42" y="78"/>
                          <a:pt x="42" y="78"/>
                          <a:pt x="42" y="78"/>
                        </a:cubicBezTo>
                        <a:cubicBezTo>
                          <a:pt x="65" y="86"/>
                          <a:pt x="65" y="86"/>
                          <a:pt x="65" y="86"/>
                        </a:cubicBezTo>
                        <a:cubicBezTo>
                          <a:pt x="65" y="77"/>
                          <a:pt x="65" y="77"/>
                          <a:pt x="65" y="77"/>
                        </a:cubicBezTo>
                        <a:cubicBezTo>
                          <a:pt x="52" y="67"/>
                          <a:pt x="52" y="67"/>
                          <a:pt x="52" y="67"/>
                        </a:cubicBezTo>
                        <a:cubicBezTo>
                          <a:pt x="52" y="48"/>
                          <a:pt x="52" y="48"/>
                          <a:pt x="52" y="48"/>
                        </a:cubicBezTo>
                        <a:cubicBezTo>
                          <a:pt x="84" y="55"/>
                          <a:pt x="84" y="55"/>
                          <a:pt x="84" y="55"/>
                        </a:cubicBezTo>
                        <a:cubicBezTo>
                          <a:pt x="84" y="46"/>
                          <a:pt x="84" y="46"/>
                          <a:pt x="84" y="46"/>
                        </a:cubicBezTo>
                        <a:cubicBezTo>
                          <a:pt x="52" y="32"/>
                          <a:pt x="52" y="32"/>
                          <a:pt x="52" y="32"/>
                        </a:cubicBezTo>
                        <a:cubicBezTo>
                          <a:pt x="52" y="18"/>
                          <a:pt x="52" y="18"/>
                          <a:pt x="52" y="18"/>
                        </a:cubicBezTo>
                        <a:cubicBezTo>
                          <a:pt x="52" y="13"/>
                          <a:pt x="48" y="0"/>
                          <a:pt x="42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6" name="Freeform: Shape 163"/>
                  <p:cNvSpPr>
                    <a:spLocks/>
                  </p:cNvSpPr>
                  <p:nvPr/>
                </p:nvSpPr>
                <p:spPr bwMode="auto">
                  <a:xfrm>
                    <a:off x="6251723" y="2292044"/>
                    <a:ext cx="269591" cy="216898"/>
                  </a:xfrm>
                  <a:custGeom>
                    <a:avLst/>
                    <a:gdLst>
                      <a:gd name="T0" fmla="*/ 48 w 61"/>
                      <a:gd name="T1" fmla="*/ 49 h 49"/>
                      <a:gd name="T2" fmla="*/ 48 w 61"/>
                      <a:gd name="T3" fmla="*/ 32 h 49"/>
                      <a:gd name="T4" fmla="*/ 56 w 61"/>
                      <a:gd name="T5" fmla="*/ 24 h 49"/>
                      <a:gd name="T6" fmla="*/ 61 w 61"/>
                      <a:gd name="T7" fmla="*/ 24 h 49"/>
                      <a:gd name="T8" fmla="*/ 61 w 61"/>
                      <a:gd name="T9" fmla="*/ 6 h 49"/>
                      <a:gd name="T10" fmla="*/ 54 w 61"/>
                      <a:gd name="T11" fmla="*/ 0 h 49"/>
                      <a:gd name="T12" fmla="*/ 39 w 61"/>
                      <a:gd name="T13" fmla="*/ 0 h 49"/>
                      <a:gd name="T14" fmla="*/ 39 w 61"/>
                      <a:gd name="T15" fmla="*/ 8 h 49"/>
                      <a:gd name="T16" fmla="*/ 45 w 61"/>
                      <a:gd name="T17" fmla="*/ 13 h 49"/>
                      <a:gd name="T18" fmla="*/ 39 w 61"/>
                      <a:gd name="T19" fmla="*/ 19 h 49"/>
                      <a:gd name="T20" fmla="*/ 39 w 61"/>
                      <a:gd name="T21" fmla="*/ 22 h 49"/>
                      <a:gd name="T22" fmla="*/ 45 w 61"/>
                      <a:gd name="T23" fmla="*/ 28 h 49"/>
                      <a:gd name="T24" fmla="*/ 39 w 61"/>
                      <a:gd name="T25" fmla="*/ 33 h 49"/>
                      <a:gd name="T26" fmla="*/ 39 w 61"/>
                      <a:gd name="T27" fmla="*/ 49 h 49"/>
                      <a:gd name="T28" fmla="*/ 48 w 61"/>
                      <a:gd name="T29" fmla="*/ 49 h 49"/>
                      <a:gd name="T30" fmla="*/ 39 w 61"/>
                      <a:gd name="T31" fmla="*/ 0 h 49"/>
                      <a:gd name="T32" fmla="*/ 22 w 61"/>
                      <a:gd name="T33" fmla="*/ 0 h 49"/>
                      <a:gd name="T34" fmla="*/ 22 w 61"/>
                      <a:gd name="T35" fmla="*/ 8 h 49"/>
                      <a:gd name="T36" fmla="*/ 22 w 61"/>
                      <a:gd name="T37" fmla="*/ 8 h 49"/>
                      <a:gd name="T38" fmla="*/ 22 w 61"/>
                      <a:gd name="T39" fmla="*/ 8 h 49"/>
                      <a:gd name="T40" fmla="*/ 27 w 61"/>
                      <a:gd name="T41" fmla="*/ 13 h 49"/>
                      <a:gd name="T42" fmla="*/ 22 w 61"/>
                      <a:gd name="T43" fmla="*/ 19 h 49"/>
                      <a:gd name="T44" fmla="*/ 22 w 61"/>
                      <a:gd name="T45" fmla="*/ 19 h 49"/>
                      <a:gd name="T46" fmla="*/ 22 w 61"/>
                      <a:gd name="T47" fmla="*/ 22 h 49"/>
                      <a:gd name="T48" fmla="*/ 22 w 61"/>
                      <a:gd name="T49" fmla="*/ 22 h 49"/>
                      <a:gd name="T50" fmla="*/ 22 w 61"/>
                      <a:gd name="T51" fmla="*/ 22 h 49"/>
                      <a:gd name="T52" fmla="*/ 27 w 61"/>
                      <a:gd name="T53" fmla="*/ 28 h 49"/>
                      <a:gd name="T54" fmla="*/ 22 w 61"/>
                      <a:gd name="T55" fmla="*/ 33 h 49"/>
                      <a:gd name="T56" fmla="*/ 22 w 61"/>
                      <a:gd name="T57" fmla="*/ 33 h 49"/>
                      <a:gd name="T58" fmla="*/ 22 w 61"/>
                      <a:gd name="T59" fmla="*/ 49 h 49"/>
                      <a:gd name="T60" fmla="*/ 39 w 61"/>
                      <a:gd name="T61" fmla="*/ 49 h 49"/>
                      <a:gd name="T62" fmla="*/ 39 w 61"/>
                      <a:gd name="T63" fmla="*/ 33 h 49"/>
                      <a:gd name="T64" fmla="*/ 39 w 61"/>
                      <a:gd name="T65" fmla="*/ 33 h 49"/>
                      <a:gd name="T66" fmla="*/ 34 w 61"/>
                      <a:gd name="T67" fmla="*/ 28 h 49"/>
                      <a:gd name="T68" fmla="*/ 39 w 61"/>
                      <a:gd name="T69" fmla="*/ 22 h 49"/>
                      <a:gd name="T70" fmla="*/ 39 w 61"/>
                      <a:gd name="T71" fmla="*/ 22 h 49"/>
                      <a:gd name="T72" fmla="*/ 39 w 61"/>
                      <a:gd name="T73" fmla="*/ 22 h 49"/>
                      <a:gd name="T74" fmla="*/ 39 w 61"/>
                      <a:gd name="T75" fmla="*/ 19 h 49"/>
                      <a:gd name="T76" fmla="*/ 39 w 61"/>
                      <a:gd name="T77" fmla="*/ 19 h 49"/>
                      <a:gd name="T78" fmla="*/ 34 w 61"/>
                      <a:gd name="T79" fmla="*/ 13 h 49"/>
                      <a:gd name="T80" fmla="*/ 39 w 61"/>
                      <a:gd name="T81" fmla="*/ 8 h 49"/>
                      <a:gd name="T82" fmla="*/ 39 w 61"/>
                      <a:gd name="T83" fmla="*/ 8 h 49"/>
                      <a:gd name="T84" fmla="*/ 39 w 61"/>
                      <a:gd name="T85" fmla="*/ 8 h 49"/>
                      <a:gd name="T86" fmla="*/ 39 w 61"/>
                      <a:gd name="T87" fmla="*/ 0 h 49"/>
                      <a:gd name="T88" fmla="*/ 22 w 61"/>
                      <a:gd name="T89" fmla="*/ 0 h 49"/>
                      <a:gd name="T90" fmla="*/ 6 w 61"/>
                      <a:gd name="T91" fmla="*/ 0 h 49"/>
                      <a:gd name="T92" fmla="*/ 0 w 61"/>
                      <a:gd name="T93" fmla="*/ 6 h 49"/>
                      <a:gd name="T94" fmla="*/ 0 w 61"/>
                      <a:gd name="T95" fmla="*/ 24 h 49"/>
                      <a:gd name="T96" fmla="*/ 5 w 61"/>
                      <a:gd name="T97" fmla="*/ 24 h 49"/>
                      <a:gd name="T98" fmla="*/ 13 w 61"/>
                      <a:gd name="T99" fmla="*/ 32 h 49"/>
                      <a:gd name="T100" fmla="*/ 13 w 61"/>
                      <a:gd name="T101" fmla="*/ 49 h 49"/>
                      <a:gd name="T102" fmla="*/ 22 w 61"/>
                      <a:gd name="T103" fmla="*/ 49 h 49"/>
                      <a:gd name="T104" fmla="*/ 22 w 61"/>
                      <a:gd name="T105" fmla="*/ 33 h 49"/>
                      <a:gd name="T106" fmla="*/ 16 w 61"/>
                      <a:gd name="T107" fmla="*/ 28 h 49"/>
                      <a:gd name="T108" fmla="*/ 22 w 61"/>
                      <a:gd name="T109" fmla="*/ 22 h 49"/>
                      <a:gd name="T110" fmla="*/ 22 w 61"/>
                      <a:gd name="T111" fmla="*/ 19 h 49"/>
                      <a:gd name="T112" fmla="*/ 16 w 61"/>
                      <a:gd name="T113" fmla="*/ 13 h 49"/>
                      <a:gd name="T114" fmla="*/ 22 w 61"/>
                      <a:gd name="T115" fmla="*/ 8 h 49"/>
                      <a:gd name="T116" fmla="*/ 22 w 61"/>
                      <a:gd name="T1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61" h="49">
                        <a:moveTo>
                          <a:pt x="48" y="49"/>
                        </a:moveTo>
                        <a:cubicBezTo>
                          <a:pt x="48" y="32"/>
                          <a:pt x="48" y="32"/>
                          <a:pt x="48" y="32"/>
                        </a:cubicBezTo>
                        <a:cubicBezTo>
                          <a:pt x="48" y="27"/>
                          <a:pt x="51" y="24"/>
                          <a:pt x="56" y="24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61" y="6"/>
                          <a:pt x="61" y="6"/>
                          <a:pt x="61" y="6"/>
                        </a:cubicBezTo>
                        <a:cubicBezTo>
                          <a:pt x="61" y="3"/>
                          <a:pt x="58" y="0"/>
                          <a:pt x="54" y="0"/>
                        </a:cubicBezTo>
                        <a:cubicBezTo>
                          <a:pt x="39" y="0"/>
                          <a:pt x="39" y="0"/>
                          <a:pt x="39" y="0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42" y="8"/>
                          <a:pt x="45" y="10"/>
                          <a:pt x="45" y="13"/>
                        </a:cubicBezTo>
                        <a:cubicBezTo>
                          <a:pt x="45" y="16"/>
                          <a:pt x="42" y="19"/>
                          <a:pt x="39" y="19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42" y="22"/>
                          <a:pt x="45" y="25"/>
                          <a:pt x="45" y="28"/>
                        </a:cubicBezTo>
                        <a:cubicBezTo>
                          <a:pt x="45" y="31"/>
                          <a:pt x="42" y="33"/>
                          <a:pt x="39" y="33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lnTo>
                          <a:pt x="48" y="49"/>
                        </a:lnTo>
                        <a:close/>
                        <a:moveTo>
                          <a:pt x="39" y="0"/>
                        </a:moveTo>
                        <a:cubicBezTo>
                          <a:pt x="22" y="0"/>
                          <a:pt x="22" y="0"/>
                          <a:pt x="22" y="0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2" y="8"/>
                          <a:pt x="22" y="8"/>
                          <a:pt x="22" y="8"/>
                        </a:cubicBezTo>
                        <a:cubicBezTo>
                          <a:pt x="25" y="8"/>
                          <a:pt x="27" y="10"/>
                          <a:pt x="27" y="13"/>
                        </a:cubicBezTo>
                        <a:cubicBezTo>
                          <a:pt x="27" y="16"/>
                          <a:pt x="25" y="19"/>
                          <a:pt x="22" y="19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2" y="22"/>
                          <a:pt x="22" y="22"/>
                          <a:pt x="22" y="22"/>
                        </a:cubicBezTo>
                        <a:cubicBezTo>
                          <a:pt x="25" y="22"/>
                          <a:pt x="27" y="25"/>
                          <a:pt x="27" y="28"/>
                        </a:cubicBezTo>
                        <a:cubicBezTo>
                          <a:pt x="27" y="31"/>
                          <a:pt x="25" y="33"/>
                          <a:pt x="22" y="33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39" y="49"/>
                          <a:pt x="39" y="49"/>
                          <a:pt x="39" y="49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9" y="33"/>
                          <a:pt x="39" y="33"/>
                          <a:pt x="39" y="33"/>
                        </a:cubicBezTo>
                        <a:cubicBezTo>
                          <a:pt x="36" y="33"/>
                          <a:pt x="34" y="31"/>
                          <a:pt x="34" y="28"/>
                        </a:cubicBezTo>
                        <a:cubicBezTo>
                          <a:pt x="34" y="25"/>
                          <a:pt x="36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22"/>
                          <a:pt x="39" y="22"/>
                          <a:pt x="39" y="22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9" y="19"/>
                          <a:pt x="39" y="19"/>
                          <a:pt x="39" y="19"/>
                        </a:cubicBezTo>
                        <a:cubicBezTo>
                          <a:pt x="36" y="19"/>
                          <a:pt x="34" y="16"/>
                          <a:pt x="34" y="13"/>
                        </a:cubicBezTo>
                        <a:cubicBezTo>
                          <a:pt x="34" y="10"/>
                          <a:pt x="36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cubicBezTo>
                          <a:pt x="39" y="8"/>
                          <a:pt x="39" y="8"/>
                          <a:pt x="39" y="8"/>
                        </a:cubicBezTo>
                        <a:lnTo>
                          <a:pt x="39" y="0"/>
                        </a:lnTo>
                        <a:close/>
                        <a:moveTo>
                          <a:pt x="22" y="0"/>
                        </a:move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3" y="0"/>
                          <a:pt x="0" y="3"/>
                          <a:pt x="0" y="6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5" y="24"/>
                          <a:pt x="5" y="24"/>
                          <a:pt x="5" y="24"/>
                        </a:cubicBezTo>
                        <a:cubicBezTo>
                          <a:pt x="10" y="24"/>
                          <a:pt x="13" y="27"/>
                          <a:pt x="13" y="32"/>
                        </a:cubicBezTo>
                        <a:cubicBezTo>
                          <a:pt x="13" y="49"/>
                          <a:pt x="13" y="49"/>
                          <a:pt x="13" y="49"/>
                        </a:cubicBezTo>
                        <a:cubicBezTo>
                          <a:pt x="22" y="49"/>
                          <a:pt x="22" y="49"/>
                          <a:pt x="22" y="49"/>
                        </a:cubicBezTo>
                        <a:cubicBezTo>
                          <a:pt x="22" y="33"/>
                          <a:pt x="22" y="33"/>
                          <a:pt x="22" y="33"/>
                        </a:cubicBezTo>
                        <a:cubicBezTo>
                          <a:pt x="19" y="33"/>
                          <a:pt x="16" y="31"/>
                          <a:pt x="16" y="28"/>
                        </a:cubicBezTo>
                        <a:cubicBezTo>
                          <a:pt x="16" y="25"/>
                          <a:pt x="19" y="22"/>
                          <a:pt x="22" y="22"/>
                        </a:cubicBezTo>
                        <a:cubicBezTo>
                          <a:pt x="22" y="19"/>
                          <a:pt x="22" y="19"/>
                          <a:pt x="22" y="19"/>
                        </a:cubicBezTo>
                        <a:cubicBezTo>
                          <a:pt x="19" y="19"/>
                          <a:pt x="16" y="16"/>
                          <a:pt x="16" y="13"/>
                        </a:cubicBezTo>
                        <a:cubicBezTo>
                          <a:pt x="16" y="10"/>
                          <a:pt x="19" y="8"/>
                          <a:pt x="22" y="8"/>
                        </a:cubicBez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7" name="Freeform: Shape 164"/>
                  <p:cNvSpPr>
                    <a:spLocks/>
                  </p:cNvSpPr>
                  <p:nvPr/>
                </p:nvSpPr>
                <p:spPr bwMode="auto">
                  <a:xfrm>
                    <a:off x="6203932" y="2412135"/>
                    <a:ext cx="366398" cy="193615"/>
                  </a:xfrm>
                  <a:custGeom>
                    <a:avLst/>
                    <a:gdLst>
                      <a:gd name="T0" fmla="*/ 78 w 83"/>
                      <a:gd name="T1" fmla="*/ 0 h 44"/>
                      <a:gd name="T2" fmla="*/ 72 w 83"/>
                      <a:gd name="T3" fmla="*/ 0 h 44"/>
                      <a:gd name="T4" fmla="*/ 67 w 83"/>
                      <a:gd name="T5" fmla="*/ 0 h 44"/>
                      <a:gd name="T6" fmla="*/ 61 w 83"/>
                      <a:gd name="T7" fmla="*/ 5 h 44"/>
                      <a:gd name="T8" fmla="*/ 61 w 83"/>
                      <a:gd name="T9" fmla="*/ 24 h 44"/>
                      <a:gd name="T10" fmla="*/ 21 w 83"/>
                      <a:gd name="T11" fmla="*/ 24 h 44"/>
                      <a:gd name="T12" fmla="*/ 21 w 83"/>
                      <a:gd name="T13" fmla="*/ 5 h 44"/>
                      <a:gd name="T14" fmla="*/ 16 w 83"/>
                      <a:gd name="T15" fmla="*/ 0 h 44"/>
                      <a:gd name="T16" fmla="*/ 11 w 83"/>
                      <a:gd name="T17" fmla="*/ 0 h 44"/>
                      <a:gd name="T18" fmla="*/ 6 w 83"/>
                      <a:gd name="T19" fmla="*/ 0 h 44"/>
                      <a:gd name="T20" fmla="*/ 0 w 83"/>
                      <a:gd name="T21" fmla="*/ 5 h 44"/>
                      <a:gd name="T22" fmla="*/ 0 w 83"/>
                      <a:gd name="T23" fmla="*/ 33 h 44"/>
                      <a:gd name="T24" fmla="*/ 8 w 83"/>
                      <a:gd name="T25" fmla="*/ 41 h 44"/>
                      <a:gd name="T26" fmla="*/ 8 w 83"/>
                      <a:gd name="T27" fmla="*/ 41 h 44"/>
                      <a:gd name="T28" fmla="*/ 9 w 83"/>
                      <a:gd name="T29" fmla="*/ 43 h 44"/>
                      <a:gd name="T30" fmla="*/ 11 w 83"/>
                      <a:gd name="T31" fmla="*/ 44 h 44"/>
                      <a:gd name="T32" fmla="*/ 13 w 83"/>
                      <a:gd name="T33" fmla="*/ 44 h 44"/>
                      <a:gd name="T34" fmla="*/ 15 w 83"/>
                      <a:gd name="T35" fmla="*/ 43 h 44"/>
                      <a:gd name="T36" fmla="*/ 16 w 83"/>
                      <a:gd name="T37" fmla="*/ 41 h 44"/>
                      <a:gd name="T38" fmla="*/ 16 w 83"/>
                      <a:gd name="T39" fmla="*/ 41 h 44"/>
                      <a:gd name="T40" fmla="*/ 67 w 83"/>
                      <a:gd name="T41" fmla="*/ 41 h 44"/>
                      <a:gd name="T42" fmla="*/ 67 w 83"/>
                      <a:gd name="T43" fmla="*/ 41 h 44"/>
                      <a:gd name="T44" fmla="*/ 68 w 83"/>
                      <a:gd name="T45" fmla="*/ 43 h 44"/>
                      <a:gd name="T46" fmla="*/ 70 w 83"/>
                      <a:gd name="T47" fmla="*/ 44 h 44"/>
                      <a:gd name="T48" fmla="*/ 72 w 83"/>
                      <a:gd name="T49" fmla="*/ 44 h 44"/>
                      <a:gd name="T50" fmla="*/ 74 w 83"/>
                      <a:gd name="T51" fmla="*/ 43 h 44"/>
                      <a:gd name="T52" fmla="*/ 75 w 83"/>
                      <a:gd name="T53" fmla="*/ 41 h 44"/>
                      <a:gd name="T54" fmla="*/ 75 w 83"/>
                      <a:gd name="T55" fmla="*/ 41 h 44"/>
                      <a:gd name="T56" fmla="*/ 78 w 83"/>
                      <a:gd name="T57" fmla="*/ 41 h 44"/>
                      <a:gd name="T58" fmla="*/ 83 w 83"/>
                      <a:gd name="T59" fmla="*/ 33 h 44"/>
                      <a:gd name="T60" fmla="*/ 83 w 83"/>
                      <a:gd name="T61" fmla="*/ 5 h 44"/>
                      <a:gd name="T62" fmla="*/ 78 w 83"/>
                      <a:gd name="T63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3" h="44">
                        <a:moveTo>
                          <a:pt x="78" y="0"/>
                        </a:moveTo>
                        <a:cubicBezTo>
                          <a:pt x="72" y="0"/>
                          <a:pt x="72" y="0"/>
                          <a:pt x="72" y="0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64" y="0"/>
                          <a:pt x="61" y="1"/>
                          <a:pt x="61" y="5"/>
                        </a:cubicBezTo>
                        <a:cubicBezTo>
                          <a:pt x="61" y="24"/>
                          <a:pt x="61" y="24"/>
                          <a:pt x="61" y="24"/>
                        </a:cubicBezTo>
                        <a:cubicBezTo>
                          <a:pt x="21" y="24"/>
                          <a:pt x="21" y="24"/>
                          <a:pt x="21" y="24"/>
                        </a:cubicBezTo>
                        <a:cubicBezTo>
                          <a:pt x="21" y="5"/>
                          <a:pt x="21" y="5"/>
                          <a:pt x="21" y="5"/>
                        </a:cubicBezTo>
                        <a:cubicBezTo>
                          <a:pt x="21" y="1"/>
                          <a:pt x="20" y="0"/>
                          <a:pt x="16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2" y="0"/>
                          <a:pt x="0" y="1"/>
                          <a:pt x="0" y="5"/>
                        </a:cubicBezTo>
                        <a:cubicBezTo>
                          <a:pt x="0" y="33"/>
                          <a:pt x="0" y="33"/>
                          <a:pt x="0" y="33"/>
                        </a:cubicBezTo>
                        <a:cubicBezTo>
                          <a:pt x="0" y="36"/>
                          <a:pt x="4" y="41"/>
                          <a:pt x="8" y="41"/>
                        </a:cubicBezTo>
                        <a:cubicBezTo>
                          <a:pt x="8" y="41"/>
                          <a:pt x="8" y="41"/>
                          <a:pt x="8" y="41"/>
                        </a:cubicBezTo>
                        <a:cubicBezTo>
                          <a:pt x="8" y="42"/>
                          <a:pt x="8" y="42"/>
                          <a:pt x="9" y="43"/>
                        </a:cubicBezTo>
                        <a:cubicBezTo>
                          <a:pt x="9" y="44"/>
                          <a:pt x="10" y="44"/>
                          <a:pt x="11" y="44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ubicBezTo>
                          <a:pt x="14" y="44"/>
                          <a:pt x="15" y="44"/>
                          <a:pt x="15" y="43"/>
                        </a:cubicBezTo>
                        <a:cubicBezTo>
                          <a:pt x="16" y="42"/>
                          <a:pt x="16" y="42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1"/>
                          <a:pt x="67" y="41"/>
                          <a:pt x="67" y="41"/>
                        </a:cubicBezTo>
                        <a:cubicBezTo>
                          <a:pt x="67" y="42"/>
                          <a:pt x="67" y="42"/>
                          <a:pt x="68" y="43"/>
                        </a:cubicBezTo>
                        <a:cubicBezTo>
                          <a:pt x="68" y="44"/>
                          <a:pt x="69" y="44"/>
                          <a:pt x="70" y="44"/>
                        </a:cubicBezTo>
                        <a:cubicBezTo>
                          <a:pt x="72" y="44"/>
                          <a:pt x="72" y="44"/>
                          <a:pt x="72" y="44"/>
                        </a:cubicBezTo>
                        <a:cubicBezTo>
                          <a:pt x="73" y="44"/>
                          <a:pt x="74" y="44"/>
                          <a:pt x="74" y="43"/>
                        </a:cubicBezTo>
                        <a:cubicBezTo>
                          <a:pt x="75" y="42"/>
                          <a:pt x="75" y="42"/>
                          <a:pt x="75" y="41"/>
                        </a:cubicBezTo>
                        <a:cubicBezTo>
                          <a:pt x="75" y="41"/>
                          <a:pt x="75" y="41"/>
                          <a:pt x="75" y="41"/>
                        </a:cubicBezTo>
                        <a:cubicBezTo>
                          <a:pt x="78" y="41"/>
                          <a:pt x="78" y="41"/>
                          <a:pt x="78" y="41"/>
                        </a:cubicBezTo>
                        <a:cubicBezTo>
                          <a:pt x="81" y="41"/>
                          <a:pt x="83" y="36"/>
                          <a:pt x="83" y="33"/>
                        </a:cubicBezTo>
                        <a:cubicBezTo>
                          <a:pt x="83" y="5"/>
                          <a:pt x="83" y="5"/>
                          <a:pt x="83" y="5"/>
                        </a:cubicBezTo>
                        <a:cubicBezTo>
                          <a:pt x="83" y="1"/>
                          <a:pt x="81" y="0"/>
                          <a:pt x="7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8" name="Oval 165"/>
                  <p:cNvSpPr>
                    <a:spLocks/>
                  </p:cNvSpPr>
                  <p:nvPr/>
                </p:nvSpPr>
                <p:spPr bwMode="auto">
                  <a:xfrm>
                    <a:off x="6331375" y="2336159"/>
                    <a:ext cx="31861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19" name="Oval 166"/>
                  <p:cNvSpPr>
                    <a:spLocks/>
                  </p:cNvSpPr>
                  <p:nvPr/>
                </p:nvSpPr>
                <p:spPr bwMode="auto">
                  <a:xfrm>
                    <a:off x="6411026" y="2336159"/>
                    <a:ext cx="30635" cy="26959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0" name="Oval 167"/>
                  <p:cNvSpPr>
                    <a:spLocks/>
                  </p:cNvSpPr>
                  <p:nvPr/>
                </p:nvSpPr>
                <p:spPr bwMode="auto">
                  <a:xfrm>
                    <a:off x="6331375" y="2398655"/>
                    <a:ext cx="31861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1" name="Oval 168"/>
                  <p:cNvSpPr>
                    <a:spLocks/>
                  </p:cNvSpPr>
                  <p:nvPr/>
                </p:nvSpPr>
                <p:spPr bwMode="auto">
                  <a:xfrm>
                    <a:off x="6411026" y="2398655"/>
                    <a:ext cx="30635" cy="30635"/>
                  </a:xfrm>
                  <a:prstGeom prst="ellipse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2" name="Freeform: Shape 169"/>
                  <p:cNvSpPr>
                    <a:spLocks/>
                  </p:cNvSpPr>
                  <p:nvPr/>
                </p:nvSpPr>
                <p:spPr bwMode="auto">
                  <a:xfrm>
                    <a:off x="3514151" y="808069"/>
                    <a:ext cx="384780" cy="322284"/>
                  </a:xfrm>
                  <a:custGeom>
                    <a:avLst/>
                    <a:gdLst>
                      <a:gd name="T0" fmla="*/ 58 w 87"/>
                      <a:gd name="T1" fmla="*/ 0 h 73"/>
                      <a:gd name="T2" fmla="*/ 31 w 87"/>
                      <a:gd name="T3" fmla="*/ 0 h 73"/>
                      <a:gd name="T4" fmla="*/ 0 w 87"/>
                      <a:gd name="T5" fmla="*/ 26 h 73"/>
                      <a:gd name="T6" fmla="*/ 9 w 87"/>
                      <a:gd name="T7" fmla="*/ 38 h 73"/>
                      <a:gd name="T8" fmla="*/ 20 w 87"/>
                      <a:gd name="T9" fmla="*/ 27 h 73"/>
                      <a:gd name="T10" fmla="*/ 20 w 87"/>
                      <a:gd name="T11" fmla="*/ 73 h 73"/>
                      <a:gd name="T12" fmla="*/ 44 w 87"/>
                      <a:gd name="T13" fmla="*/ 73 h 73"/>
                      <a:gd name="T14" fmla="*/ 68 w 87"/>
                      <a:gd name="T15" fmla="*/ 73 h 73"/>
                      <a:gd name="T16" fmla="*/ 67 w 87"/>
                      <a:gd name="T17" fmla="*/ 27 h 73"/>
                      <a:gd name="T18" fmla="*/ 79 w 87"/>
                      <a:gd name="T19" fmla="*/ 38 h 73"/>
                      <a:gd name="T20" fmla="*/ 87 w 87"/>
                      <a:gd name="T21" fmla="*/ 26 h 73"/>
                      <a:gd name="T22" fmla="*/ 58 w 87"/>
                      <a:gd name="T23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7" h="73">
                        <a:moveTo>
                          <a:pt x="58" y="0"/>
                        </a:moveTo>
                        <a:cubicBezTo>
                          <a:pt x="53" y="8"/>
                          <a:pt x="36" y="8"/>
                          <a:pt x="31" y="0"/>
                        </a:cubicBezTo>
                        <a:cubicBezTo>
                          <a:pt x="31" y="0"/>
                          <a:pt x="5" y="15"/>
                          <a:pt x="0" y="26"/>
                        </a:cubicBezTo>
                        <a:cubicBezTo>
                          <a:pt x="9" y="38"/>
                          <a:pt x="9" y="38"/>
                          <a:pt x="9" y="38"/>
                        </a:cubicBezTo>
                        <a:cubicBezTo>
                          <a:pt x="9" y="38"/>
                          <a:pt x="16" y="30"/>
                          <a:pt x="20" y="27"/>
                        </a:cubicBezTo>
                        <a:cubicBezTo>
                          <a:pt x="20" y="73"/>
                          <a:pt x="20" y="73"/>
                          <a:pt x="20" y="73"/>
                        </a:cubicBezTo>
                        <a:cubicBezTo>
                          <a:pt x="44" y="73"/>
                          <a:pt x="44" y="73"/>
                          <a:pt x="44" y="73"/>
                        </a:cubicBezTo>
                        <a:cubicBezTo>
                          <a:pt x="68" y="73"/>
                          <a:pt x="68" y="73"/>
                          <a:pt x="68" y="73"/>
                        </a:cubicBezTo>
                        <a:cubicBezTo>
                          <a:pt x="67" y="27"/>
                          <a:pt x="67" y="27"/>
                          <a:pt x="67" y="27"/>
                        </a:cubicBezTo>
                        <a:cubicBezTo>
                          <a:pt x="71" y="30"/>
                          <a:pt x="79" y="38"/>
                          <a:pt x="79" y="38"/>
                        </a:cubicBezTo>
                        <a:cubicBezTo>
                          <a:pt x="87" y="26"/>
                          <a:pt x="87" y="26"/>
                          <a:pt x="87" y="26"/>
                        </a:cubicBezTo>
                        <a:cubicBezTo>
                          <a:pt x="82" y="15"/>
                          <a:pt x="58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3" name="Freeform: Shape 170"/>
                  <p:cNvSpPr>
                    <a:spLocks/>
                  </p:cNvSpPr>
                  <p:nvPr/>
                </p:nvSpPr>
                <p:spPr bwMode="auto">
                  <a:xfrm>
                    <a:off x="3656299" y="795815"/>
                    <a:ext cx="110287" cy="30635"/>
                  </a:xfrm>
                  <a:custGeom>
                    <a:avLst/>
                    <a:gdLst>
                      <a:gd name="T0" fmla="*/ 13 w 25"/>
                      <a:gd name="T1" fmla="*/ 7 h 7"/>
                      <a:gd name="T2" fmla="*/ 24 w 25"/>
                      <a:gd name="T3" fmla="*/ 2 h 7"/>
                      <a:gd name="T4" fmla="*/ 24 w 25"/>
                      <a:gd name="T5" fmla="*/ 0 h 7"/>
                      <a:gd name="T6" fmla="*/ 22 w 25"/>
                      <a:gd name="T7" fmla="*/ 1 h 7"/>
                      <a:gd name="T8" fmla="*/ 13 w 25"/>
                      <a:gd name="T9" fmla="*/ 5 h 7"/>
                      <a:gd name="T10" fmla="*/ 3 w 25"/>
                      <a:gd name="T11" fmla="*/ 1 h 7"/>
                      <a:gd name="T12" fmla="*/ 1 w 25"/>
                      <a:gd name="T13" fmla="*/ 0 h 7"/>
                      <a:gd name="T14" fmla="*/ 1 w 25"/>
                      <a:gd name="T15" fmla="*/ 2 h 7"/>
                      <a:gd name="T16" fmla="*/ 13 w 25"/>
                      <a:gd name="T17" fmla="*/ 7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7">
                        <a:moveTo>
                          <a:pt x="13" y="7"/>
                        </a:moveTo>
                        <a:cubicBezTo>
                          <a:pt x="18" y="7"/>
                          <a:pt x="23" y="5"/>
                          <a:pt x="24" y="2"/>
                        </a:cubicBezTo>
                        <a:cubicBezTo>
                          <a:pt x="25" y="2"/>
                          <a:pt x="24" y="1"/>
                          <a:pt x="24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ubicBezTo>
                          <a:pt x="21" y="3"/>
                          <a:pt x="17" y="5"/>
                          <a:pt x="13" y="5"/>
                        </a:cubicBezTo>
                        <a:cubicBezTo>
                          <a:pt x="8" y="5"/>
                          <a:pt x="4" y="3"/>
                          <a:pt x="3" y="1"/>
                        </a:cubicBezTo>
                        <a:cubicBezTo>
                          <a:pt x="3" y="0"/>
                          <a:pt x="2" y="0"/>
                          <a:pt x="1" y="0"/>
                        </a:cubicBezTo>
                        <a:cubicBezTo>
                          <a:pt x="1" y="1"/>
                          <a:pt x="0" y="2"/>
                          <a:pt x="1" y="2"/>
                        </a:cubicBezTo>
                        <a:cubicBezTo>
                          <a:pt x="2" y="5"/>
                          <a:pt x="7" y="7"/>
                          <a:pt x="13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4" name="Freeform: Shape 171"/>
                  <p:cNvSpPr>
                    <a:spLocks/>
                  </p:cNvSpPr>
                  <p:nvPr/>
                </p:nvSpPr>
                <p:spPr bwMode="auto">
                  <a:xfrm>
                    <a:off x="5859591" y="3626519"/>
                    <a:ext cx="322284" cy="335763"/>
                  </a:xfrm>
                  <a:custGeom>
                    <a:avLst/>
                    <a:gdLst>
                      <a:gd name="T0" fmla="*/ 56 w 73"/>
                      <a:gd name="T1" fmla="*/ 2 h 76"/>
                      <a:gd name="T2" fmla="*/ 51 w 73"/>
                      <a:gd name="T3" fmla="*/ 2 h 76"/>
                      <a:gd name="T4" fmla="*/ 50 w 73"/>
                      <a:gd name="T5" fmla="*/ 3 h 76"/>
                      <a:gd name="T6" fmla="*/ 44 w 73"/>
                      <a:gd name="T7" fmla="*/ 5 h 76"/>
                      <a:gd name="T8" fmla="*/ 17 w 73"/>
                      <a:gd name="T9" fmla="*/ 5 h 76"/>
                      <a:gd name="T10" fmla="*/ 13 w 73"/>
                      <a:gd name="T11" fmla="*/ 8 h 76"/>
                      <a:gd name="T12" fmla="*/ 1 w 73"/>
                      <a:gd name="T13" fmla="*/ 40 h 76"/>
                      <a:gd name="T14" fmla="*/ 7 w 73"/>
                      <a:gd name="T15" fmla="*/ 47 h 76"/>
                      <a:gd name="T16" fmla="*/ 29 w 73"/>
                      <a:gd name="T17" fmla="*/ 47 h 76"/>
                      <a:gd name="T18" fmla="*/ 28 w 73"/>
                      <a:gd name="T19" fmla="*/ 54 h 76"/>
                      <a:gd name="T20" fmla="*/ 24 w 73"/>
                      <a:gd name="T21" fmla="*/ 66 h 76"/>
                      <a:gd name="T22" fmla="*/ 26 w 73"/>
                      <a:gd name="T23" fmla="*/ 72 h 76"/>
                      <a:gd name="T24" fmla="*/ 34 w 73"/>
                      <a:gd name="T25" fmla="*/ 72 h 76"/>
                      <a:gd name="T26" fmla="*/ 41 w 73"/>
                      <a:gd name="T27" fmla="*/ 57 h 76"/>
                      <a:gd name="T28" fmla="*/ 55 w 73"/>
                      <a:gd name="T29" fmla="*/ 40 h 76"/>
                      <a:gd name="T30" fmla="*/ 57 w 73"/>
                      <a:gd name="T31" fmla="*/ 37 h 76"/>
                      <a:gd name="T32" fmla="*/ 72 w 73"/>
                      <a:gd name="T33" fmla="*/ 23 h 76"/>
                      <a:gd name="T34" fmla="*/ 72 w 73"/>
                      <a:gd name="T35" fmla="*/ 18 h 76"/>
                      <a:gd name="T36" fmla="*/ 56 w 73"/>
                      <a:gd name="T37" fmla="*/ 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73" h="76">
                        <a:moveTo>
                          <a:pt x="56" y="2"/>
                        </a:moveTo>
                        <a:cubicBezTo>
                          <a:pt x="54" y="0"/>
                          <a:pt x="52" y="0"/>
                          <a:pt x="51" y="2"/>
                        </a:cubicBezTo>
                        <a:cubicBezTo>
                          <a:pt x="50" y="3"/>
                          <a:pt x="50" y="3"/>
                          <a:pt x="50" y="3"/>
                        </a:cubicBezTo>
                        <a:cubicBezTo>
                          <a:pt x="48" y="4"/>
                          <a:pt x="46" y="5"/>
                          <a:pt x="44" y="5"/>
                        </a:cubicBez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5" y="5"/>
                          <a:pt x="13" y="7"/>
                          <a:pt x="13" y="8"/>
                        </a:cubicBez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0" y="44"/>
                          <a:pt x="2" y="47"/>
                          <a:pt x="7" y="47"/>
                        </a:cubicBezTo>
                        <a:cubicBezTo>
                          <a:pt x="29" y="47"/>
                          <a:pt x="29" y="47"/>
                          <a:pt x="29" y="47"/>
                        </a:cubicBezTo>
                        <a:cubicBezTo>
                          <a:pt x="30" y="50"/>
                          <a:pt x="29" y="53"/>
                          <a:pt x="28" y="54"/>
                        </a:cubicBezTo>
                        <a:cubicBezTo>
                          <a:pt x="27" y="56"/>
                          <a:pt x="23" y="60"/>
                          <a:pt x="24" y="66"/>
                        </a:cubicBezTo>
                        <a:cubicBezTo>
                          <a:pt x="24" y="68"/>
                          <a:pt x="25" y="71"/>
                          <a:pt x="26" y="72"/>
                        </a:cubicBezTo>
                        <a:cubicBezTo>
                          <a:pt x="30" y="76"/>
                          <a:pt x="34" y="75"/>
                          <a:pt x="34" y="72"/>
                        </a:cubicBezTo>
                        <a:cubicBezTo>
                          <a:pt x="34" y="67"/>
                          <a:pt x="32" y="62"/>
                          <a:pt x="41" y="57"/>
                        </a:cubicBezTo>
                        <a:cubicBezTo>
                          <a:pt x="49" y="51"/>
                          <a:pt x="55" y="40"/>
                          <a:pt x="55" y="40"/>
                        </a:cubicBezTo>
                        <a:cubicBezTo>
                          <a:pt x="55" y="40"/>
                          <a:pt x="56" y="39"/>
                          <a:pt x="57" y="37"/>
                        </a:cubicBezTo>
                        <a:cubicBezTo>
                          <a:pt x="72" y="23"/>
                          <a:pt x="72" y="23"/>
                          <a:pt x="72" y="23"/>
                        </a:cubicBezTo>
                        <a:cubicBezTo>
                          <a:pt x="73" y="22"/>
                          <a:pt x="73" y="19"/>
                          <a:pt x="72" y="18"/>
                        </a:cubicBezTo>
                        <a:lnTo>
                          <a:pt x="56" y="2"/>
                        </a:lnTo>
                        <a:close/>
                      </a:path>
                    </a:pathLst>
                  </a:custGeom>
                  <a:solidFill>
                    <a:srgbClr val="E2E2E2">
                      <a:alpha val="4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5" name="Freeform: Shape 172"/>
                  <p:cNvSpPr>
                    <a:spLocks/>
                  </p:cNvSpPr>
                  <p:nvPr/>
                </p:nvSpPr>
                <p:spPr bwMode="auto">
                  <a:xfrm>
                    <a:off x="3183290" y="1029869"/>
                    <a:ext cx="366398" cy="348017"/>
                  </a:xfrm>
                  <a:custGeom>
                    <a:avLst/>
                    <a:gdLst>
                      <a:gd name="T0" fmla="*/ 11 w 83"/>
                      <a:gd name="T1" fmla="*/ 63 h 79"/>
                      <a:gd name="T2" fmla="*/ 34 w 83"/>
                      <a:gd name="T3" fmla="*/ 52 h 79"/>
                      <a:gd name="T4" fmla="*/ 38 w 83"/>
                      <a:gd name="T5" fmla="*/ 51 h 79"/>
                      <a:gd name="T6" fmla="*/ 39 w 83"/>
                      <a:gd name="T7" fmla="*/ 55 h 79"/>
                      <a:gd name="T8" fmla="*/ 38 w 83"/>
                      <a:gd name="T9" fmla="*/ 65 h 79"/>
                      <a:gd name="T10" fmla="*/ 38 w 83"/>
                      <a:gd name="T11" fmla="*/ 79 h 79"/>
                      <a:gd name="T12" fmla="*/ 45 w 83"/>
                      <a:gd name="T13" fmla="*/ 79 h 79"/>
                      <a:gd name="T14" fmla="*/ 44 w 83"/>
                      <a:gd name="T15" fmla="*/ 65 h 79"/>
                      <a:gd name="T16" fmla="*/ 44 w 83"/>
                      <a:gd name="T17" fmla="*/ 55 h 79"/>
                      <a:gd name="T18" fmla="*/ 44 w 83"/>
                      <a:gd name="T19" fmla="*/ 51 h 79"/>
                      <a:gd name="T20" fmla="*/ 48 w 83"/>
                      <a:gd name="T21" fmla="*/ 52 h 79"/>
                      <a:gd name="T22" fmla="*/ 71 w 83"/>
                      <a:gd name="T23" fmla="*/ 63 h 79"/>
                      <a:gd name="T24" fmla="*/ 80 w 83"/>
                      <a:gd name="T25" fmla="*/ 54 h 79"/>
                      <a:gd name="T26" fmla="*/ 74 w 83"/>
                      <a:gd name="T27" fmla="*/ 26 h 79"/>
                      <a:gd name="T28" fmla="*/ 46 w 83"/>
                      <a:gd name="T29" fmla="*/ 44 h 79"/>
                      <a:gd name="T30" fmla="*/ 45 w 83"/>
                      <a:gd name="T31" fmla="*/ 41 h 79"/>
                      <a:gd name="T32" fmla="*/ 50 w 83"/>
                      <a:gd name="T33" fmla="*/ 32 h 79"/>
                      <a:gd name="T34" fmla="*/ 59 w 83"/>
                      <a:gd name="T35" fmla="*/ 10 h 79"/>
                      <a:gd name="T36" fmla="*/ 41 w 83"/>
                      <a:gd name="T37" fmla="*/ 0 h 79"/>
                      <a:gd name="T38" fmla="*/ 23 w 83"/>
                      <a:gd name="T39" fmla="*/ 10 h 79"/>
                      <a:gd name="T40" fmla="*/ 33 w 83"/>
                      <a:gd name="T41" fmla="*/ 32 h 79"/>
                      <a:gd name="T42" fmla="*/ 38 w 83"/>
                      <a:gd name="T43" fmla="*/ 41 h 79"/>
                      <a:gd name="T44" fmla="*/ 36 w 83"/>
                      <a:gd name="T45" fmla="*/ 44 h 79"/>
                      <a:gd name="T46" fmla="*/ 8 w 83"/>
                      <a:gd name="T47" fmla="*/ 26 h 79"/>
                      <a:gd name="T48" fmla="*/ 2 w 83"/>
                      <a:gd name="T49" fmla="*/ 54 h 79"/>
                      <a:gd name="T50" fmla="*/ 11 w 83"/>
                      <a:gd name="T51" fmla="*/ 63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3" h="79">
                        <a:moveTo>
                          <a:pt x="11" y="63"/>
                        </a:moveTo>
                        <a:cubicBezTo>
                          <a:pt x="20" y="64"/>
                          <a:pt x="27" y="55"/>
                          <a:pt x="34" y="52"/>
                        </a:cubicBezTo>
                        <a:cubicBezTo>
                          <a:pt x="35" y="51"/>
                          <a:pt x="38" y="50"/>
                          <a:pt x="38" y="51"/>
                        </a:cubicBezTo>
                        <a:cubicBezTo>
                          <a:pt x="39" y="52"/>
                          <a:pt x="39" y="54"/>
                          <a:pt x="39" y="55"/>
                        </a:cubicBezTo>
                        <a:cubicBezTo>
                          <a:pt x="39" y="59"/>
                          <a:pt x="38" y="62"/>
                          <a:pt x="38" y="65"/>
                        </a:cubicBezTo>
                        <a:cubicBezTo>
                          <a:pt x="38" y="69"/>
                          <a:pt x="38" y="75"/>
                          <a:pt x="38" y="79"/>
                        </a:cubicBezTo>
                        <a:cubicBezTo>
                          <a:pt x="45" y="79"/>
                          <a:pt x="45" y="79"/>
                          <a:pt x="45" y="79"/>
                        </a:cubicBezTo>
                        <a:cubicBezTo>
                          <a:pt x="44" y="75"/>
                          <a:pt x="44" y="69"/>
                          <a:pt x="44" y="65"/>
                        </a:cubicBezTo>
                        <a:cubicBezTo>
                          <a:pt x="44" y="62"/>
                          <a:pt x="44" y="59"/>
                          <a:pt x="44" y="55"/>
                        </a:cubicBezTo>
                        <a:cubicBezTo>
                          <a:pt x="44" y="54"/>
                          <a:pt x="43" y="52"/>
                          <a:pt x="44" y="51"/>
                        </a:cubicBezTo>
                        <a:cubicBezTo>
                          <a:pt x="45" y="50"/>
                          <a:pt x="47" y="51"/>
                          <a:pt x="48" y="52"/>
                        </a:cubicBezTo>
                        <a:cubicBezTo>
                          <a:pt x="55" y="55"/>
                          <a:pt x="62" y="64"/>
                          <a:pt x="71" y="63"/>
                        </a:cubicBezTo>
                        <a:cubicBezTo>
                          <a:pt x="76" y="63"/>
                          <a:pt x="78" y="59"/>
                          <a:pt x="80" y="54"/>
                        </a:cubicBezTo>
                        <a:cubicBezTo>
                          <a:pt x="83" y="46"/>
                          <a:pt x="83" y="31"/>
                          <a:pt x="74" y="26"/>
                        </a:cubicBezTo>
                        <a:cubicBezTo>
                          <a:pt x="61" y="18"/>
                          <a:pt x="57" y="43"/>
                          <a:pt x="46" y="44"/>
                        </a:cubicBezTo>
                        <a:cubicBezTo>
                          <a:pt x="44" y="44"/>
                          <a:pt x="44" y="43"/>
                          <a:pt x="45" y="41"/>
                        </a:cubicBezTo>
                        <a:cubicBezTo>
                          <a:pt x="46" y="38"/>
                          <a:pt x="48" y="35"/>
                          <a:pt x="50" y="32"/>
                        </a:cubicBezTo>
                        <a:cubicBezTo>
                          <a:pt x="54" y="26"/>
                          <a:pt x="60" y="18"/>
                          <a:pt x="59" y="10"/>
                        </a:cubicBezTo>
                        <a:cubicBezTo>
                          <a:pt x="58" y="2"/>
                          <a:pt x="49" y="0"/>
                          <a:pt x="41" y="0"/>
                        </a:cubicBezTo>
                        <a:cubicBezTo>
                          <a:pt x="33" y="0"/>
                          <a:pt x="24" y="2"/>
                          <a:pt x="23" y="10"/>
                        </a:cubicBezTo>
                        <a:cubicBezTo>
                          <a:pt x="22" y="18"/>
                          <a:pt x="28" y="26"/>
                          <a:pt x="33" y="32"/>
                        </a:cubicBezTo>
                        <a:cubicBezTo>
                          <a:pt x="35" y="35"/>
                          <a:pt x="37" y="38"/>
                          <a:pt x="38" y="41"/>
                        </a:cubicBezTo>
                        <a:cubicBezTo>
                          <a:pt x="38" y="43"/>
                          <a:pt x="39" y="44"/>
                          <a:pt x="36" y="44"/>
                        </a:cubicBezTo>
                        <a:cubicBezTo>
                          <a:pt x="25" y="43"/>
                          <a:pt x="21" y="18"/>
                          <a:pt x="8" y="26"/>
                        </a:cubicBezTo>
                        <a:cubicBezTo>
                          <a:pt x="0" y="31"/>
                          <a:pt x="0" y="46"/>
                          <a:pt x="2" y="54"/>
                        </a:cubicBezTo>
                        <a:cubicBezTo>
                          <a:pt x="4" y="59"/>
                          <a:pt x="7" y="63"/>
                          <a:pt x="11" y="6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6" name="Freeform: Shape 173"/>
                  <p:cNvSpPr>
                    <a:spLocks/>
                  </p:cNvSpPr>
                  <p:nvPr/>
                </p:nvSpPr>
                <p:spPr bwMode="auto">
                  <a:xfrm>
                    <a:off x="2732338" y="1652379"/>
                    <a:ext cx="318607" cy="339439"/>
                  </a:xfrm>
                  <a:custGeom>
                    <a:avLst/>
                    <a:gdLst>
                      <a:gd name="T0" fmla="*/ 59 w 72"/>
                      <a:gd name="T1" fmla="*/ 53 h 77"/>
                      <a:gd name="T2" fmla="*/ 64 w 72"/>
                      <a:gd name="T3" fmla="*/ 50 h 77"/>
                      <a:gd name="T4" fmla="*/ 71 w 72"/>
                      <a:gd name="T5" fmla="*/ 48 h 77"/>
                      <a:gd name="T6" fmla="*/ 71 w 72"/>
                      <a:gd name="T7" fmla="*/ 38 h 77"/>
                      <a:gd name="T8" fmla="*/ 70 w 72"/>
                      <a:gd name="T9" fmla="*/ 22 h 77"/>
                      <a:gd name="T10" fmla="*/ 53 w 72"/>
                      <a:gd name="T11" fmla="*/ 36 h 77"/>
                      <a:gd name="T12" fmla="*/ 48 w 72"/>
                      <a:gd name="T13" fmla="*/ 42 h 77"/>
                      <a:gd name="T14" fmla="*/ 48 w 72"/>
                      <a:gd name="T15" fmla="*/ 36 h 77"/>
                      <a:gd name="T16" fmla="*/ 54 w 72"/>
                      <a:gd name="T17" fmla="*/ 25 h 77"/>
                      <a:gd name="T18" fmla="*/ 49 w 72"/>
                      <a:gd name="T19" fmla="*/ 15 h 77"/>
                      <a:gd name="T20" fmla="*/ 36 w 72"/>
                      <a:gd name="T21" fmla="*/ 0 h 77"/>
                      <a:gd name="T22" fmla="*/ 36 w 72"/>
                      <a:gd name="T23" fmla="*/ 0 h 77"/>
                      <a:gd name="T24" fmla="*/ 36 w 72"/>
                      <a:gd name="T25" fmla="*/ 0 h 77"/>
                      <a:gd name="T26" fmla="*/ 36 w 72"/>
                      <a:gd name="T27" fmla="*/ 0 h 77"/>
                      <a:gd name="T28" fmla="*/ 36 w 72"/>
                      <a:gd name="T29" fmla="*/ 0 h 77"/>
                      <a:gd name="T30" fmla="*/ 23 w 72"/>
                      <a:gd name="T31" fmla="*/ 15 h 77"/>
                      <a:gd name="T32" fmla="*/ 18 w 72"/>
                      <a:gd name="T33" fmla="*/ 25 h 77"/>
                      <a:gd name="T34" fmla="*/ 23 w 72"/>
                      <a:gd name="T35" fmla="*/ 36 h 77"/>
                      <a:gd name="T36" fmla="*/ 24 w 72"/>
                      <a:gd name="T37" fmla="*/ 42 h 77"/>
                      <a:gd name="T38" fmla="*/ 18 w 72"/>
                      <a:gd name="T39" fmla="*/ 36 h 77"/>
                      <a:gd name="T40" fmla="*/ 2 w 72"/>
                      <a:gd name="T41" fmla="*/ 22 h 77"/>
                      <a:gd name="T42" fmla="*/ 0 w 72"/>
                      <a:gd name="T43" fmla="*/ 38 h 77"/>
                      <a:gd name="T44" fmla="*/ 1 w 72"/>
                      <a:gd name="T45" fmla="*/ 48 h 77"/>
                      <a:gd name="T46" fmla="*/ 7 w 72"/>
                      <a:gd name="T47" fmla="*/ 50 h 77"/>
                      <a:gd name="T48" fmla="*/ 12 w 72"/>
                      <a:gd name="T49" fmla="*/ 53 h 77"/>
                      <a:gd name="T50" fmla="*/ 11 w 72"/>
                      <a:gd name="T51" fmla="*/ 56 h 77"/>
                      <a:gd name="T52" fmla="*/ 0 w 72"/>
                      <a:gd name="T53" fmla="*/ 53 h 77"/>
                      <a:gd name="T54" fmla="*/ 16 w 72"/>
                      <a:gd name="T55" fmla="*/ 75 h 77"/>
                      <a:gd name="T56" fmla="*/ 24 w 72"/>
                      <a:gd name="T57" fmla="*/ 74 h 77"/>
                      <a:gd name="T58" fmla="*/ 31 w 72"/>
                      <a:gd name="T59" fmla="*/ 69 h 77"/>
                      <a:gd name="T60" fmla="*/ 34 w 72"/>
                      <a:gd name="T61" fmla="*/ 68 h 77"/>
                      <a:gd name="T62" fmla="*/ 34 w 72"/>
                      <a:gd name="T63" fmla="*/ 65 h 77"/>
                      <a:gd name="T64" fmla="*/ 36 w 72"/>
                      <a:gd name="T65" fmla="*/ 34 h 77"/>
                      <a:gd name="T66" fmla="*/ 38 w 72"/>
                      <a:gd name="T67" fmla="*/ 65 h 77"/>
                      <a:gd name="T68" fmla="*/ 38 w 72"/>
                      <a:gd name="T69" fmla="*/ 68 h 77"/>
                      <a:gd name="T70" fmla="*/ 40 w 72"/>
                      <a:gd name="T71" fmla="*/ 69 h 77"/>
                      <a:gd name="T72" fmla="*/ 47 w 72"/>
                      <a:gd name="T73" fmla="*/ 74 h 77"/>
                      <a:gd name="T74" fmla="*/ 55 w 72"/>
                      <a:gd name="T75" fmla="*/ 75 h 77"/>
                      <a:gd name="T76" fmla="*/ 71 w 72"/>
                      <a:gd name="T77" fmla="*/ 53 h 77"/>
                      <a:gd name="T78" fmla="*/ 60 w 72"/>
                      <a:gd name="T79" fmla="*/ 56 h 77"/>
                      <a:gd name="T80" fmla="*/ 59 w 72"/>
                      <a:gd name="T81" fmla="*/ 53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72" h="77">
                        <a:moveTo>
                          <a:pt x="59" y="53"/>
                        </a:moveTo>
                        <a:cubicBezTo>
                          <a:pt x="61" y="51"/>
                          <a:pt x="63" y="51"/>
                          <a:pt x="64" y="50"/>
                        </a:cubicBezTo>
                        <a:cubicBezTo>
                          <a:pt x="66" y="49"/>
                          <a:pt x="69" y="49"/>
                          <a:pt x="71" y="48"/>
                        </a:cubicBezTo>
                        <a:cubicBezTo>
                          <a:pt x="71" y="45"/>
                          <a:pt x="72" y="42"/>
                          <a:pt x="71" y="38"/>
                        </a:cubicBezTo>
                        <a:cubicBezTo>
                          <a:pt x="71" y="33"/>
                          <a:pt x="70" y="28"/>
                          <a:pt x="70" y="22"/>
                        </a:cubicBezTo>
                        <a:cubicBezTo>
                          <a:pt x="63" y="26"/>
                          <a:pt x="56" y="28"/>
                          <a:pt x="53" y="36"/>
                        </a:cubicBezTo>
                        <a:cubicBezTo>
                          <a:pt x="53" y="38"/>
                          <a:pt x="51" y="43"/>
                          <a:pt x="48" y="42"/>
                        </a:cubicBezTo>
                        <a:cubicBezTo>
                          <a:pt x="46" y="40"/>
                          <a:pt x="47" y="37"/>
                          <a:pt x="48" y="36"/>
                        </a:cubicBezTo>
                        <a:cubicBezTo>
                          <a:pt x="51" y="32"/>
                          <a:pt x="54" y="30"/>
                          <a:pt x="54" y="25"/>
                        </a:cubicBezTo>
                        <a:cubicBezTo>
                          <a:pt x="54" y="21"/>
                          <a:pt x="51" y="18"/>
                          <a:pt x="49" y="15"/>
                        </a:cubicBezTo>
                        <a:cubicBezTo>
                          <a:pt x="45" y="10"/>
                          <a:pt x="40" y="6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2" y="6"/>
                          <a:pt x="27" y="10"/>
                          <a:pt x="23" y="15"/>
                        </a:cubicBezTo>
                        <a:cubicBezTo>
                          <a:pt x="20" y="18"/>
                          <a:pt x="18" y="21"/>
                          <a:pt x="18" y="25"/>
                        </a:cubicBezTo>
                        <a:cubicBezTo>
                          <a:pt x="18" y="30"/>
                          <a:pt x="21" y="32"/>
                          <a:pt x="23" y="36"/>
                        </a:cubicBezTo>
                        <a:cubicBezTo>
                          <a:pt x="24" y="37"/>
                          <a:pt x="26" y="40"/>
                          <a:pt x="24" y="42"/>
                        </a:cubicBezTo>
                        <a:cubicBezTo>
                          <a:pt x="21" y="43"/>
                          <a:pt x="19" y="38"/>
                          <a:pt x="18" y="36"/>
                        </a:cubicBezTo>
                        <a:cubicBezTo>
                          <a:pt x="16" y="28"/>
                          <a:pt x="9" y="26"/>
                          <a:pt x="2" y="22"/>
                        </a:cubicBezTo>
                        <a:cubicBezTo>
                          <a:pt x="2" y="28"/>
                          <a:pt x="1" y="33"/>
                          <a:pt x="0" y="38"/>
                        </a:cubicBezTo>
                        <a:cubicBezTo>
                          <a:pt x="0" y="42"/>
                          <a:pt x="0" y="45"/>
                          <a:pt x="1" y="48"/>
                        </a:cubicBezTo>
                        <a:cubicBezTo>
                          <a:pt x="3" y="49"/>
                          <a:pt x="5" y="49"/>
                          <a:pt x="7" y="50"/>
                        </a:cubicBezTo>
                        <a:cubicBezTo>
                          <a:pt x="9" y="51"/>
                          <a:pt x="11" y="51"/>
                          <a:pt x="12" y="53"/>
                        </a:cubicBezTo>
                        <a:cubicBezTo>
                          <a:pt x="14" y="54"/>
                          <a:pt x="14" y="57"/>
                          <a:pt x="11" y="56"/>
                        </a:cubicBezTo>
                        <a:cubicBezTo>
                          <a:pt x="8" y="56"/>
                          <a:pt x="4" y="52"/>
                          <a:pt x="0" y="53"/>
                        </a:cubicBezTo>
                        <a:cubicBezTo>
                          <a:pt x="2" y="62"/>
                          <a:pt x="7" y="71"/>
                          <a:pt x="16" y="75"/>
                        </a:cubicBezTo>
                        <a:cubicBezTo>
                          <a:pt x="20" y="77"/>
                          <a:pt x="21" y="76"/>
                          <a:pt x="24" y="74"/>
                        </a:cubicBezTo>
                        <a:cubicBezTo>
                          <a:pt x="27" y="72"/>
                          <a:pt x="28" y="70"/>
                          <a:pt x="31" y="69"/>
                        </a:cubicBezTo>
                        <a:cubicBezTo>
                          <a:pt x="33" y="69"/>
                          <a:pt x="34" y="70"/>
                          <a:pt x="34" y="68"/>
                        </a:cubicBezTo>
                        <a:cubicBezTo>
                          <a:pt x="34" y="67"/>
                          <a:pt x="34" y="66"/>
                          <a:pt x="34" y="65"/>
                        </a:cubicBezTo>
                        <a:cubicBezTo>
                          <a:pt x="35" y="53"/>
                          <a:pt x="35" y="46"/>
                          <a:pt x="36" y="34"/>
                        </a:cubicBezTo>
                        <a:cubicBezTo>
                          <a:pt x="36" y="46"/>
                          <a:pt x="37" y="53"/>
                          <a:pt x="38" y="65"/>
                        </a:cubicBezTo>
                        <a:cubicBezTo>
                          <a:pt x="38" y="66"/>
                          <a:pt x="38" y="67"/>
                          <a:pt x="38" y="68"/>
                        </a:cubicBezTo>
                        <a:cubicBezTo>
                          <a:pt x="38" y="70"/>
                          <a:pt x="39" y="69"/>
                          <a:pt x="40" y="69"/>
                        </a:cubicBezTo>
                        <a:cubicBezTo>
                          <a:pt x="43" y="70"/>
                          <a:pt x="45" y="72"/>
                          <a:pt x="47" y="74"/>
                        </a:cubicBezTo>
                        <a:cubicBezTo>
                          <a:pt x="50" y="76"/>
                          <a:pt x="52" y="77"/>
                          <a:pt x="55" y="75"/>
                        </a:cubicBezTo>
                        <a:cubicBezTo>
                          <a:pt x="65" y="71"/>
                          <a:pt x="70" y="62"/>
                          <a:pt x="71" y="53"/>
                        </a:cubicBezTo>
                        <a:cubicBezTo>
                          <a:pt x="68" y="52"/>
                          <a:pt x="64" y="56"/>
                          <a:pt x="60" y="56"/>
                        </a:cubicBezTo>
                        <a:cubicBezTo>
                          <a:pt x="58" y="57"/>
                          <a:pt x="58" y="54"/>
                          <a:pt x="59" y="5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7" name="Rectangle 174"/>
                  <p:cNvSpPr>
                    <a:spLocks/>
                  </p:cNvSpPr>
                  <p:nvPr/>
                </p:nvSpPr>
                <p:spPr bwMode="auto">
                  <a:xfrm>
                    <a:off x="2878162" y="1966084"/>
                    <a:ext cx="22057" cy="105385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8" name="Freeform: Shape 175"/>
                  <p:cNvSpPr>
                    <a:spLocks/>
                  </p:cNvSpPr>
                  <p:nvPr/>
                </p:nvSpPr>
                <p:spPr bwMode="auto">
                  <a:xfrm>
                    <a:off x="5920861" y="1413423"/>
                    <a:ext cx="30635" cy="162980"/>
                  </a:xfrm>
                  <a:custGeom>
                    <a:avLst/>
                    <a:gdLst>
                      <a:gd name="T0" fmla="*/ 7 w 7"/>
                      <a:gd name="T1" fmla="*/ 1 h 37"/>
                      <a:gd name="T2" fmla="*/ 4 w 7"/>
                      <a:gd name="T3" fmla="*/ 0 h 37"/>
                      <a:gd name="T4" fmla="*/ 4 w 7"/>
                      <a:gd name="T5" fmla="*/ 0 h 37"/>
                      <a:gd name="T6" fmla="*/ 0 w 7"/>
                      <a:gd name="T7" fmla="*/ 1 h 37"/>
                      <a:gd name="T8" fmla="*/ 0 w 7"/>
                      <a:gd name="T9" fmla="*/ 37 h 37"/>
                      <a:gd name="T10" fmla="*/ 7 w 7"/>
                      <a:gd name="T11" fmla="*/ 37 h 37"/>
                      <a:gd name="T12" fmla="*/ 7 w 7"/>
                      <a:gd name="T13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37">
                        <a:moveTo>
                          <a:pt x="7" y="1"/>
                        </a:moveTo>
                        <a:cubicBezTo>
                          <a:pt x="6" y="1"/>
                          <a:pt x="5" y="0"/>
                          <a:pt x="4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3" y="0"/>
                          <a:pt x="1" y="1"/>
                          <a:pt x="0" y="1"/>
                        </a:cubicBezTo>
                        <a:cubicBezTo>
                          <a:pt x="0" y="37"/>
                          <a:pt x="0" y="37"/>
                          <a:pt x="0" y="37"/>
                        </a:cubicBezTo>
                        <a:cubicBezTo>
                          <a:pt x="7" y="37"/>
                          <a:pt x="7" y="37"/>
                          <a:pt x="7" y="37"/>
                        </a:cubicBezTo>
                        <a:lnTo>
                          <a:pt x="7" y="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29" name="Freeform: Shape 176"/>
                  <p:cNvSpPr>
                    <a:spLocks/>
                  </p:cNvSpPr>
                  <p:nvPr/>
                </p:nvSpPr>
                <p:spPr bwMode="auto">
                  <a:xfrm>
                    <a:off x="5920861" y="1192849"/>
                    <a:ext cx="30635" cy="22057"/>
                  </a:xfrm>
                  <a:custGeom>
                    <a:avLst/>
                    <a:gdLst>
                      <a:gd name="T0" fmla="*/ 5 w 7"/>
                      <a:gd name="T1" fmla="*/ 5 h 5"/>
                      <a:gd name="T2" fmla="*/ 5 w 7"/>
                      <a:gd name="T3" fmla="*/ 5 h 5"/>
                      <a:gd name="T4" fmla="*/ 7 w 7"/>
                      <a:gd name="T5" fmla="*/ 5 h 5"/>
                      <a:gd name="T6" fmla="*/ 7 w 7"/>
                      <a:gd name="T7" fmla="*/ 0 h 5"/>
                      <a:gd name="T8" fmla="*/ 0 w 7"/>
                      <a:gd name="T9" fmla="*/ 0 h 5"/>
                      <a:gd name="T10" fmla="*/ 0 w 7"/>
                      <a:gd name="T11" fmla="*/ 5 h 5"/>
                      <a:gd name="T12" fmla="*/ 5 w 7"/>
                      <a:gd name="T13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5">
                        <a:moveTo>
                          <a:pt x="5" y="5"/>
                        </a:move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6" y="5"/>
                          <a:pt x="7" y="5"/>
                          <a:pt x="7" y="5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2" y="5"/>
                          <a:pt x="3" y="5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0" name="Freeform: Shape 177"/>
                  <p:cNvSpPr>
                    <a:spLocks/>
                  </p:cNvSpPr>
                  <p:nvPr/>
                </p:nvSpPr>
                <p:spPr bwMode="auto">
                  <a:xfrm>
                    <a:off x="5788517" y="1223484"/>
                    <a:ext cx="305128" cy="220574"/>
                  </a:xfrm>
                  <a:custGeom>
                    <a:avLst/>
                    <a:gdLst>
                      <a:gd name="T0" fmla="*/ 37 w 69"/>
                      <a:gd name="T1" fmla="*/ 0 h 50"/>
                      <a:gd name="T2" fmla="*/ 35 w 69"/>
                      <a:gd name="T3" fmla="*/ 0 h 50"/>
                      <a:gd name="T4" fmla="*/ 35 w 69"/>
                      <a:gd name="T5" fmla="*/ 0 h 50"/>
                      <a:gd name="T6" fmla="*/ 30 w 69"/>
                      <a:gd name="T7" fmla="*/ 0 h 50"/>
                      <a:gd name="T8" fmla="*/ 1 w 69"/>
                      <a:gd name="T9" fmla="*/ 33 h 50"/>
                      <a:gd name="T10" fmla="*/ 3 w 69"/>
                      <a:gd name="T11" fmla="*/ 46 h 50"/>
                      <a:gd name="T12" fmla="*/ 4 w 69"/>
                      <a:gd name="T13" fmla="*/ 48 h 50"/>
                      <a:gd name="T14" fmla="*/ 6 w 69"/>
                      <a:gd name="T15" fmla="*/ 46 h 50"/>
                      <a:gd name="T16" fmla="*/ 14 w 69"/>
                      <a:gd name="T17" fmla="*/ 40 h 50"/>
                      <a:gd name="T18" fmla="*/ 15 w 69"/>
                      <a:gd name="T19" fmla="*/ 40 h 50"/>
                      <a:gd name="T20" fmla="*/ 23 w 69"/>
                      <a:gd name="T21" fmla="*/ 46 h 50"/>
                      <a:gd name="T22" fmla="*/ 24 w 69"/>
                      <a:gd name="T23" fmla="*/ 48 h 50"/>
                      <a:gd name="T24" fmla="*/ 25 w 69"/>
                      <a:gd name="T25" fmla="*/ 46 h 50"/>
                      <a:gd name="T26" fmla="*/ 30 w 69"/>
                      <a:gd name="T27" fmla="*/ 42 h 50"/>
                      <a:gd name="T28" fmla="*/ 34 w 69"/>
                      <a:gd name="T29" fmla="*/ 41 h 50"/>
                      <a:gd name="T30" fmla="*/ 34 w 69"/>
                      <a:gd name="T31" fmla="*/ 41 h 50"/>
                      <a:gd name="T32" fmla="*/ 37 w 69"/>
                      <a:gd name="T33" fmla="*/ 42 h 50"/>
                      <a:gd name="T34" fmla="*/ 43 w 69"/>
                      <a:gd name="T35" fmla="*/ 47 h 50"/>
                      <a:gd name="T36" fmla="*/ 44 w 69"/>
                      <a:gd name="T37" fmla="*/ 48 h 50"/>
                      <a:gd name="T38" fmla="*/ 45 w 69"/>
                      <a:gd name="T39" fmla="*/ 47 h 50"/>
                      <a:gd name="T40" fmla="*/ 54 w 69"/>
                      <a:gd name="T41" fmla="*/ 41 h 50"/>
                      <a:gd name="T42" fmla="*/ 54 w 69"/>
                      <a:gd name="T43" fmla="*/ 41 h 50"/>
                      <a:gd name="T44" fmla="*/ 62 w 69"/>
                      <a:gd name="T45" fmla="*/ 47 h 50"/>
                      <a:gd name="T46" fmla="*/ 63 w 69"/>
                      <a:gd name="T47" fmla="*/ 49 h 50"/>
                      <a:gd name="T48" fmla="*/ 64 w 69"/>
                      <a:gd name="T49" fmla="*/ 50 h 50"/>
                      <a:gd name="T50" fmla="*/ 64 w 69"/>
                      <a:gd name="T51" fmla="*/ 49 h 50"/>
                      <a:gd name="T52" fmla="*/ 65 w 69"/>
                      <a:gd name="T53" fmla="*/ 47 h 50"/>
                      <a:gd name="T54" fmla="*/ 68 w 69"/>
                      <a:gd name="T55" fmla="*/ 35 h 50"/>
                      <a:gd name="T56" fmla="*/ 37 w 69"/>
                      <a:gd name="T57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50">
                        <a:moveTo>
                          <a:pt x="37" y="0"/>
                        </a:moveTo>
                        <a:cubicBezTo>
                          <a:pt x="37" y="0"/>
                          <a:pt x="36" y="0"/>
                          <a:pt x="35" y="0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33" y="0"/>
                          <a:pt x="32" y="0"/>
                          <a:pt x="30" y="0"/>
                        </a:cubicBezTo>
                        <a:cubicBezTo>
                          <a:pt x="14" y="2"/>
                          <a:pt x="1" y="16"/>
                          <a:pt x="1" y="33"/>
                        </a:cubicBezTo>
                        <a:cubicBezTo>
                          <a:pt x="0" y="38"/>
                          <a:pt x="1" y="42"/>
                          <a:pt x="3" y="46"/>
                        </a:cubicBezTo>
                        <a:cubicBezTo>
                          <a:pt x="3" y="47"/>
                          <a:pt x="4" y="48"/>
                          <a:pt x="4" y="48"/>
                        </a:cubicBezTo>
                        <a:cubicBezTo>
                          <a:pt x="5" y="48"/>
                          <a:pt x="5" y="47"/>
                          <a:pt x="6" y="46"/>
                        </a:cubicBezTo>
                        <a:cubicBezTo>
                          <a:pt x="7" y="43"/>
                          <a:pt x="11" y="40"/>
                          <a:pt x="14" y="40"/>
                        </a:cubicBezTo>
                        <a:cubicBezTo>
                          <a:pt x="14" y="40"/>
                          <a:pt x="15" y="40"/>
                          <a:pt x="15" y="40"/>
                        </a:cubicBezTo>
                        <a:cubicBezTo>
                          <a:pt x="18" y="41"/>
                          <a:pt x="22" y="43"/>
                          <a:pt x="23" y="46"/>
                        </a:cubicBezTo>
                        <a:cubicBezTo>
                          <a:pt x="24" y="47"/>
                          <a:pt x="24" y="48"/>
                          <a:pt x="24" y="48"/>
                        </a:cubicBezTo>
                        <a:cubicBezTo>
                          <a:pt x="24" y="48"/>
                          <a:pt x="25" y="47"/>
                          <a:pt x="25" y="46"/>
                        </a:cubicBezTo>
                        <a:cubicBezTo>
                          <a:pt x="26" y="44"/>
                          <a:pt x="28" y="42"/>
                          <a:pt x="30" y="42"/>
                        </a:cubicBezTo>
                        <a:cubicBezTo>
                          <a:pt x="31" y="41"/>
                          <a:pt x="33" y="41"/>
                          <a:pt x="34" y="41"/>
                        </a:cubicBezTo>
                        <a:cubicBezTo>
                          <a:pt x="34" y="41"/>
                          <a:pt x="34" y="41"/>
                          <a:pt x="34" y="41"/>
                        </a:cubicBezTo>
                        <a:cubicBezTo>
                          <a:pt x="35" y="41"/>
                          <a:pt x="36" y="41"/>
                          <a:pt x="37" y="42"/>
                        </a:cubicBezTo>
                        <a:cubicBezTo>
                          <a:pt x="40" y="42"/>
                          <a:pt x="42" y="44"/>
                          <a:pt x="43" y="47"/>
                        </a:cubicBezTo>
                        <a:cubicBezTo>
                          <a:pt x="44" y="48"/>
                          <a:pt x="44" y="48"/>
                          <a:pt x="44" y="48"/>
                        </a:cubicBezTo>
                        <a:cubicBezTo>
                          <a:pt x="44" y="48"/>
                          <a:pt x="44" y="48"/>
                          <a:pt x="45" y="47"/>
                        </a:cubicBezTo>
                        <a:cubicBezTo>
                          <a:pt x="47" y="44"/>
                          <a:pt x="50" y="41"/>
                          <a:pt x="54" y="41"/>
                        </a:cubicBezTo>
                        <a:cubicBezTo>
                          <a:pt x="54" y="41"/>
                          <a:pt x="54" y="41"/>
                          <a:pt x="54" y="41"/>
                        </a:cubicBezTo>
                        <a:cubicBezTo>
                          <a:pt x="58" y="41"/>
                          <a:pt x="61" y="44"/>
                          <a:pt x="62" y="47"/>
                        </a:cubicBezTo>
                        <a:cubicBezTo>
                          <a:pt x="63" y="48"/>
                          <a:pt x="63" y="49"/>
                          <a:pt x="63" y="49"/>
                        </a:cubicBezTo>
                        <a:cubicBezTo>
                          <a:pt x="63" y="50"/>
                          <a:pt x="63" y="50"/>
                          <a:pt x="64" y="50"/>
                        </a:cubicBezTo>
                        <a:cubicBezTo>
                          <a:pt x="64" y="50"/>
                          <a:pt x="64" y="50"/>
                          <a:pt x="64" y="49"/>
                        </a:cubicBezTo>
                        <a:cubicBezTo>
                          <a:pt x="65" y="49"/>
                          <a:pt x="65" y="48"/>
                          <a:pt x="65" y="47"/>
                        </a:cubicBezTo>
                        <a:cubicBezTo>
                          <a:pt x="67" y="44"/>
                          <a:pt x="68" y="39"/>
                          <a:pt x="68" y="35"/>
                        </a:cubicBezTo>
                        <a:cubicBezTo>
                          <a:pt x="69" y="17"/>
                          <a:pt x="55" y="2"/>
                          <a:pt x="3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1" name="Freeform: Shape 178"/>
                  <p:cNvSpPr>
                    <a:spLocks/>
                  </p:cNvSpPr>
                  <p:nvPr/>
                </p:nvSpPr>
                <p:spPr bwMode="auto">
                  <a:xfrm>
                    <a:off x="4601092" y="4491660"/>
                    <a:ext cx="118865" cy="84553"/>
                  </a:xfrm>
                  <a:custGeom>
                    <a:avLst/>
                    <a:gdLst>
                      <a:gd name="T0" fmla="*/ 17 w 27"/>
                      <a:gd name="T1" fmla="*/ 5 h 19"/>
                      <a:gd name="T2" fmla="*/ 24 w 27"/>
                      <a:gd name="T3" fmla="*/ 1 h 19"/>
                      <a:gd name="T4" fmla="*/ 27 w 27"/>
                      <a:gd name="T5" fmla="*/ 0 h 19"/>
                      <a:gd name="T6" fmla="*/ 16 w 27"/>
                      <a:gd name="T7" fmla="*/ 1 h 19"/>
                      <a:gd name="T8" fmla="*/ 9 w 27"/>
                      <a:gd name="T9" fmla="*/ 7 h 19"/>
                      <a:gd name="T10" fmla="*/ 5 w 27"/>
                      <a:gd name="T11" fmla="*/ 12 h 19"/>
                      <a:gd name="T12" fmla="*/ 0 w 27"/>
                      <a:gd name="T13" fmla="*/ 19 h 19"/>
                      <a:gd name="T14" fmla="*/ 9 w 27"/>
                      <a:gd name="T15" fmla="*/ 15 h 19"/>
                      <a:gd name="T16" fmla="*/ 17 w 27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" h="19">
                        <a:moveTo>
                          <a:pt x="17" y="5"/>
                        </a:moveTo>
                        <a:cubicBezTo>
                          <a:pt x="19" y="4"/>
                          <a:pt x="21" y="2"/>
                          <a:pt x="24" y="1"/>
                        </a:cubicBezTo>
                        <a:cubicBezTo>
                          <a:pt x="24" y="1"/>
                          <a:pt x="26" y="0"/>
                          <a:pt x="27" y="0"/>
                        </a:cubicBezTo>
                        <a:cubicBezTo>
                          <a:pt x="23" y="0"/>
                          <a:pt x="19" y="0"/>
                          <a:pt x="16" y="1"/>
                        </a:cubicBezTo>
                        <a:cubicBezTo>
                          <a:pt x="13" y="2"/>
                          <a:pt x="10" y="4"/>
                          <a:pt x="9" y="7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5"/>
                          <a:pt x="3" y="18"/>
                          <a:pt x="0" y="19"/>
                        </a:cubicBezTo>
                        <a:cubicBezTo>
                          <a:pt x="3" y="19"/>
                          <a:pt x="7" y="17"/>
                          <a:pt x="9" y="15"/>
                        </a:cubicBezTo>
                        <a:cubicBezTo>
                          <a:pt x="13" y="12"/>
                          <a:pt x="15" y="9"/>
                          <a:pt x="1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2" name="Freeform: Shape 179"/>
                  <p:cNvSpPr>
                    <a:spLocks/>
                  </p:cNvSpPr>
                  <p:nvPr/>
                </p:nvSpPr>
                <p:spPr bwMode="auto">
                  <a:xfrm>
                    <a:off x="4609670" y="4491660"/>
                    <a:ext cx="154402" cy="106611"/>
                  </a:xfrm>
                  <a:custGeom>
                    <a:avLst/>
                    <a:gdLst>
                      <a:gd name="T0" fmla="*/ 23 w 35"/>
                      <a:gd name="T1" fmla="*/ 3 h 24"/>
                      <a:gd name="T2" fmla="*/ 14 w 35"/>
                      <a:gd name="T3" fmla="*/ 11 h 24"/>
                      <a:gd name="T4" fmla="*/ 8 w 35"/>
                      <a:gd name="T5" fmla="*/ 17 h 24"/>
                      <a:gd name="T6" fmla="*/ 0 w 35"/>
                      <a:gd name="T7" fmla="*/ 20 h 24"/>
                      <a:gd name="T8" fmla="*/ 19 w 35"/>
                      <a:gd name="T9" fmla="*/ 20 h 24"/>
                      <a:gd name="T10" fmla="*/ 30 w 35"/>
                      <a:gd name="T11" fmla="*/ 6 h 24"/>
                      <a:gd name="T12" fmla="*/ 33 w 35"/>
                      <a:gd name="T13" fmla="*/ 2 h 24"/>
                      <a:gd name="T14" fmla="*/ 35 w 35"/>
                      <a:gd name="T15" fmla="*/ 1 h 24"/>
                      <a:gd name="T16" fmla="*/ 23 w 35"/>
                      <a:gd name="T17" fmla="*/ 3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23" y="3"/>
                        </a:moveTo>
                        <a:cubicBezTo>
                          <a:pt x="19" y="5"/>
                          <a:pt x="17" y="7"/>
                          <a:pt x="14" y="11"/>
                        </a:cubicBezTo>
                        <a:cubicBezTo>
                          <a:pt x="12" y="13"/>
                          <a:pt x="10" y="16"/>
                          <a:pt x="8" y="17"/>
                        </a:cubicBezTo>
                        <a:cubicBezTo>
                          <a:pt x="5" y="19"/>
                          <a:pt x="3" y="20"/>
                          <a:pt x="0" y="20"/>
                        </a:cubicBezTo>
                        <a:cubicBezTo>
                          <a:pt x="6" y="24"/>
                          <a:pt x="13" y="24"/>
                          <a:pt x="19" y="20"/>
                        </a:cubicBezTo>
                        <a:cubicBezTo>
                          <a:pt x="25" y="17"/>
                          <a:pt x="27" y="12"/>
                          <a:pt x="30" y="6"/>
                        </a:cubicBezTo>
                        <a:cubicBezTo>
                          <a:pt x="31" y="5"/>
                          <a:pt x="32" y="3"/>
                          <a:pt x="33" y="2"/>
                        </a:cubicBezTo>
                        <a:cubicBezTo>
                          <a:pt x="34" y="2"/>
                          <a:pt x="35" y="1"/>
                          <a:pt x="35" y="1"/>
                        </a:cubicBezTo>
                        <a:cubicBezTo>
                          <a:pt x="31" y="0"/>
                          <a:pt x="27" y="1"/>
                          <a:pt x="23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3" name="Freeform: Shape 180"/>
                  <p:cNvSpPr>
                    <a:spLocks/>
                  </p:cNvSpPr>
                  <p:nvPr/>
                </p:nvSpPr>
                <p:spPr bwMode="auto">
                  <a:xfrm>
                    <a:off x="4601092" y="4403430"/>
                    <a:ext cx="101709" cy="71074"/>
                  </a:xfrm>
                  <a:custGeom>
                    <a:avLst/>
                    <a:gdLst>
                      <a:gd name="T0" fmla="*/ 8 w 23"/>
                      <a:gd name="T1" fmla="*/ 6 h 16"/>
                      <a:gd name="T2" fmla="*/ 5 w 23"/>
                      <a:gd name="T3" fmla="*/ 11 h 16"/>
                      <a:gd name="T4" fmla="*/ 0 w 23"/>
                      <a:gd name="T5" fmla="*/ 16 h 16"/>
                      <a:gd name="T6" fmla="*/ 8 w 23"/>
                      <a:gd name="T7" fmla="*/ 13 h 16"/>
                      <a:gd name="T8" fmla="*/ 15 w 23"/>
                      <a:gd name="T9" fmla="*/ 5 h 16"/>
                      <a:gd name="T10" fmla="*/ 20 w 23"/>
                      <a:gd name="T11" fmla="*/ 1 h 16"/>
                      <a:gd name="T12" fmla="*/ 23 w 23"/>
                      <a:gd name="T13" fmla="*/ 0 h 16"/>
                      <a:gd name="T14" fmla="*/ 14 w 23"/>
                      <a:gd name="T15" fmla="*/ 1 h 16"/>
                      <a:gd name="T16" fmla="*/ 8 w 23"/>
                      <a:gd name="T17" fmla="*/ 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8" y="6"/>
                        </a:moveTo>
                        <a:cubicBezTo>
                          <a:pt x="6" y="8"/>
                          <a:pt x="6" y="9"/>
                          <a:pt x="5" y="11"/>
                        </a:cubicBezTo>
                        <a:cubicBezTo>
                          <a:pt x="4" y="13"/>
                          <a:pt x="2" y="15"/>
                          <a:pt x="0" y="16"/>
                        </a:cubicBezTo>
                        <a:cubicBezTo>
                          <a:pt x="3" y="16"/>
                          <a:pt x="6" y="15"/>
                          <a:pt x="8" y="13"/>
                        </a:cubicBezTo>
                        <a:cubicBezTo>
                          <a:pt x="11" y="11"/>
                          <a:pt x="13" y="7"/>
                          <a:pt x="15" y="5"/>
                        </a:cubicBezTo>
                        <a:cubicBezTo>
                          <a:pt x="17" y="3"/>
                          <a:pt x="18" y="2"/>
                          <a:pt x="20" y="1"/>
                        </a:cubicBezTo>
                        <a:cubicBezTo>
                          <a:pt x="21" y="1"/>
                          <a:pt x="22" y="0"/>
                          <a:pt x="23" y="0"/>
                        </a:cubicBezTo>
                        <a:cubicBezTo>
                          <a:pt x="20" y="0"/>
                          <a:pt x="17" y="0"/>
                          <a:pt x="14" y="1"/>
                        </a:cubicBezTo>
                        <a:cubicBezTo>
                          <a:pt x="11" y="2"/>
                          <a:pt x="9" y="4"/>
                          <a:pt x="8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4" name="Freeform: Shape 181"/>
                  <p:cNvSpPr>
                    <a:spLocks/>
                  </p:cNvSpPr>
                  <p:nvPr/>
                </p:nvSpPr>
                <p:spPr bwMode="auto">
                  <a:xfrm>
                    <a:off x="4609670" y="4403430"/>
                    <a:ext cx="132345" cy="93131"/>
                  </a:xfrm>
                  <a:custGeom>
                    <a:avLst/>
                    <a:gdLst>
                      <a:gd name="T0" fmla="*/ 28 w 30"/>
                      <a:gd name="T1" fmla="*/ 2 h 21"/>
                      <a:gd name="T2" fmla="*/ 30 w 30"/>
                      <a:gd name="T3" fmla="*/ 1 h 21"/>
                      <a:gd name="T4" fmla="*/ 19 w 30"/>
                      <a:gd name="T5" fmla="*/ 2 h 21"/>
                      <a:gd name="T6" fmla="*/ 12 w 30"/>
                      <a:gd name="T7" fmla="*/ 9 h 21"/>
                      <a:gd name="T8" fmla="*/ 6 w 30"/>
                      <a:gd name="T9" fmla="*/ 15 h 21"/>
                      <a:gd name="T10" fmla="*/ 0 w 30"/>
                      <a:gd name="T11" fmla="*/ 18 h 21"/>
                      <a:gd name="T12" fmla="*/ 16 w 30"/>
                      <a:gd name="T13" fmla="*/ 17 h 21"/>
                      <a:gd name="T14" fmla="*/ 25 w 30"/>
                      <a:gd name="T15" fmla="*/ 6 h 21"/>
                      <a:gd name="T16" fmla="*/ 28 w 30"/>
                      <a:gd name="T17" fmla="*/ 2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28" y="2"/>
                        </a:moveTo>
                        <a:cubicBezTo>
                          <a:pt x="29" y="2"/>
                          <a:pt x="30" y="1"/>
                          <a:pt x="30" y="1"/>
                        </a:cubicBezTo>
                        <a:cubicBezTo>
                          <a:pt x="26" y="0"/>
                          <a:pt x="23" y="1"/>
                          <a:pt x="19" y="2"/>
                        </a:cubicBezTo>
                        <a:cubicBezTo>
                          <a:pt x="16" y="4"/>
                          <a:pt x="14" y="6"/>
                          <a:pt x="12" y="9"/>
                        </a:cubicBezTo>
                        <a:cubicBezTo>
                          <a:pt x="10" y="11"/>
                          <a:pt x="9" y="14"/>
                          <a:pt x="6" y="15"/>
                        </a:cubicBezTo>
                        <a:cubicBezTo>
                          <a:pt x="5" y="16"/>
                          <a:pt x="2" y="17"/>
                          <a:pt x="0" y="18"/>
                        </a:cubicBezTo>
                        <a:cubicBezTo>
                          <a:pt x="5" y="21"/>
                          <a:pt x="11" y="21"/>
                          <a:pt x="16" y="17"/>
                        </a:cubicBezTo>
                        <a:cubicBezTo>
                          <a:pt x="21" y="15"/>
                          <a:pt x="23" y="10"/>
                          <a:pt x="25" y="6"/>
                        </a:cubicBezTo>
                        <a:cubicBezTo>
                          <a:pt x="26" y="4"/>
                          <a:pt x="27" y="3"/>
                          <a:pt x="28" y="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5" name="Freeform: Shape 182"/>
                  <p:cNvSpPr>
                    <a:spLocks/>
                  </p:cNvSpPr>
                  <p:nvPr/>
                </p:nvSpPr>
                <p:spPr bwMode="auto">
                  <a:xfrm>
                    <a:off x="4472424" y="4491660"/>
                    <a:ext cx="115189" cy="84553"/>
                  </a:xfrm>
                  <a:custGeom>
                    <a:avLst/>
                    <a:gdLst>
                      <a:gd name="T0" fmla="*/ 9 w 26"/>
                      <a:gd name="T1" fmla="*/ 5 h 19"/>
                      <a:gd name="T2" fmla="*/ 17 w 26"/>
                      <a:gd name="T3" fmla="*/ 15 h 19"/>
                      <a:gd name="T4" fmla="*/ 26 w 26"/>
                      <a:gd name="T5" fmla="*/ 19 h 19"/>
                      <a:gd name="T6" fmla="*/ 21 w 26"/>
                      <a:gd name="T7" fmla="*/ 12 h 19"/>
                      <a:gd name="T8" fmla="*/ 18 w 26"/>
                      <a:gd name="T9" fmla="*/ 7 h 19"/>
                      <a:gd name="T10" fmla="*/ 11 w 26"/>
                      <a:gd name="T11" fmla="*/ 1 h 19"/>
                      <a:gd name="T12" fmla="*/ 0 w 26"/>
                      <a:gd name="T13" fmla="*/ 0 h 19"/>
                      <a:gd name="T14" fmla="*/ 3 w 26"/>
                      <a:gd name="T15" fmla="*/ 1 h 19"/>
                      <a:gd name="T16" fmla="*/ 9 w 26"/>
                      <a:gd name="T17" fmla="*/ 5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19">
                        <a:moveTo>
                          <a:pt x="9" y="5"/>
                        </a:moveTo>
                        <a:cubicBezTo>
                          <a:pt x="12" y="9"/>
                          <a:pt x="14" y="12"/>
                          <a:pt x="17" y="15"/>
                        </a:cubicBezTo>
                        <a:cubicBezTo>
                          <a:pt x="20" y="17"/>
                          <a:pt x="23" y="19"/>
                          <a:pt x="26" y="19"/>
                        </a:cubicBezTo>
                        <a:cubicBezTo>
                          <a:pt x="24" y="18"/>
                          <a:pt x="22" y="15"/>
                          <a:pt x="21" y="12"/>
                        </a:cubicBezTo>
                        <a:cubicBezTo>
                          <a:pt x="20" y="11"/>
                          <a:pt x="19" y="9"/>
                          <a:pt x="18" y="7"/>
                        </a:cubicBezTo>
                        <a:cubicBezTo>
                          <a:pt x="16" y="4"/>
                          <a:pt x="14" y="2"/>
                          <a:pt x="11" y="1"/>
                        </a:cubicBez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4"/>
                          <a:pt x="9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6" name="Freeform: Shape 183"/>
                  <p:cNvSpPr>
                    <a:spLocks/>
                  </p:cNvSpPr>
                  <p:nvPr/>
                </p:nvSpPr>
                <p:spPr bwMode="auto">
                  <a:xfrm>
                    <a:off x="4424633" y="4491660"/>
                    <a:ext cx="154402" cy="106611"/>
                  </a:xfrm>
                  <a:custGeom>
                    <a:avLst/>
                    <a:gdLst>
                      <a:gd name="T0" fmla="*/ 6 w 35"/>
                      <a:gd name="T1" fmla="*/ 6 h 24"/>
                      <a:gd name="T2" fmla="*/ 16 w 35"/>
                      <a:gd name="T3" fmla="*/ 20 h 24"/>
                      <a:gd name="T4" fmla="*/ 35 w 35"/>
                      <a:gd name="T5" fmla="*/ 20 h 24"/>
                      <a:gd name="T6" fmla="*/ 28 w 35"/>
                      <a:gd name="T7" fmla="*/ 17 h 24"/>
                      <a:gd name="T8" fmla="*/ 21 w 35"/>
                      <a:gd name="T9" fmla="*/ 11 h 24"/>
                      <a:gd name="T10" fmla="*/ 13 w 35"/>
                      <a:gd name="T11" fmla="*/ 3 h 24"/>
                      <a:gd name="T12" fmla="*/ 0 w 35"/>
                      <a:gd name="T13" fmla="*/ 1 h 24"/>
                      <a:gd name="T14" fmla="*/ 2 w 35"/>
                      <a:gd name="T15" fmla="*/ 2 h 24"/>
                      <a:gd name="T16" fmla="*/ 6 w 35"/>
                      <a:gd name="T17" fmla="*/ 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5" h="24">
                        <a:moveTo>
                          <a:pt x="6" y="6"/>
                        </a:moveTo>
                        <a:cubicBezTo>
                          <a:pt x="9" y="12"/>
                          <a:pt x="11" y="17"/>
                          <a:pt x="16" y="20"/>
                        </a:cubicBezTo>
                        <a:cubicBezTo>
                          <a:pt x="22" y="24"/>
                          <a:pt x="30" y="24"/>
                          <a:pt x="35" y="20"/>
                        </a:cubicBezTo>
                        <a:cubicBezTo>
                          <a:pt x="33" y="20"/>
                          <a:pt x="30" y="19"/>
                          <a:pt x="28" y="17"/>
                        </a:cubicBezTo>
                        <a:cubicBezTo>
                          <a:pt x="25" y="16"/>
                          <a:pt x="23" y="13"/>
                          <a:pt x="21" y="11"/>
                        </a:cubicBezTo>
                        <a:cubicBezTo>
                          <a:pt x="19" y="7"/>
                          <a:pt x="16" y="5"/>
                          <a:pt x="13" y="3"/>
                        </a:cubicBezTo>
                        <a:cubicBezTo>
                          <a:pt x="9" y="1"/>
                          <a:pt x="4" y="0"/>
                          <a:pt x="0" y="1"/>
                        </a:cubicBez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4" y="3"/>
                          <a:pt x="5" y="5"/>
                          <a:pt x="6" y="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7" name="Freeform: Shape 184"/>
                  <p:cNvSpPr>
                    <a:spLocks/>
                  </p:cNvSpPr>
                  <p:nvPr/>
                </p:nvSpPr>
                <p:spPr bwMode="auto">
                  <a:xfrm>
                    <a:off x="4485903" y="4403430"/>
                    <a:ext cx="101709" cy="71074"/>
                  </a:xfrm>
                  <a:custGeom>
                    <a:avLst/>
                    <a:gdLst>
                      <a:gd name="T0" fmla="*/ 10 w 23"/>
                      <a:gd name="T1" fmla="*/ 1 h 16"/>
                      <a:gd name="T2" fmla="*/ 0 w 23"/>
                      <a:gd name="T3" fmla="*/ 0 h 16"/>
                      <a:gd name="T4" fmla="*/ 3 w 23"/>
                      <a:gd name="T5" fmla="*/ 1 h 16"/>
                      <a:gd name="T6" fmla="*/ 8 w 23"/>
                      <a:gd name="T7" fmla="*/ 5 h 16"/>
                      <a:gd name="T8" fmla="*/ 15 w 23"/>
                      <a:gd name="T9" fmla="*/ 13 h 16"/>
                      <a:gd name="T10" fmla="*/ 23 w 23"/>
                      <a:gd name="T11" fmla="*/ 16 h 16"/>
                      <a:gd name="T12" fmla="*/ 19 w 23"/>
                      <a:gd name="T13" fmla="*/ 11 h 16"/>
                      <a:gd name="T14" fmla="*/ 16 w 23"/>
                      <a:gd name="T15" fmla="*/ 6 h 16"/>
                      <a:gd name="T16" fmla="*/ 10 w 23"/>
                      <a:gd name="T17" fmla="*/ 1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16">
                        <a:moveTo>
                          <a:pt x="10" y="1"/>
                        </a:moveTo>
                        <a:cubicBezTo>
                          <a:pt x="7" y="0"/>
                          <a:pt x="3" y="0"/>
                          <a:pt x="0" y="0"/>
                        </a:cubicBezTo>
                        <a:cubicBezTo>
                          <a:pt x="1" y="0"/>
                          <a:pt x="2" y="1"/>
                          <a:pt x="3" y="1"/>
                        </a:cubicBezTo>
                        <a:cubicBezTo>
                          <a:pt x="5" y="2"/>
                          <a:pt x="7" y="3"/>
                          <a:pt x="8" y="5"/>
                        </a:cubicBezTo>
                        <a:cubicBezTo>
                          <a:pt x="11" y="7"/>
                          <a:pt x="13" y="11"/>
                          <a:pt x="15" y="13"/>
                        </a:cubicBezTo>
                        <a:cubicBezTo>
                          <a:pt x="18" y="15"/>
                          <a:pt x="20" y="16"/>
                          <a:pt x="23" y="16"/>
                        </a:cubicBezTo>
                        <a:cubicBezTo>
                          <a:pt x="21" y="15"/>
                          <a:pt x="20" y="13"/>
                          <a:pt x="19" y="11"/>
                        </a:cubicBezTo>
                        <a:cubicBezTo>
                          <a:pt x="18" y="9"/>
                          <a:pt x="17" y="8"/>
                          <a:pt x="16" y="6"/>
                        </a:cubicBezTo>
                        <a:cubicBezTo>
                          <a:pt x="14" y="4"/>
                          <a:pt x="12" y="2"/>
                          <a:pt x="1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8" name="Freeform: Shape 185"/>
                  <p:cNvSpPr>
                    <a:spLocks/>
                  </p:cNvSpPr>
                  <p:nvPr/>
                </p:nvSpPr>
                <p:spPr bwMode="auto">
                  <a:xfrm>
                    <a:off x="4446690" y="4403430"/>
                    <a:ext cx="132345" cy="93131"/>
                  </a:xfrm>
                  <a:custGeom>
                    <a:avLst/>
                    <a:gdLst>
                      <a:gd name="T0" fmla="*/ 0 w 30"/>
                      <a:gd name="T1" fmla="*/ 1 h 21"/>
                      <a:gd name="T2" fmla="*/ 2 w 30"/>
                      <a:gd name="T3" fmla="*/ 2 h 21"/>
                      <a:gd name="T4" fmla="*/ 5 w 30"/>
                      <a:gd name="T5" fmla="*/ 6 h 21"/>
                      <a:gd name="T6" fmla="*/ 14 w 30"/>
                      <a:gd name="T7" fmla="*/ 17 h 21"/>
                      <a:gd name="T8" fmla="*/ 30 w 30"/>
                      <a:gd name="T9" fmla="*/ 18 h 21"/>
                      <a:gd name="T10" fmla="*/ 24 w 30"/>
                      <a:gd name="T11" fmla="*/ 15 h 21"/>
                      <a:gd name="T12" fmla="*/ 18 w 30"/>
                      <a:gd name="T13" fmla="*/ 9 h 21"/>
                      <a:gd name="T14" fmla="*/ 11 w 30"/>
                      <a:gd name="T15" fmla="*/ 2 h 21"/>
                      <a:gd name="T16" fmla="*/ 0 w 30"/>
                      <a:gd name="T17" fmla="*/ 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21">
                        <a:moveTo>
                          <a:pt x="0" y="1"/>
                        </a:moveTo>
                        <a:cubicBezTo>
                          <a:pt x="1" y="1"/>
                          <a:pt x="2" y="2"/>
                          <a:pt x="2" y="2"/>
                        </a:cubicBezTo>
                        <a:cubicBezTo>
                          <a:pt x="3" y="3"/>
                          <a:pt x="4" y="4"/>
                          <a:pt x="5" y="6"/>
                        </a:cubicBezTo>
                        <a:cubicBezTo>
                          <a:pt x="8" y="10"/>
                          <a:pt x="9" y="15"/>
                          <a:pt x="14" y="17"/>
                        </a:cubicBezTo>
                        <a:cubicBezTo>
                          <a:pt x="19" y="21"/>
                          <a:pt x="25" y="21"/>
                          <a:pt x="30" y="18"/>
                        </a:cubicBezTo>
                        <a:cubicBezTo>
                          <a:pt x="28" y="17"/>
                          <a:pt x="26" y="16"/>
                          <a:pt x="24" y="15"/>
                        </a:cubicBezTo>
                        <a:cubicBezTo>
                          <a:pt x="22" y="14"/>
                          <a:pt x="20" y="11"/>
                          <a:pt x="18" y="9"/>
                        </a:cubicBezTo>
                        <a:cubicBezTo>
                          <a:pt x="16" y="6"/>
                          <a:pt x="14" y="4"/>
                          <a:pt x="11" y="2"/>
                        </a:cubicBezTo>
                        <a:cubicBezTo>
                          <a:pt x="8" y="1"/>
                          <a:pt x="4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39" name="Freeform: Shape 186"/>
                  <p:cNvSpPr>
                    <a:spLocks/>
                  </p:cNvSpPr>
                  <p:nvPr/>
                </p:nvSpPr>
                <p:spPr bwMode="auto">
                  <a:xfrm>
                    <a:off x="4592514" y="4342160"/>
                    <a:ext cx="56369" cy="113963"/>
                  </a:xfrm>
                  <a:custGeom>
                    <a:avLst/>
                    <a:gdLst>
                      <a:gd name="T0" fmla="*/ 9 w 13"/>
                      <a:gd name="T1" fmla="*/ 8 h 26"/>
                      <a:gd name="T2" fmla="*/ 2 w 13"/>
                      <a:gd name="T3" fmla="*/ 17 h 26"/>
                      <a:gd name="T4" fmla="*/ 1 w 13"/>
                      <a:gd name="T5" fmla="*/ 26 h 26"/>
                      <a:gd name="T6" fmla="*/ 5 w 13"/>
                      <a:gd name="T7" fmla="*/ 20 h 26"/>
                      <a:gd name="T8" fmla="*/ 9 w 13"/>
                      <a:gd name="T9" fmla="*/ 16 h 26"/>
                      <a:gd name="T10" fmla="*/ 12 w 13"/>
                      <a:gd name="T11" fmla="*/ 9 h 26"/>
                      <a:gd name="T12" fmla="*/ 11 w 13"/>
                      <a:gd name="T13" fmla="*/ 0 h 26"/>
                      <a:gd name="T14" fmla="*/ 11 w 13"/>
                      <a:gd name="T15" fmla="*/ 3 h 26"/>
                      <a:gd name="T16" fmla="*/ 9 w 13"/>
                      <a:gd name="T17" fmla="*/ 8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" h="26">
                        <a:moveTo>
                          <a:pt x="9" y="8"/>
                        </a:moveTo>
                        <a:cubicBezTo>
                          <a:pt x="6" y="11"/>
                          <a:pt x="4" y="14"/>
                          <a:pt x="2" y="17"/>
                        </a:cubicBezTo>
                        <a:cubicBezTo>
                          <a:pt x="1" y="20"/>
                          <a:pt x="0" y="23"/>
                          <a:pt x="1" y="26"/>
                        </a:cubicBezTo>
                        <a:cubicBezTo>
                          <a:pt x="1" y="23"/>
                          <a:pt x="3" y="21"/>
                          <a:pt x="5" y="20"/>
                        </a:cubicBezTo>
                        <a:cubicBezTo>
                          <a:pt x="6" y="19"/>
                          <a:pt x="8" y="18"/>
                          <a:pt x="9" y="16"/>
                        </a:cubicBezTo>
                        <a:cubicBezTo>
                          <a:pt x="11" y="14"/>
                          <a:pt x="12" y="12"/>
                          <a:pt x="12" y="9"/>
                        </a:cubicBezTo>
                        <a:cubicBezTo>
                          <a:pt x="13" y="6"/>
                          <a:pt x="12" y="3"/>
                          <a:pt x="11" y="0"/>
                        </a:cubicBezTo>
                        <a:cubicBezTo>
                          <a:pt x="11" y="0"/>
                          <a:pt x="11" y="2"/>
                          <a:pt x="11" y="3"/>
                        </a:cubicBezTo>
                        <a:cubicBezTo>
                          <a:pt x="10" y="5"/>
                          <a:pt x="10" y="7"/>
                          <a:pt x="9" y="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0" name="Freeform: Shape 187"/>
                  <p:cNvSpPr>
                    <a:spLocks/>
                  </p:cNvSpPr>
                  <p:nvPr/>
                </p:nvSpPr>
                <p:spPr bwMode="auto">
                  <a:xfrm>
                    <a:off x="4560653" y="4301721"/>
                    <a:ext cx="75976" cy="145824"/>
                  </a:xfrm>
                  <a:custGeom>
                    <a:avLst/>
                    <a:gdLst>
                      <a:gd name="T0" fmla="*/ 6 w 17"/>
                      <a:gd name="T1" fmla="*/ 33 h 33"/>
                      <a:gd name="T2" fmla="*/ 7 w 17"/>
                      <a:gd name="T3" fmla="*/ 27 h 33"/>
                      <a:gd name="T4" fmla="*/ 11 w 17"/>
                      <a:gd name="T5" fmla="*/ 20 h 33"/>
                      <a:gd name="T6" fmla="*/ 16 w 17"/>
                      <a:gd name="T7" fmla="*/ 11 h 33"/>
                      <a:gd name="T8" fmla="*/ 16 w 17"/>
                      <a:gd name="T9" fmla="*/ 0 h 33"/>
                      <a:gd name="T10" fmla="*/ 15 w 17"/>
                      <a:gd name="T11" fmla="*/ 2 h 33"/>
                      <a:gd name="T12" fmla="*/ 12 w 17"/>
                      <a:gd name="T13" fmla="*/ 6 h 33"/>
                      <a:gd name="T14" fmla="*/ 2 w 17"/>
                      <a:gd name="T15" fmla="*/ 17 h 33"/>
                      <a:gd name="T16" fmla="*/ 6 w 17"/>
                      <a:gd name="T17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" h="33">
                        <a:moveTo>
                          <a:pt x="6" y="33"/>
                        </a:moveTo>
                        <a:cubicBezTo>
                          <a:pt x="5" y="31"/>
                          <a:pt x="6" y="29"/>
                          <a:pt x="7" y="27"/>
                        </a:cubicBezTo>
                        <a:cubicBezTo>
                          <a:pt x="8" y="24"/>
                          <a:pt x="9" y="22"/>
                          <a:pt x="11" y="20"/>
                        </a:cubicBezTo>
                        <a:cubicBezTo>
                          <a:pt x="13" y="17"/>
                          <a:pt x="15" y="15"/>
                          <a:pt x="16" y="11"/>
                        </a:cubicBezTo>
                        <a:cubicBezTo>
                          <a:pt x="17" y="8"/>
                          <a:pt x="17" y="4"/>
                          <a:pt x="16" y="0"/>
                        </a:cubicBezTo>
                        <a:cubicBezTo>
                          <a:pt x="16" y="1"/>
                          <a:pt x="15" y="2"/>
                          <a:pt x="15" y="2"/>
                        </a:cubicBezTo>
                        <a:cubicBezTo>
                          <a:pt x="14" y="4"/>
                          <a:pt x="13" y="5"/>
                          <a:pt x="12" y="6"/>
                        </a:cubicBezTo>
                        <a:cubicBezTo>
                          <a:pt x="8" y="10"/>
                          <a:pt x="4" y="12"/>
                          <a:pt x="2" y="17"/>
                        </a:cubicBezTo>
                        <a:cubicBezTo>
                          <a:pt x="0" y="23"/>
                          <a:pt x="1" y="29"/>
                          <a:pt x="6" y="3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1" name="Freeform: Shape 188"/>
                  <p:cNvSpPr>
                    <a:spLocks/>
                  </p:cNvSpPr>
                  <p:nvPr/>
                </p:nvSpPr>
                <p:spPr bwMode="auto">
                  <a:xfrm>
                    <a:off x="5727246" y="1033545"/>
                    <a:ext cx="140922" cy="140922"/>
                  </a:xfrm>
                  <a:custGeom>
                    <a:avLst/>
                    <a:gdLst>
                      <a:gd name="T0" fmla="*/ 7 w 32"/>
                      <a:gd name="T1" fmla="*/ 30 h 32"/>
                      <a:gd name="T2" fmla="*/ 16 w 32"/>
                      <a:gd name="T3" fmla="*/ 32 h 32"/>
                      <a:gd name="T4" fmla="*/ 32 w 32"/>
                      <a:gd name="T5" fmla="*/ 16 h 32"/>
                      <a:gd name="T6" fmla="*/ 16 w 32"/>
                      <a:gd name="T7" fmla="*/ 0 h 32"/>
                      <a:gd name="T8" fmla="*/ 0 w 32"/>
                      <a:gd name="T9" fmla="*/ 14 h 32"/>
                      <a:gd name="T10" fmla="*/ 16 w 32"/>
                      <a:gd name="T11" fmla="*/ 14 h 32"/>
                      <a:gd name="T12" fmla="*/ 21 w 32"/>
                      <a:gd name="T13" fmla="*/ 14 h 32"/>
                      <a:gd name="T14" fmla="*/ 18 w 32"/>
                      <a:gd name="T15" fmla="*/ 18 h 32"/>
                      <a:gd name="T16" fmla="*/ 7 w 32"/>
                      <a:gd name="T17" fmla="*/ 3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32">
                        <a:moveTo>
                          <a:pt x="7" y="30"/>
                        </a:moveTo>
                        <a:cubicBezTo>
                          <a:pt x="10" y="31"/>
                          <a:pt x="13" y="32"/>
                          <a:pt x="16" y="32"/>
                        </a:cubicBezTo>
                        <a:cubicBezTo>
                          <a:pt x="25" y="32"/>
                          <a:pt x="32" y="25"/>
                          <a:pt x="32" y="16"/>
                        </a:cubicBezTo>
                        <a:cubicBezTo>
                          <a:pt x="32" y="7"/>
                          <a:pt x="25" y="0"/>
                          <a:pt x="16" y="0"/>
                        </a:cubicBezTo>
                        <a:cubicBezTo>
                          <a:pt x="8" y="0"/>
                          <a:pt x="1" y="6"/>
                          <a:pt x="0" y="14"/>
                        </a:cubicBezTo>
                        <a:cubicBezTo>
                          <a:pt x="16" y="14"/>
                          <a:pt x="16" y="14"/>
                          <a:pt x="16" y="14"/>
                        </a:cubicBezTo>
                        <a:cubicBezTo>
                          <a:pt x="21" y="14"/>
                          <a:pt x="21" y="14"/>
                          <a:pt x="21" y="14"/>
                        </a:cubicBezTo>
                        <a:cubicBezTo>
                          <a:pt x="18" y="18"/>
                          <a:pt x="18" y="18"/>
                          <a:pt x="18" y="18"/>
                        </a:cubicBezTo>
                        <a:lnTo>
                          <a:pt x="7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2" name="Freeform: Shape 189"/>
                  <p:cNvSpPr>
                    <a:spLocks/>
                  </p:cNvSpPr>
                  <p:nvPr/>
                </p:nvSpPr>
                <p:spPr bwMode="auto">
                  <a:xfrm>
                    <a:off x="5501770" y="1104619"/>
                    <a:ext cx="295324" cy="278169"/>
                  </a:xfrm>
                  <a:custGeom>
                    <a:avLst/>
                    <a:gdLst>
                      <a:gd name="T0" fmla="*/ 30 w 67"/>
                      <a:gd name="T1" fmla="*/ 34 h 63"/>
                      <a:gd name="T2" fmla="*/ 30 w 67"/>
                      <a:gd name="T3" fmla="*/ 36 h 63"/>
                      <a:gd name="T4" fmla="*/ 30 w 67"/>
                      <a:gd name="T5" fmla="*/ 37 h 63"/>
                      <a:gd name="T6" fmla="*/ 30 w 67"/>
                      <a:gd name="T7" fmla="*/ 58 h 63"/>
                      <a:gd name="T8" fmla="*/ 22 w 67"/>
                      <a:gd name="T9" fmla="*/ 63 h 63"/>
                      <a:gd name="T10" fmla="*/ 44 w 67"/>
                      <a:gd name="T11" fmla="*/ 63 h 63"/>
                      <a:gd name="T12" fmla="*/ 37 w 67"/>
                      <a:gd name="T13" fmla="*/ 58 h 63"/>
                      <a:gd name="T14" fmla="*/ 37 w 67"/>
                      <a:gd name="T15" fmla="*/ 37 h 63"/>
                      <a:gd name="T16" fmla="*/ 37 w 67"/>
                      <a:gd name="T17" fmla="*/ 36 h 63"/>
                      <a:gd name="T18" fmla="*/ 37 w 67"/>
                      <a:gd name="T19" fmla="*/ 34 h 63"/>
                      <a:gd name="T20" fmla="*/ 56 w 67"/>
                      <a:gd name="T21" fmla="*/ 12 h 63"/>
                      <a:gd name="T22" fmla="*/ 67 w 67"/>
                      <a:gd name="T23" fmla="*/ 0 h 63"/>
                      <a:gd name="T24" fmla="*/ 51 w 67"/>
                      <a:gd name="T25" fmla="*/ 0 h 63"/>
                      <a:gd name="T26" fmla="*/ 0 w 67"/>
                      <a:gd name="T27" fmla="*/ 0 h 63"/>
                      <a:gd name="T28" fmla="*/ 30 w 67"/>
                      <a:gd name="T29" fmla="*/ 34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7" h="63">
                        <a:moveTo>
                          <a:pt x="30" y="34"/>
                        </a:move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30" y="37"/>
                          <a:pt x="30" y="37"/>
                          <a:pt x="30" y="37"/>
                        </a:cubicBezTo>
                        <a:cubicBezTo>
                          <a:pt x="30" y="58"/>
                          <a:pt x="30" y="58"/>
                          <a:pt x="30" y="58"/>
                        </a:cubicBezTo>
                        <a:cubicBezTo>
                          <a:pt x="25" y="58"/>
                          <a:pt x="22" y="61"/>
                          <a:pt x="22" y="63"/>
                        </a:cubicBezTo>
                        <a:cubicBezTo>
                          <a:pt x="44" y="63"/>
                          <a:pt x="44" y="63"/>
                          <a:pt x="44" y="63"/>
                        </a:cubicBezTo>
                        <a:cubicBezTo>
                          <a:pt x="44" y="61"/>
                          <a:pt x="41" y="59"/>
                          <a:pt x="37" y="58"/>
                        </a:cubicBezTo>
                        <a:cubicBezTo>
                          <a:pt x="37" y="37"/>
                          <a:pt x="37" y="37"/>
                          <a:pt x="37" y="37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cubicBezTo>
                          <a:pt x="37" y="34"/>
                          <a:pt x="37" y="34"/>
                          <a:pt x="37" y="34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30" y="3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3" name="Freeform: Shape 190"/>
                  <p:cNvSpPr>
                    <a:spLocks/>
                  </p:cNvSpPr>
                  <p:nvPr/>
                </p:nvSpPr>
                <p:spPr bwMode="auto">
                  <a:xfrm>
                    <a:off x="5364524" y="795815"/>
                    <a:ext cx="220574" cy="136021"/>
                  </a:xfrm>
                  <a:custGeom>
                    <a:avLst/>
                    <a:gdLst>
                      <a:gd name="T0" fmla="*/ 141 w 180"/>
                      <a:gd name="T1" fmla="*/ 61 h 111"/>
                      <a:gd name="T2" fmla="*/ 180 w 180"/>
                      <a:gd name="T3" fmla="*/ 61 h 111"/>
                      <a:gd name="T4" fmla="*/ 180 w 180"/>
                      <a:gd name="T5" fmla="*/ 111 h 111"/>
                      <a:gd name="T6" fmla="*/ 141 w 180"/>
                      <a:gd name="T7" fmla="*/ 111 h 111"/>
                      <a:gd name="T8" fmla="*/ 141 w 180"/>
                      <a:gd name="T9" fmla="*/ 100 h 111"/>
                      <a:gd name="T10" fmla="*/ 155 w 180"/>
                      <a:gd name="T11" fmla="*/ 100 h 111"/>
                      <a:gd name="T12" fmla="*/ 155 w 180"/>
                      <a:gd name="T13" fmla="*/ 79 h 111"/>
                      <a:gd name="T14" fmla="*/ 141 w 180"/>
                      <a:gd name="T15" fmla="*/ 79 h 111"/>
                      <a:gd name="T16" fmla="*/ 141 w 180"/>
                      <a:gd name="T17" fmla="*/ 61 h 111"/>
                      <a:gd name="T18" fmla="*/ 90 w 180"/>
                      <a:gd name="T19" fmla="*/ 61 h 111"/>
                      <a:gd name="T20" fmla="*/ 141 w 180"/>
                      <a:gd name="T21" fmla="*/ 61 h 111"/>
                      <a:gd name="T22" fmla="*/ 141 w 180"/>
                      <a:gd name="T23" fmla="*/ 79 h 111"/>
                      <a:gd name="T24" fmla="*/ 126 w 180"/>
                      <a:gd name="T25" fmla="*/ 79 h 111"/>
                      <a:gd name="T26" fmla="*/ 126 w 180"/>
                      <a:gd name="T27" fmla="*/ 100 h 111"/>
                      <a:gd name="T28" fmla="*/ 126 w 180"/>
                      <a:gd name="T29" fmla="*/ 100 h 111"/>
                      <a:gd name="T30" fmla="*/ 141 w 180"/>
                      <a:gd name="T31" fmla="*/ 100 h 111"/>
                      <a:gd name="T32" fmla="*/ 141 w 180"/>
                      <a:gd name="T33" fmla="*/ 111 h 111"/>
                      <a:gd name="T34" fmla="*/ 90 w 180"/>
                      <a:gd name="T35" fmla="*/ 111 h 111"/>
                      <a:gd name="T36" fmla="*/ 90 w 180"/>
                      <a:gd name="T37" fmla="*/ 100 h 111"/>
                      <a:gd name="T38" fmla="*/ 105 w 180"/>
                      <a:gd name="T39" fmla="*/ 100 h 111"/>
                      <a:gd name="T40" fmla="*/ 105 w 180"/>
                      <a:gd name="T41" fmla="*/ 79 h 111"/>
                      <a:gd name="T42" fmla="*/ 90 w 180"/>
                      <a:gd name="T43" fmla="*/ 79 h 111"/>
                      <a:gd name="T44" fmla="*/ 90 w 180"/>
                      <a:gd name="T45" fmla="*/ 61 h 111"/>
                      <a:gd name="T46" fmla="*/ 65 w 180"/>
                      <a:gd name="T47" fmla="*/ 0 h 111"/>
                      <a:gd name="T48" fmla="*/ 65 w 180"/>
                      <a:gd name="T49" fmla="*/ 61 h 111"/>
                      <a:gd name="T50" fmla="*/ 90 w 180"/>
                      <a:gd name="T51" fmla="*/ 61 h 111"/>
                      <a:gd name="T52" fmla="*/ 90 w 180"/>
                      <a:gd name="T53" fmla="*/ 79 h 111"/>
                      <a:gd name="T54" fmla="*/ 76 w 180"/>
                      <a:gd name="T55" fmla="*/ 79 h 111"/>
                      <a:gd name="T56" fmla="*/ 76 w 180"/>
                      <a:gd name="T57" fmla="*/ 100 h 111"/>
                      <a:gd name="T58" fmla="*/ 76 w 180"/>
                      <a:gd name="T59" fmla="*/ 100 h 111"/>
                      <a:gd name="T60" fmla="*/ 90 w 180"/>
                      <a:gd name="T61" fmla="*/ 100 h 111"/>
                      <a:gd name="T62" fmla="*/ 90 w 180"/>
                      <a:gd name="T63" fmla="*/ 111 h 111"/>
                      <a:gd name="T64" fmla="*/ 40 w 180"/>
                      <a:gd name="T65" fmla="*/ 111 h 111"/>
                      <a:gd name="T66" fmla="*/ 40 w 180"/>
                      <a:gd name="T67" fmla="*/ 100 h 111"/>
                      <a:gd name="T68" fmla="*/ 54 w 180"/>
                      <a:gd name="T69" fmla="*/ 100 h 111"/>
                      <a:gd name="T70" fmla="*/ 54 w 180"/>
                      <a:gd name="T71" fmla="*/ 79 h 111"/>
                      <a:gd name="T72" fmla="*/ 40 w 180"/>
                      <a:gd name="T73" fmla="*/ 79 h 111"/>
                      <a:gd name="T74" fmla="*/ 40 w 180"/>
                      <a:gd name="T75" fmla="*/ 0 h 111"/>
                      <a:gd name="T76" fmla="*/ 65 w 180"/>
                      <a:gd name="T77" fmla="*/ 0 h 111"/>
                      <a:gd name="T78" fmla="*/ 40 w 180"/>
                      <a:gd name="T79" fmla="*/ 111 h 111"/>
                      <a:gd name="T80" fmla="*/ 0 w 180"/>
                      <a:gd name="T81" fmla="*/ 111 h 111"/>
                      <a:gd name="T82" fmla="*/ 0 w 180"/>
                      <a:gd name="T83" fmla="*/ 61 h 111"/>
                      <a:gd name="T84" fmla="*/ 22 w 180"/>
                      <a:gd name="T85" fmla="*/ 61 h 111"/>
                      <a:gd name="T86" fmla="*/ 22 w 180"/>
                      <a:gd name="T87" fmla="*/ 0 h 111"/>
                      <a:gd name="T88" fmla="*/ 40 w 180"/>
                      <a:gd name="T89" fmla="*/ 0 h 111"/>
                      <a:gd name="T90" fmla="*/ 40 w 180"/>
                      <a:gd name="T91" fmla="*/ 79 h 111"/>
                      <a:gd name="T92" fmla="*/ 25 w 180"/>
                      <a:gd name="T93" fmla="*/ 79 h 111"/>
                      <a:gd name="T94" fmla="*/ 25 w 180"/>
                      <a:gd name="T95" fmla="*/ 100 h 111"/>
                      <a:gd name="T96" fmla="*/ 25 w 180"/>
                      <a:gd name="T97" fmla="*/ 100 h 111"/>
                      <a:gd name="T98" fmla="*/ 40 w 180"/>
                      <a:gd name="T99" fmla="*/ 100 h 111"/>
                      <a:gd name="T100" fmla="*/ 40 w 180"/>
                      <a:gd name="T101" fmla="*/ 111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180" h="111">
                        <a:moveTo>
                          <a:pt x="141" y="61"/>
                        </a:moveTo>
                        <a:lnTo>
                          <a:pt x="180" y="61"/>
                        </a:lnTo>
                        <a:lnTo>
                          <a:pt x="180" y="111"/>
                        </a:lnTo>
                        <a:lnTo>
                          <a:pt x="141" y="111"/>
                        </a:lnTo>
                        <a:lnTo>
                          <a:pt x="141" y="100"/>
                        </a:lnTo>
                        <a:lnTo>
                          <a:pt x="155" y="100"/>
                        </a:lnTo>
                        <a:lnTo>
                          <a:pt x="155" y="79"/>
                        </a:lnTo>
                        <a:lnTo>
                          <a:pt x="141" y="79"/>
                        </a:lnTo>
                        <a:lnTo>
                          <a:pt x="141" y="61"/>
                        </a:lnTo>
                        <a:close/>
                        <a:moveTo>
                          <a:pt x="90" y="61"/>
                        </a:moveTo>
                        <a:lnTo>
                          <a:pt x="141" y="61"/>
                        </a:lnTo>
                        <a:lnTo>
                          <a:pt x="141" y="79"/>
                        </a:lnTo>
                        <a:lnTo>
                          <a:pt x="126" y="79"/>
                        </a:lnTo>
                        <a:lnTo>
                          <a:pt x="126" y="100"/>
                        </a:lnTo>
                        <a:lnTo>
                          <a:pt x="126" y="100"/>
                        </a:lnTo>
                        <a:lnTo>
                          <a:pt x="141" y="100"/>
                        </a:lnTo>
                        <a:lnTo>
                          <a:pt x="141" y="111"/>
                        </a:lnTo>
                        <a:lnTo>
                          <a:pt x="90" y="111"/>
                        </a:lnTo>
                        <a:lnTo>
                          <a:pt x="90" y="100"/>
                        </a:lnTo>
                        <a:lnTo>
                          <a:pt x="105" y="100"/>
                        </a:lnTo>
                        <a:lnTo>
                          <a:pt x="105" y="79"/>
                        </a:lnTo>
                        <a:lnTo>
                          <a:pt x="90" y="79"/>
                        </a:lnTo>
                        <a:lnTo>
                          <a:pt x="90" y="61"/>
                        </a:lnTo>
                        <a:close/>
                        <a:moveTo>
                          <a:pt x="65" y="0"/>
                        </a:moveTo>
                        <a:lnTo>
                          <a:pt x="65" y="61"/>
                        </a:lnTo>
                        <a:lnTo>
                          <a:pt x="90" y="61"/>
                        </a:lnTo>
                        <a:lnTo>
                          <a:pt x="90" y="79"/>
                        </a:lnTo>
                        <a:lnTo>
                          <a:pt x="76" y="79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90" y="100"/>
                        </a:lnTo>
                        <a:lnTo>
                          <a:pt x="90" y="111"/>
                        </a:lnTo>
                        <a:lnTo>
                          <a:pt x="40" y="111"/>
                        </a:lnTo>
                        <a:lnTo>
                          <a:pt x="40" y="100"/>
                        </a:lnTo>
                        <a:lnTo>
                          <a:pt x="54" y="100"/>
                        </a:lnTo>
                        <a:lnTo>
                          <a:pt x="54" y="79"/>
                        </a:lnTo>
                        <a:lnTo>
                          <a:pt x="40" y="79"/>
                        </a:lnTo>
                        <a:lnTo>
                          <a:pt x="40" y="0"/>
                        </a:lnTo>
                        <a:lnTo>
                          <a:pt x="65" y="0"/>
                        </a:lnTo>
                        <a:close/>
                        <a:moveTo>
                          <a:pt x="40" y="111"/>
                        </a:moveTo>
                        <a:lnTo>
                          <a:pt x="0" y="111"/>
                        </a:lnTo>
                        <a:lnTo>
                          <a:pt x="0" y="61"/>
                        </a:lnTo>
                        <a:lnTo>
                          <a:pt x="22" y="61"/>
                        </a:lnTo>
                        <a:lnTo>
                          <a:pt x="22" y="0"/>
                        </a:lnTo>
                        <a:lnTo>
                          <a:pt x="40" y="0"/>
                        </a:lnTo>
                        <a:lnTo>
                          <a:pt x="40" y="79"/>
                        </a:lnTo>
                        <a:lnTo>
                          <a:pt x="25" y="79"/>
                        </a:lnTo>
                        <a:lnTo>
                          <a:pt x="25" y="100"/>
                        </a:lnTo>
                        <a:lnTo>
                          <a:pt x="25" y="100"/>
                        </a:lnTo>
                        <a:lnTo>
                          <a:pt x="40" y="100"/>
                        </a:lnTo>
                        <a:lnTo>
                          <a:pt x="40" y="11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4" name="Freeform: Shape 191"/>
                  <p:cNvSpPr>
                    <a:spLocks/>
                  </p:cNvSpPr>
                  <p:nvPr/>
                </p:nvSpPr>
                <p:spPr bwMode="auto">
                  <a:xfrm>
                    <a:off x="5342467" y="940414"/>
                    <a:ext cx="296550" cy="93131"/>
                  </a:xfrm>
                  <a:custGeom>
                    <a:avLst/>
                    <a:gdLst>
                      <a:gd name="T0" fmla="*/ 7 w 242"/>
                      <a:gd name="T1" fmla="*/ 76 h 76"/>
                      <a:gd name="T2" fmla="*/ 0 w 242"/>
                      <a:gd name="T3" fmla="*/ 0 h 76"/>
                      <a:gd name="T4" fmla="*/ 242 w 242"/>
                      <a:gd name="T5" fmla="*/ 0 h 76"/>
                      <a:gd name="T6" fmla="*/ 213 w 242"/>
                      <a:gd name="T7" fmla="*/ 76 h 76"/>
                      <a:gd name="T8" fmla="*/ 7 w 242"/>
                      <a:gd name="T9" fmla="*/ 76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2" h="76">
                        <a:moveTo>
                          <a:pt x="7" y="76"/>
                        </a:moveTo>
                        <a:lnTo>
                          <a:pt x="0" y="0"/>
                        </a:lnTo>
                        <a:lnTo>
                          <a:pt x="242" y="0"/>
                        </a:lnTo>
                        <a:lnTo>
                          <a:pt x="213" y="76"/>
                        </a:lnTo>
                        <a:lnTo>
                          <a:pt x="7" y="7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5" name="Freeform: Shape 192"/>
                  <p:cNvSpPr>
                    <a:spLocks/>
                  </p:cNvSpPr>
                  <p:nvPr/>
                </p:nvSpPr>
                <p:spPr bwMode="auto">
                  <a:xfrm>
                    <a:off x="3664877" y="4235549"/>
                    <a:ext cx="198517" cy="198517"/>
                  </a:xfrm>
                  <a:custGeom>
                    <a:avLst/>
                    <a:gdLst>
                      <a:gd name="T0" fmla="*/ 22 w 45"/>
                      <a:gd name="T1" fmla="*/ 42 h 45"/>
                      <a:gd name="T2" fmla="*/ 26 w 45"/>
                      <a:gd name="T3" fmla="*/ 42 h 45"/>
                      <a:gd name="T4" fmla="*/ 27 w 45"/>
                      <a:gd name="T5" fmla="*/ 45 h 45"/>
                      <a:gd name="T6" fmla="*/ 35 w 45"/>
                      <a:gd name="T7" fmla="*/ 41 h 45"/>
                      <a:gd name="T8" fmla="*/ 34 w 45"/>
                      <a:gd name="T9" fmla="*/ 38 h 45"/>
                      <a:gd name="T10" fmla="*/ 38 w 45"/>
                      <a:gd name="T11" fmla="*/ 33 h 45"/>
                      <a:gd name="T12" fmla="*/ 42 w 45"/>
                      <a:gd name="T13" fmla="*/ 35 h 45"/>
                      <a:gd name="T14" fmla="*/ 45 w 45"/>
                      <a:gd name="T15" fmla="*/ 27 h 45"/>
                      <a:gd name="T16" fmla="*/ 42 w 45"/>
                      <a:gd name="T17" fmla="*/ 26 h 45"/>
                      <a:gd name="T18" fmla="*/ 41 w 45"/>
                      <a:gd name="T19" fmla="*/ 19 h 45"/>
                      <a:gd name="T20" fmla="*/ 45 w 45"/>
                      <a:gd name="T21" fmla="*/ 17 h 45"/>
                      <a:gd name="T22" fmla="*/ 41 w 45"/>
                      <a:gd name="T23" fmla="*/ 10 h 45"/>
                      <a:gd name="T24" fmla="*/ 38 w 45"/>
                      <a:gd name="T25" fmla="*/ 11 h 45"/>
                      <a:gd name="T26" fmla="*/ 33 w 45"/>
                      <a:gd name="T27" fmla="*/ 6 h 45"/>
                      <a:gd name="T28" fmla="*/ 35 w 45"/>
                      <a:gd name="T29" fmla="*/ 3 h 45"/>
                      <a:gd name="T30" fmla="*/ 27 w 45"/>
                      <a:gd name="T31" fmla="*/ 0 h 45"/>
                      <a:gd name="T32" fmla="*/ 26 w 45"/>
                      <a:gd name="T33" fmla="*/ 3 h 45"/>
                      <a:gd name="T34" fmla="*/ 22 w 45"/>
                      <a:gd name="T35" fmla="*/ 3 h 45"/>
                      <a:gd name="T36" fmla="*/ 22 w 45"/>
                      <a:gd name="T37" fmla="*/ 9 h 45"/>
                      <a:gd name="T38" fmla="*/ 34 w 45"/>
                      <a:gd name="T39" fmla="*/ 17 h 45"/>
                      <a:gd name="T40" fmla="*/ 27 w 45"/>
                      <a:gd name="T41" fmla="*/ 34 h 45"/>
                      <a:gd name="T42" fmla="*/ 22 w 45"/>
                      <a:gd name="T43" fmla="*/ 35 h 45"/>
                      <a:gd name="T44" fmla="*/ 22 w 45"/>
                      <a:gd name="T45" fmla="*/ 35 h 45"/>
                      <a:gd name="T46" fmla="*/ 22 w 45"/>
                      <a:gd name="T47" fmla="*/ 42 h 45"/>
                      <a:gd name="T48" fmla="*/ 3 w 45"/>
                      <a:gd name="T49" fmla="*/ 26 h 45"/>
                      <a:gd name="T50" fmla="*/ 0 w 45"/>
                      <a:gd name="T51" fmla="*/ 27 h 45"/>
                      <a:gd name="T52" fmla="*/ 3 w 45"/>
                      <a:gd name="T53" fmla="*/ 35 h 45"/>
                      <a:gd name="T54" fmla="*/ 6 w 45"/>
                      <a:gd name="T55" fmla="*/ 34 h 45"/>
                      <a:gd name="T56" fmla="*/ 11 w 45"/>
                      <a:gd name="T57" fmla="*/ 38 h 45"/>
                      <a:gd name="T58" fmla="*/ 10 w 45"/>
                      <a:gd name="T59" fmla="*/ 42 h 45"/>
                      <a:gd name="T60" fmla="*/ 18 w 45"/>
                      <a:gd name="T61" fmla="*/ 45 h 45"/>
                      <a:gd name="T62" fmla="*/ 19 w 45"/>
                      <a:gd name="T63" fmla="*/ 42 h 45"/>
                      <a:gd name="T64" fmla="*/ 22 w 45"/>
                      <a:gd name="T65" fmla="*/ 42 h 45"/>
                      <a:gd name="T66" fmla="*/ 22 w 45"/>
                      <a:gd name="T67" fmla="*/ 35 h 45"/>
                      <a:gd name="T68" fmla="*/ 10 w 45"/>
                      <a:gd name="T69" fmla="*/ 28 h 45"/>
                      <a:gd name="T70" fmla="*/ 17 w 45"/>
                      <a:gd name="T71" fmla="*/ 10 h 45"/>
                      <a:gd name="T72" fmla="*/ 17 w 45"/>
                      <a:gd name="T73" fmla="*/ 10 h 45"/>
                      <a:gd name="T74" fmla="*/ 22 w 45"/>
                      <a:gd name="T75" fmla="*/ 9 h 45"/>
                      <a:gd name="T76" fmla="*/ 22 w 45"/>
                      <a:gd name="T77" fmla="*/ 9 h 45"/>
                      <a:gd name="T78" fmla="*/ 22 w 45"/>
                      <a:gd name="T79" fmla="*/ 3 h 45"/>
                      <a:gd name="T80" fmla="*/ 19 w 45"/>
                      <a:gd name="T81" fmla="*/ 3 h 45"/>
                      <a:gd name="T82" fmla="*/ 17 w 45"/>
                      <a:gd name="T83" fmla="*/ 0 h 45"/>
                      <a:gd name="T84" fmla="*/ 10 w 45"/>
                      <a:gd name="T85" fmla="*/ 3 h 45"/>
                      <a:gd name="T86" fmla="*/ 11 w 45"/>
                      <a:gd name="T87" fmla="*/ 7 h 45"/>
                      <a:gd name="T88" fmla="*/ 6 w 45"/>
                      <a:gd name="T89" fmla="*/ 11 h 45"/>
                      <a:gd name="T90" fmla="*/ 3 w 45"/>
                      <a:gd name="T91" fmla="*/ 10 h 45"/>
                      <a:gd name="T92" fmla="*/ 0 w 45"/>
                      <a:gd name="T93" fmla="*/ 18 h 45"/>
                      <a:gd name="T94" fmla="*/ 3 w 45"/>
                      <a:gd name="T95" fmla="*/ 19 h 45"/>
                      <a:gd name="T96" fmla="*/ 3 w 45"/>
                      <a:gd name="T97" fmla="*/ 26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45" h="45">
                        <a:moveTo>
                          <a:pt x="22" y="42"/>
                        </a:moveTo>
                        <a:cubicBezTo>
                          <a:pt x="24" y="42"/>
                          <a:pt x="25" y="42"/>
                          <a:pt x="26" y="42"/>
                        </a:cubicBezTo>
                        <a:cubicBezTo>
                          <a:pt x="27" y="45"/>
                          <a:pt x="27" y="45"/>
                          <a:pt x="27" y="45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4" y="38"/>
                          <a:pt x="34" y="38"/>
                          <a:pt x="34" y="38"/>
                        </a:cubicBezTo>
                        <a:cubicBezTo>
                          <a:pt x="36" y="37"/>
                          <a:pt x="37" y="35"/>
                          <a:pt x="38" y="33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5" y="27"/>
                          <a:pt x="45" y="27"/>
                          <a:pt x="45" y="27"/>
                        </a:cubicBezTo>
                        <a:cubicBezTo>
                          <a:pt x="42" y="26"/>
                          <a:pt x="42" y="26"/>
                          <a:pt x="42" y="26"/>
                        </a:cubicBezTo>
                        <a:cubicBezTo>
                          <a:pt x="42" y="23"/>
                          <a:pt x="42" y="21"/>
                          <a:pt x="41" y="19"/>
                        </a:cubicBezTo>
                        <a:cubicBezTo>
                          <a:pt x="45" y="17"/>
                          <a:pt x="45" y="17"/>
                          <a:pt x="45" y="17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cubicBezTo>
                          <a:pt x="38" y="11"/>
                          <a:pt x="38" y="11"/>
                          <a:pt x="38" y="11"/>
                        </a:cubicBezTo>
                        <a:cubicBezTo>
                          <a:pt x="37" y="9"/>
                          <a:pt x="35" y="8"/>
                          <a:pt x="33" y="6"/>
                        </a:cubicBezTo>
                        <a:cubicBezTo>
                          <a:pt x="35" y="3"/>
                          <a:pt x="35" y="3"/>
                          <a:pt x="35" y="3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4" y="3"/>
                          <a:pt x="23" y="3"/>
                          <a:pt x="22" y="3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8" y="9"/>
                          <a:pt x="32" y="12"/>
                          <a:pt x="34" y="17"/>
                        </a:cubicBezTo>
                        <a:cubicBezTo>
                          <a:pt x="37" y="24"/>
                          <a:pt x="34" y="32"/>
                          <a:pt x="27" y="34"/>
                        </a:cubicBezTo>
                        <a:cubicBezTo>
                          <a:pt x="26" y="35"/>
                          <a:pt x="24" y="35"/>
                          <a:pt x="22" y="35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lnTo>
                          <a:pt x="22" y="42"/>
                        </a:lnTo>
                        <a:close/>
                        <a:moveTo>
                          <a:pt x="3" y="26"/>
                        </a:moveTo>
                        <a:cubicBezTo>
                          <a:pt x="0" y="27"/>
                          <a:pt x="0" y="27"/>
                          <a:pt x="0" y="27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6" y="34"/>
                          <a:pt x="6" y="34"/>
                          <a:pt x="6" y="34"/>
                        </a:cubicBezTo>
                        <a:cubicBezTo>
                          <a:pt x="8" y="36"/>
                          <a:pt x="9" y="37"/>
                          <a:pt x="11" y="38"/>
                        </a:cubicBezTo>
                        <a:cubicBezTo>
                          <a:pt x="10" y="42"/>
                          <a:pt x="10" y="42"/>
                          <a:pt x="10" y="42"/>
                        </a:cubicBezTo>
                        <a:cubicBezTo>
                          <a:pt x="18" y="45"/>
                          <a:pt x="18" y="45"/>
                          <a:pt x="18" y="45"/>
                        </a:cubicBezTo>
                        <a:cubicBezTo>
                          <a:pt x="19" y="42"/>
                          <a:pt x="19" y="42"/>
                          <a:pt x="19" y="42"/>
                        </a:cubicBezTo>
                        <a:cubicBezTo>
                          <a:pt x="20" y="42"/>
                          <a:pt x="21" y="42"/>
                          <a:pt x="22" y="42"/>
                        </a:cubicBezTo>
                        <a:cubicBezTo>
                          <a:pt x="22" y="35"/>
                          <a:pt x="22" y="35"/>
                          <a:pt x="22" y="35"/>
                        </a:cubicBezTo>
                        <a:cubicBezTo>
                          <a:pt x="17" y="35"/>
                          <a:pt x="12" y="32"/>
                          <a:pt x="10" y="28"/>
                        </a:cubicBezTo>
                        <a:cubicBezTo>
                          <a:pt x="7" y="21"/>
                          <a:pt x="11" y="13"/>
                          <a:pt x="17" y="10"/>
                        </a:cubicBezTo>
                        <a:cubicBezTo>
                          <a:pt x="17" y="10"/>
                          <a:pt x="17" y="10"/>
                          <a:pt x="17" y="10"/>
                        </a:cubicBezTo>
                        <a:cubicBezTo>
                          <a:pt x="19" y="10"/>
                          <a:pt x="21" y="9"/>
                          <a:pt x="22" y="9"/>
                        </a:cubicBezTo>
                        <a:cubicBezTo>
                          <a:pt x="22" y="9"/>
                          <a:pt x="22" y="9"/>
                          <a:pt x="22" y="9"/>
                        </a:cubicBezTo>
                        <a:cubicBezTo>
                          <a:pt x="22" y="3"/>
                          <a:pt x="22" y="3"/>
                          <a:pt x="22" y="3"/>
                        </a:cubicBezTo>
                        <a:cubicBezTo>
                          <a:pt x="21" y="3"/>
                          <a:pt x="20" y="3"/>
                          <a:pt x="19" y="3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0" y="3"/>
                          <a:pt x="10" y="3"/>
                          <a:pt x="10" y="3"/>
                        </a:cubicBezTo>
                        <a:cubicBezTo>
                          <a:pt x="11" y="7"/>
                          <a:pt x="11" y="7"/>
                          <a:pt x="11" y="7"/>
                        </a:cubicBezTo>
                        <a:cubicBezTo>
                          <a:pt x="9" y="8"/>
                          <a:pt x="8" y="9"/>
                          <a:pt x="6" y="1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3" y="19"/>
                          <a:pt x="3" y="19"/>
                          <a:pt x="3" y="19"/>
                        </a:cubicBezTo>
                        <a:cubicBezTo>
                          <a:pt x="3" y="21"/>
                          <a:pt x="3" y="24"/>
                          <a:pt x="3" y="26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6" name="Freeform: Shape 193"/>
                  <p:cNvSpPr>
                    <a:spLocks/>
                  </p:cNvSpPr>
                  <p:nvPr/>
                </p:nvSpPr>
                <p:spPr bwMode="auto">
                  <a:xfrm>
                    <a:off x="6380391" y="3029743"/>
                    <a:ext cx="110287" cy="106611"/>
                  </a:xfrm>
                  <a:custGeom>
                    <a:avLst/>
                    <a:gdLst>
                      <a:gd name="T0" fmla="*/ 4 w 25"/>
                      <a:gd name="T1" fmla="*/ 24 h 24"/>
                      <a:gd name="T2" fmla="*/ 8 w 25"/>
                      <a:gd name="T3" fmla="*/ 20 h 24"/>
                      <a:gd name="T4" fmla="*/ 8 w 25"/>
                      <a:gd name="T5" fmla="*/ 20 h 24"/>
                      <a:gd name="T6" fmla="*/ 8 w 25"/>
                      <a:gd name="T7" fmla="*/ 6 h 24"/>
                      <a:gd name="T8" fmla="*/ 23 w 25"/>
                      <a:gd name="T9" fmla="*/ 6 h 24"/>
                      <a:gd name="T10" fmla="*/ 23 w 25"/>
                      <a:gd name="T11" fmla="*/ 16 h 24"/>
                      <a:gd name="T12" fmla="*/ 21 w 25"/>
                      <a:gd name="T13" fmla="*/ 15 h 24"/>
                      <a:gd name="T14" fmla="*/ 17 w 25"/>
                      <a:gd name="T15" fmla="*/ 20 h 24"/>
                      <a:gd name="T16" fmla="*/ 21 w 25"/>
                      <a:gd name="T17" fmla="*/ 24 h 24"/>
                      <a:gd name="T18" fmla="*/ 25 w 25"/>
                      <a:gd name="T19" fmla="*/ 20 h 24"/>
                      <a:gd name="T20" fmla="*/ 25 w 25"/>
                      <a:gd name="T21" fmla="*/ 20 h 24"/>
                      <a:gd name="T22" fmla="*/ 25 w 25"/>
                      <a:gd name="T23" fmla="*/ 20 h 24"/>
                      <a:gd name="T24" fmla="*/ 25 w 25"/>
                      <a:gd name="T25" fmla="*/ 6 h 24"/>
                      <a:gd name="T26" fmla="*/ 25 w 25"/>
                      <a:gd name="T27" fmla="*/ 0 h 24"/>
                      <a:gd name="T28" fmla="*/ 23 w 25"/>
                      <a:gd name="T29" fmla="*/ 0 h 24"/>
                      <a:gd name="T30" fmla="*/ 8 w 25"/>
                      <a:gd name="T31" fmla="*/ 0 h 24"/>
                      <a:gd name="T32" fmla="*/ 6 w 25"/>
                      <a:gd name="T33" fmla="*/ 0 h 24"/>
                      <a:gd name="T34" fmla="*/ 6 w 25"/>
                      <a:gd name="T35" fmla="*/ 6 h 24"/>
                      <a:gd name="T36" fmla="*/ 6 w 25"/>
                      <a:gd name="T37" fmla="*/ 16 h 24"/>
                      <a:gd name="T38" fmla="*/ 4 w 25"/>
                      <a:gd name="T39" fmla="*/ 15 h 24"/>
                      <a:gd name="T40" fmla="*/ 0 w 25"/>
                      <a:gd name="T41" fmla="*/ 20 h 24"/>
                      <a:gd name="T42" fmla="*/ 4 w 25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5" h="24">
                        <a:moveTo>
                          <a:pt x="4" y="24"/>
                        </a:moveTo>
                        <a:cubicBezTo>
                          <a:pt x="7" y="24"/>
                          <a:pt x="8" y="22"/>
                          <a:pt x="8" y="20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8" y="6"/>
                          <a:pt x="8" y="6"/>
                          <a:pt x="8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2" y="15"/>
                          <a:pt x="21" y="15"/>
                          <a:pt x="21" y="15"/>
                        </a:cubicBezTo>
                        <a:cubicBezTo>
                          <a:pt x="18" y="15"/>
                          <a:pt x="17" y="17"/>
                          <a:pt x="17" y="20"/>
                        </a:cubicBezTo>
                        <a:cubicBezTo>
                          <a:pt x="17" y="22"/>
                          <a:pt x="18" y="24"/>
                          <a:pt x="21" y="24"/>
                        </a:cubicBezTo>
                        <a:cubicBezTo>
                          <a:pt x="23" y="24"/>
                          <a:pt x="25" y="22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20"/>
                          <a:pt x="25" y="20"/>
                          <a:pt x="25" y="20"/>
                        </a:cubicBezTo>
                        <a:cubicBezTo>
                          <a:pt x="25" y="6"/>
                          <a:pt x="25" y="6"/>
                          <a:pt x="25" y="6"/>
                        </a:cubicBezTo>
                        <a:cubicBezTo>
                          <a:pt x="25" y="0"/>
                          <a:pt x="25" y="0"/>
                          <a:pt x="25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5" y="15"/>
                          <a:pt x="5" y="15"/>
                          <a:pt x="4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4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7" name="Freeform: Shape 194"/>
                  <p:cNvSpPr>
                    <a:spLocks/>
                  </p:cNvSpPr>
                  <p:nvPr/>
                </p:nvSpPr>
                <p:spPr bwMode="auto">
                  <a:xfrm>
                    <a:off x="6124280" y="1466116"/>
                    <a:ext cx="115189" cy="106611"/>
                  </a:xfrm>
                  <a:custGeom>
                    <a:avLst/>
                    <a:gdLst>
                      <a:gd name="T0" fmla="*/ 5 w 26"/>
                      <a:gd name="T1" fmla="*/ 24 h 24"/>
                      <a:gd name="T2" fmla="*/ 9 w 26"/>
                      <a:gd name="T3" fmla="*/ 20 h 24"/>
                      <a:gd name="T4" fmla="*/ 9 w 26"/>
                      <a:gd name="T5" fmla="*/ 20 h 24"/>
                      <a:gd name="T6" fmla="*/ 9 w 26"/>
                      <a:gd name="T7" fmla="*/ 6 h 24"/>
                      <a:gd name="T8" fmla="*/ 23 w 26"/>
                      <a:gd name="T9" fmla="*/ 6 h 24"/>
                      <a:gd name="T10" fmla="*/ 23 w 26"/>
                      <a:gd name="T11" fmla="*/ 16 h 24"/>
                      <a:gd name="T12" fmla="*/ 21 w 26"/>
                      <a:gd name="T13" fmla="*/ 15 h 24"/>
                      <a:gd name="T14" fmla="*/ 17 w 26"/>
                      <a:gd name="T15" fmla="*/ 20 h 24"/>
                      <a:gd name="T16" fmla="*/ 21 w 26"/>
                      <a:gd name="T17" fmla="*/ 24 h 24"/>
                      <a:gd name="T18" fmla="*/ 26 w 26"/>
                      <a:gd name="T19" fmla="*/ 20 h 24"/>
                      <a:gd name="T20" fmla="*/ 26 w 26"/>
                      <a:gd name="T21" fmla="*/ 20 h 24"/>
                      <a:gd name="T22" fmla="*/ 26 w 26"/>
                      <a:gd name="T23" fmla="*/ 20 h 24"/>
                      <a:gd name="T24" fmla="*/ 26 w 26"/>
                      <a:gd name="T25" fmla="*/ 6 h 24"/>
                      <a:gd name="T26" fmla="*/ 26 w 26"/>
                      <a:gd name="T27" fmla="*/ 0 h 24"/>
                      <a:gd name="T28" fmla="*/ 23 w 26"/>
                      <a:gd name="T29" fmla="*/ 0 h 24"/>
                      <a:gd name="T30" fmla="*/ 9 w 26"/>
                      <a:gd name="T31" fmla="*/ 0 h 24"/>
                      <a:gd name="T32" fmla="*/ 6 w 26"/>
                      <a:gd name="T33" fmla="*/ 0 h 24"/>
                      <a:gd name="T34" fmla="*/ 6 w 26"/>
                      <a:gd name="T35" fmla="*/ 6 h 24"/>
                      <a:gd name="T36" fmla="*/ 6 w 26"/>
                      <a:gd name="T37" fmla="*/ 16 h 24"/>
                      <a:gd name="T38" fmla="*/ 5 w 26"/>
                      <a:gd name="T39" fmla="*/ 15 h 24"/>
                      <a:gd name="T40" fmla="*/ 0 w 26"/>
                      <a:gd name="T41" fmla="*/ 20 h 24"/>
                      <a:gd name="T42" fmla="*/ 5 w 26"/>
                      <a:gd name="T4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6" h="24">
                        <a:moveTo>
                          <a:pt x="5" y="24"/>
                        </a:moveTo>
                        <a:cubicBezTo>
                          <a:pt x="7" y="24"/>
                          <a:pt x="9" y="22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9" y="6"/>
                          <a:pt x="9" y="6"/>
                          <a:pt x="9" y="6"/>
                        </a:cubicBezTo>
                        <a:cubicBezTo>
                          <a:pt x="23" y="6"/>
                          <a:pt x="23" y="6"/>
                          <a:pt x="23" y="6"/>
                        </a:cubicBezTo>
                        <a:cubicBezTo>
                          <a:pt x="23" y="16"/>
                          <a:pt x="23" y="16"/>
                          <a:pt x="23" y="16"/>
                        </a:cubicBezTo>
                        <a:cubicBezTo>
                          <a:pt x="23" y="16"/>
                          <a:pt x="22" y="15"/>
                          <a:pt x="21" y="15"/>
                        </a:cubicBezTo>
                        <a:cubicBezTo>
                          <a:pt x="19" y="15"/>
                          <a:pt x="17" y="17"/>
                          <a:pt x="17" y="20"/>
                        </a:cubicBezTo>
                        <a:cubicBezTo>
                          <a:pt x="17" y="22"/>
                          <a:pt x="19" y="24"/>
                          <a:pt x="21" y="24"/>
                        </a:cubicBezTo>
                        <a:cubicBezTo>
                          <a:pt x="24" y="24"/>
                          <a:pt x="26" y="22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20"/>
                          <a:pt x="26" y="20"/>
                          <a:pt x="26" y="20"/>
                        </a:cubicBezTo>
                        <a:cubicBezTo>
                          <a:pt x="26" y="6"/>
                          <a:pt x="26" y="6"/>
                          <a:pt x="26" y="6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cubicBezTo>
                          <a:pt x="23" y="0"/>
                          <a:pt x="23" y="0"/>
                          <a:pt x="23" y="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6" y="6"/>
                          <a:pt x="6" y="6"/>
                          <a:pt x="6" y="6"/>
                        </a:cubicBezTo>
                        <a:cubicBezTo>
                          <a:pt x="6" y="16"/>
                          <a:pt x="6" y="16"/>
                          <a:pt x="6" y="16"/>
                        </a:cubicBezTo>
                        <a:cubicBezTo>
                          <a:pt x="6" y="16"/>
                          <a:pt x="5" y="15"/>
                          <a:pt x="5" y="15"/>
                        </a:cubicBezTo>
                        <a:cubicBezTo>
                          <a:pt x="2" y="15"/>
                          <a:pt x="0" y="17"/>
                          <a:pt x="0" y="20"/>
                        </a:cubicBezTo>
                        <a:cubicBezTo>
                          <a:pt x="0" y="22"/>
                          <a:pt x="2" y="24"/>
                          <a:pt x="5" y="2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8" name="Freeform: Shape 195"/>
                  <p:cNvSpPr>
                    <a:spLocks/>
                  </p:cNvSpPr>
                  <p:nvPr/>
                </p:nvSpPr>
                <p:spPr bwMode="auto">
                  <a:xfrm>
                    <a:off x="2652686" y="2010199"/>
                    <a:ext cx="133570" cy="123767"/>
                  </a:xfrm>
                  <a:custGeom>
                    <a:avLst/>
                    <a:gdLst>
                      <a:gd name="T0" fmla="*/ 5 w 30"/>
                      <a:gd name="T1" fmla="*/ 28 h 28"/>
                      <a:gd name="T2" fmla="*/ 10 w 30"/>
                      <a:gd name="T3" fmla="*/ 23 h 28"/>
                      <a:gd name="T4" fmla="*/ 10 w 30"/>
                      <a:gd name="T5" fmla="*/ 23 h 28"/>
                      <a:gd name="T6" fmla="*/ 10 w 30"/>
                      <a:gd name="T7" fmla="*/ 6 h 28"/>
                      <a:gd name="T8" fmla="*/ 27 w 30"/>
                      <a:gd name="T9" fmla="*/ 6 h 28"/>
                      <a:gd name="T10" fmla="*/ 27 w 30"/>
                      <a:gd name="T11" fmla="*/ 18 h 28"/>
                      <a:gd name="T12" fmla="*/ 25 w 30"/>
                      <a:gd name="T13" fmla="*/ 18 h 28"/>
                      <a:gd name="T14" fmla="*/ 20 w 30"/>
                      <a:gd name="T15" fmla="*/ 23 h 28"/>
                      <a:gd name="T16" fmla="*/ 25 w 30"/>
                      <a:gd name="T17" fmla="*/ 28 h 28"/>
                      <a:gd name="T18" fmla="*/ 30 w 30"/>
                      <a:gd name="T19" fmla="*/ 23 h 28"/>
                      <a:gd name="T20" fmla="*/ 30 w 30"/>
                      <a:gd name="T21" fmla="*/ 23 h 28"/>
                      <a:gd name="T22" fmla="*/ 30 w 30"/>
                      <a:gd name="T23" fmla="*/ 23 h 28"/>
                      <a:gd name="T24" fmla="*/ 30 w 30"/>
                      <a:gd name="T25" fmla="*/ 6 h 28"/>
                      <a:gd name="T26" fmla="*/ 30 w 30"/>
                      <a:gd name="T27" fmla="*/ 0 h 28"/>
                      <a:gd name="T28" fmla="*/ 27 w 30"/>
                      <a:gd name="T29" fmla="*/ 0 h 28"/>
                      <a:gd name="T30" fmla="*/ 10 w 30"/>
                      <a:gd name="T31" fmla="*/ 0 h 28"/>
                      <a:gd name="T32" fmla="*/ 7 w 30"/>
                      <a:gd name="T33" fmla="*/ 0 h 28"/>
                      <a:gd name="T34" fmla="*/ 7 w 30"/>
                      <a:gd name="T35" fmla="*/ 6 h 28"/>
                      <a:gd name="T36" fmla="*/ 7 w 30"/>
                      <a:gd name="T37" fmla="*/ 18 h 28"/>
                      <a:gd name="T38" fmla="*/ 5 w 30"/>
                      <a:gd name="T39" fmla="*/ 18 h 28"/>
                      <a:gd name="T40" fmla="*/ 0 w 30"/>
                      <a:gd name="T41" fmla="*/ 23 h 28"/>
                      <a:gd name="T42" fmla="*/ 5 w 30"/>
                      <a:gd name="T43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30" h="28">
                        <a:moveTo>
                          <a:pt x="5" y="28"/>
                        </a:moveTo>
                        <a:cubicBezTo>
                          <a:pt x="8" y="28"/>
                          <a:pt x="10" y="26"/>
                          <a:pt x="10" y="23"/>
                        </a:cubicBez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27" y="6"/>
                          <a:pt x="27" y="6"/>
                          <a:pt x="27" y="6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6" y="18"/>
                          <a:pt x="26" y="18"/>
                          <a:pt x="25" y="18"/>
                        </a:cubicBezTo>
                        <a:cubicBezTo>
                          <a:pt x="22" y="18"/>
                          <a:pt x="20" y="20"/>
                          <a:pt x="20" y="23"/>
                        </a:cubicBezTo>
                        <a:cubicBezTo>
                          <a:pt x="20" y="26"/>
                          <a:pt x="22" y="28"/>
                          <a:pt x="25" y="28"/>
                        </a:cubicBezTo>
                        <a:cubicBezTo>
                          <a:pt x="28" y="28"/>
                          <a:pt x="30" y="26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23"/>
                          <a:pt x="30" y="23"/>
                          <a:pt x="30" y="23"/>
                        </a:cubicBezTo>
                        <a:cubicBezTo>
                          <a:pt x="30" y="6"/>
                          <a:pt x="30" y="6"/>
                          <a:pt x="30" y="6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6"/>
                          <a:pt x="7" y="6"/>
                          <a:pt x="7" y="6"/>
                        </a:cubicBezTo>
                        <a:cubicBezTo>
                          <a:pt x="7" y="18"/>
                          <a:pt x="7" y="18"/>
                          <a:pt x="7" y="18"/>
                        </a:cubicBezTo>
                        <a:cubicBezTo>
                          <a:pt x="6" y="18"/>
                          <a:pt x="5" y="18"/>
                          <a:pt x="5" y="18"/>
                        </a:cubicBezTo>
                        <a:cubicBezTo>
                          <a:pt x="2" y="18"/>
                          <a:pt x="0" y="20"/>
                          <a:pt x="0" y="23"/>
                        </a:cubicBezTo>
                        <a:cubicBezTo>
                          <a:pt x="0" y="26"/>
                          <a:pt x="2" y="28"/>
                          <a:pt x="5" y="28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49" name="Freeform: Shape 196"/>
                  <p:cNvSpPr>
                    <a:spLocks/>
                  </p:cNvSpPr>
                  <p:nvPr/>
                </p:nvSpPr>
                <p:spPr bwMode="auto">
                  <a:xfrm>
                    <a:off x="3615860" y="4155897"/>
                    <a:ext cx="79652" cy="101709"/>
                  </a:xfrm>
                  <a:custGeom>
                    <a:avLst/>
                    <a:gdLst>
                      <a:gd name="T0" fmla="*/ 0 w 18"/>
                      <a:gd name="T1" fmla="*/ 0 h 23"/>
                      <a:gd name="T2" fmla="*/ 7 w 18"/>
                      <a:gd name="T3" fmla="*/ 23 h 23"/>
                      <a:gd name="T4" fmla="*/ 18 w 18"/>
                      <a:gd name="T5" fmla="*/ 0 h 23"/>
                      <a:gd name="T6" fmla="*/ 0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0" y="0"/>
                        </a:moveTo>
                        <a:cubicBezTo>
                          <a:pt x="1" y="9"/>
                          <a:pt x="3" y="17"/>
                          <a:pt x="7" y="23"/>
                        </a:cubicBezTo>
                        <a:cubicBezTo>
                          <a:pt x="13" y="17"/>
                          <a:pt x="18" y="9"/>
                          <a:pt x="18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0" name="Freeform: Shape 197"/>
                  <p:cNvSpPr>
                    <a:spLocks/>
                  </p:cNvSpPr>
                  <p:nvPr/>
                </p:nvSpPr>
                <p:spPr bwMode="auto">
                  <a:xfrm>
                    <a:off x="3615860" y="4028454"/>
                    <a:ext cx="79652" cy="101709"/>
                  </a:xfrm>
                  <a:custGeom>
                    <a:avLst/>
                    <a:gdLst>
                      <a:gd name="T0" fmla="*/ 7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7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7" y="0"/>
                        </a:moveTo>
                        <a:cubicBezTo>
                          <a:pt x="3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3" y="6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1" name="Freeform: Shape 198"/>
                  <p:cNvSpPr>
                    <a:spLocks/>
                  </p:cNvSpPr>
                  <p:nvPr/>
                </p:nvSpPr>
                <p:spPr bwMode="auto">
                  <a:xfrm>
                    <a:off x="3554590" y="3988015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0 h 32"/>
                      <a:gd name="T2" fmla="*/ 0 w 16"/>
                      <a:gd name="T3" fmla="*/ 32 h 32"/>
                      <a:gd name="T4" fmla="*/ 8 w 16"/>
                      <a:gd name="T5" fmla="*/ 32 h 32"/>
                      <a:gd name="T6" fmla="*/ 16 w 16"/>
                      <a:gd name="T7" fmla="*/ 5 h 32"/>
                      <a:gd name="T8" fmla="*/ 0 w 16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0"/>
                        </a:move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8" y="32"/>
                          <a:pt x="8" y="32"/>
                          <a:pt x="8" y="32"/>
                        </a:cubicBezTo>
                        <a:cubicBezTo>
                          <a:pt x="9" y="21"/>
                          <a:pt x="12" y="12"/>
                          <a:pt x="16" y="5"/>
                        </a:cubicBezTo>
                        <a:cubicBezTo>
                          <a:pt x="12" y="2"/>
                          <a:pt x="6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2" name="Freeform: Shape 199"/>
                  <p:cNvSpPr>
                    <a:spLocks/>
                  </p:cNvSpPr>
                  <p:nvPr/>
                </p:nvSpPr>
                <p:spPr bwMode="auto">
                  <a:xfrm>
                    <a:off x="3456557" y="4155897"/>
                    <a:ext cx="71074" cy="142148"/>
                  </a:xfrm>
                  <a:custGeom>
                    <a:avLst/>
                    <a:gdLst>
                      <a:gd name="T0" fmla="*/ 16 w 16"/>
                      <a:gd name="T1" fmla="*/ 32 h 32"/>
                      <a:gd name="T2" fmla="*/ 16 w 16"/>
                      <a:gd name="T3" fmla="*/ 0 h 32"/>
                      <a:gd name="T4" fmla="*/ 8 w 16"/>
                      <a:gd name="T5" fmla="*/ 0 h 32"/>
                      <a:gd name="T6" fmla="*/ 0 w 16"/>
                      <a:gd name="T7" fmla="*/ 27 h 32"/>
                      <a:gd name="T8" fmla="*/ 16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16" y="32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7" y="11"/>
                          <a:pt x="4" y="20"/>
                          <a:pt x="0" y="27"/>
                        </a:cubicBezTo>
                        <a:cubicBezTo>
                          <a:pt x="5" y="30"/>
                          <a:pt x="10" y="32"/>
                          <a:pt x="16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3" name="Freeform: Shape 200"/>
                  <p:cNvSpPr>
                    <a:spLocks/>
                  </p:cNvSpPr>
                  <p:nvPr/>
                </p:nvSpPr>
                <p:spPr bwMode="auto">
                  <a:xfrm>
                    <a:off x="3456557" y="3988015"/>
                    <a:ext cx="71074" cy="142148"/>
                  </a:xfrm>
                  <a:custGeom>
                    <a:avLst/>
                    <a:gdLst>
                      <a:gd name="T0" fmla="*/ 8 w 16"/>
                      <a:gd name="T1" fmla="*/ 32 h 32"/>
                      <a:gd name="T2" fmla="*/ 16 w 16"/>
                      <a:gd name="T3" fmla="*/ 32 h 32"/>
                      <a:gd name="T4" fmla="*/ 16 w 16"/>
                      <a:gd name="T5" fmla="*/ 0 h 32"/>
                      <a:gd name="T6" fmla="*/ 0 w 16"/>
                      <a:gd name="T7" fmla="*/ 6 h 32"/>
                      <a:gd name="T8" fmla="*/ 8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8" y="32"/>
                        </a:move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2"/>
                          <a:pt x="0" y="6"/>
                        </a:cubicBezTo>
                        <a:cubicBezTo>
                          <a:pt x="4" y="12"/>
                          <a:pt x="7" y="21"/>
                          <a:pt x="8" y="32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4" name="Freeform: Shape 201"/>
                  <p:cNvSpPr>
                    <a:spLocks/>
                  </p:cNvSpPr>
                  <p:nvPr/>
                </p:nvSpPr>
                <p:spPr bwMode="auto">
                  <a:xfrm>
                    <a:off x="3386708" y="4155897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23 h 23"/>
                      <a:gd name="T2" fmla="*/ 18 w 18"/>
                      <a:gd name="T3" fmla="*/ 0 h 23"/>
                      <a:gd name="T4" fmla="*/ 0 w 18"/>
                      <a:gd name="T5" fmla="*/ 0 h 23"/>
                      <a:gd name="T6" fmla="*/ 11 w 18"/>
                      <a:gd name="T7" fmla="*/ 2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23"/>
                        </a:moveTo>
                        <a:cubicBezTo>
                          <a:pt x="15" y="17"/>
                          <a:pt x="18" y="9"/>
                          <a:pt x="1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" y="9"/>
                          <a:pt x="5" y="17"/>
                          <a:pt x="11" y="2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5" name="Freeform: Shape 202"/>
                  <p:cNvSpPr>
                    <a:spLocks/>
                  </p:cNvSpPr>
                  <p:nvPr/>
                </p:nvSpPr>
                <p:spPr bwMode="auto">
                  <a:xfrm>
                    <a:off x="3386708" y="4028454"/>
                    <a:ext cx="79652" cy="101709"/>
                  </a:xfrm>
                  <a:custGeom>
                    <a:avLst/>
                    <a:gdLst>
                      <a:gd name="T0" fmla="*/ 11 w 18"/>
                      <a:gd name="T1" fmla="*/ 0 h 23"/>
                      <a:gd name="T2" fmla="*/ 0 w 18"/>
                      <a:gd name="T3" fmla="*/ 23 h 23"/>
                      <a:gd name="T4" fmla="*/ 18 w 18"/>
                      <a:gd name="T5" fmla="*/ 23 h 23"/>
                      <a:gd name="T6" fmla="*/ 11 w 18"/>
                      <a:gd name="T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8" h="23">
                        <a:moveTo>
                          <a:pt x="11" y="0"/>
                        </a:moveTo>
                        <a:cubicBezTo>
                          <a:pt x="5" y="6"/>
                          <a:pt x="1" y="14"/>
                          <a:pt x="0" y="23"/>
                        </a:cubicBezTo>
                        <a:cubicBezTo>
                          <a:pt x="18" y="23"/>
                          <a:pt x="18" y="23"/>
                          <a:pt x="18" y="23"/>
                        </a:cubicBezTo>
                        <a:cubicBezTo>
                          <a:pt x="18" y="14"/>
                          <a:pt x="15" y="6"/>
                          <a:pt x="1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6" name="Freeform: Shape 203"/>
                  <p:cNvSpPr>
                    <a:spLocks/>
                  </p:cNvSpPr>
                  <p:nvPr/>
                </p:nvSpPr>
                <p:spPr bwMode="auto">
                  <a:xfrm>
                    <a:off x="3554590" y="4155897"/>
                    <a:ext cx="69849" cy="142148"/>
                  </a:xfrm>
                  <a:custGeom>
                    <a:avLst/>
                    <a:gdLst>
                      <a:gd name="T0" fmla="*/ 0 w 16"/>
                      <a:gd name="T1" fmla="*/ 32 h 32"/>
                      <a:gd name="T2" fmla="*/ 16 w 16"/>
                      <a:gd name="T3" fmla="*/ 27 h 32"/>
                      <a:gd name="T4" fmla="*/ 8 w 16"/>
                      <a:gd name="T5" fmla="*/ 0 h 32"/>
                      <a:gd name="T6" fmla="*/ 0 w 16"/>
                      <a:gd name="T7" fmla="*/ 0 h 32"/>
                      <a:gd name="T8" fmla="*/ 0 w 16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32">
                        <a:moveTo>
                          <a:pt x="0" y="32"/>
                        </a:moveTo>
                        <a:cubicBezTo>
                          <a:pt x="6" y="32"/>
                          <a:pt x="12" y="30"/>
                          <a:pt x="16" y="27"/>
                        </a:cubicBezTo>
                        <a:cubicBezTo>
                          <a:pt x="12" y="20"/>
                          <a:pt x="9" y="11"/>
                          <a:pt x="8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7" name="Freeform: Shape 204"/>
                  <p:cNvSpPr>
                    <a:spLocks/>
                  </p:cNvSpPr>
                  <p:nvPr/>
                </p:nvSpPr>
                <p:spPr bwMode="auto">
                  <a:xfrm>
                    <a:off x="3152654" y="3882630"/>
                    <a:ext cx="207095" cy="198517"/>
                  </a:xfrm>
                  <a:custGeom>
                    <a:avLst/>
                    <a:gdLst>
                      <a:gd name="T0" fmla="*/ 34 w 47"/>
                      <a:gd name="T1" fmla="*/ 27 h 45"/>
                      <a:gd name="T2" fmla="*/ 32 w 47"/>
                      <a:gd name="T3" fmla="*/ 5 h 45"/>
                      <a:gd name="T4" fmla="*/ 19 w 47"/>
                      <a:gd name="T5" fmla="*/ 0 h 45"/>
                      <a:gd name="T6" fmla="*/ 19 w 47"/>
                      <a:gd name="T7" fmla="*/ 15 h 45"/>
                      <a:gd name="T8" fmla="*/ 30 w 47"/>
                      <a:gd name="T9" fmla="*/ 15 h 45"/>
                      <a:gd name="T10" fmla="*/ 30 w 47"/>
                      <a:gd name="T11" fmla="*/ 21 h 45"/>
                      <a:gd name="T12" fmla="*/ 30 w 47"/>
                      <a:gd name="T13" fmla="*/ 21 h 45"/>
                      <a:gd name="T14" fmla="*/ 30 w 47"/>
                      <a:gd name="T15" fmla="*/ 21 h 45"/>
                      <a:gd name="T16" fmla="*/ 19 w 47"/>
                      <a:gd name="T17" fmla="*/ 21 h 45"/>
                      <a:gd name="T18" fmla="*/ 19 w 47"/>
                      <a:gd name="T19" fmla="*/ 36 h 45"/>
                      <a:gd name="T20" fmla="*/ 28 w 47"/>
                      <a:gd name="T21" fmla="*/ 33 h 45"/>
                      <a:gd name="T22" fmla="*/ 41 w 47"/>
                      <a:gd name="T23" fmla="*/ 45 h 45"/>
                      <a:gd name="T24" fmla="*/ 47 w 47"/>
                      <a:gd name="T25" fmla="*/ 40 h 45"/>
                      <a:gd name="T26" fmla="*/ 34 w 47"/>
                      <a:gd name="T27" fmla="*/ 27 h 45"/>
                      <a:gd name="T28" fmla="*/ 19 w 47"/>
                      <a:gd name="T29" fmla="*/ 0 h 45"/>
                      <a:gd name="T30" fmla="*/ 7 w 47"/>
                      <a:gd name="T31" fmla="*/ 5 h 45"/>
                      <a:gd name="T32" fmla="*/ 7 w 47"/>
                      <a:gd name="T33" fmla="*/ 30 h 45"/>
                      <a:gd name="T34" fmla="*/ 19 w 47"/>
                      <a:gd name="T35" fmla="*/ 36 h 45"/>
                      <a:gd name="T36" fmla="*/ 19 w 47"/>
                      <a:gd name="T37" fmla="*/ 21 h 45"/>
                      <a:gd name="T38" fmla="*/ 8 w 47"/>
                      <a:gd name="T39" fmla="*/ 21 h 45"/>
                      <a:gd name="T40" fmla="*/ 8 w 47"/>
                      <a:gd name="T41" fmla="*/ 15 h 45"/>
                      <a:gd name="T42" fmla="*/ 19 w 47"/>
                      <a:gd name="T43" fmla="*/ 15 h 45"/>
                      <a:gd name="T44" fmla="*/ 19 w 47"/>
                      <a:gd name="T45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47" h="45">
                        <a:moveTo>
                          <a:pt x="34" y="27"/>
                        </a:moveTo>
                        <a:cubicBezTo>
                          <a:pt x="38" y="20"/>
                          <a:pt x="38" y="11"/>
                          <a:pt x="32" y="5"/>
                        </a:cubicBezTo>
                        <a:cubicBezTo>
                          <a:pt x="28" y="2"/>
                          <a:pt x="24" y="0"/>
                          <a:pt x="19" y="0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cubicBezTo>
                          <a:pt x="30" y="15"/>
                          <a:pt x="30" y="15"/>
                          <a:pt x="30" y="15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30" y="21"/>
                          <a:pt x="30" y="21"/>
                          <a:pt x="30" y="21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19" y="36"/>
                          <a:pt x="19" y="36"/>
                          <a:pt x="19" y="36"/>
                        </a:cubicBezTo>
                        <a:cubicBezTo>
                          <a:pt x="22" y="36"/>
                          <a:pt x="26" y="35"/>
                          <a:pt x="28" y="33"/>
                        </a:cubicBezTo>
                        <a:cubicBezTo>
                          <a:pt x="41" y="45"/>
                          <a:pt x="41" y="45"/>
                          <a:pt x="41" y="45"/>
                        </a:cubicBezTo>
                        <a:cubicBezTo>
                          <a:pt x="47" y="40"/>
                          <a:pt x="47" y="40"/>
                          <a:pt x="47" y="40"/>
                        </a:cubicBezTo>
                        <a:lnTo>
                          <a:pt x="34" y="27"/>
                        </a:lnTo>
                        <a:close/>
                        <a:moveTo>
                          <a:pt x="19" y="0"/>
                        </a:moveTo>
                        <a:cubicBezTo>
                          <a:pt x="15" y="0"/>
                          <a:pt x="10" y="2"/>
                          <a:pt x="7" y="5"/>
                        </a:cubicBezTo>
                        <a:cubicBezTo>
                          <a:pt x="0" y="12"/>
                          <a:pt x="0" y="23"/>
                          <a:pt x="7" y="30"/>
                        </a:cubicBezTo>
                        <a:cubicBezTo>
                          <a:pt x="10" y="34"/>
                          <a:pt x="15" y="36"/>
                          <a:pt x="19" y="36"/>
                        </a:cubicBezTo>
                        <a:cubicBezTo>
                          <a:pt x="19" y="21"/>
                          <a:pt x="19" y="21"/>
                          <a:pt x="19" y="21"/>
                        </a:cubicBezTo>
                        <a:cubicBezTo>
                          <a:pt x="8" y="21"/>
                          <a:pt x="8" y="21"/>
                          <a:pt x="8" y="21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19" y="15"/>
                          <a:pt x="19" y="15"/>
                          <a:pt x="19" y="15"/>
                        </a:cubicBezTo>
                        <a:lnTo>
                          <a:pt x="19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8" name="Rectangle 205"/>
                  <p:cNvSpPr>
                    <a:spLocks/>
                  </p:cNvSpPr>
                  <p:nvPr/>
                </p:nvSpPr>
                <p:spPr bwMode="auto">
                  <a:xfrm>
                    <a:off x="4221214" y="4266184"/>
                    <a:ext cx="30635" cy="21689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59" name="Rectangle 206"/>
                  <p:cNvSpPr>
                    <a:spLocks/>
                  </p:cNvSpPr>
                  <p:nvPr/>
                </p:nvSpPr>
                <p:spPr bwMode="auto">
                  <a:xfrm>
                    <a:off x="4172198" y="4386274"/>
                    <a:ext cx="35537" cy="9680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0" name="Rectangle 207"/>
                  <p:cNvSpPr>
                    <a:spLocks/>
                  </p:cNvSpPr>
                  <p:nvPr/>
                </p:nvSpPr>
                <p:spPr bwMode="auto">
                  <a:xfrm>
                    <a:off x="4128083" y="4298045"/>
                    <a:ext cx="30635" cy="185037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1" name="Rectangle 208"/>
                  <p:cNvSpPr>
                    <a:spLocks/>
                  </p:cNvSpPr>
                  <p:nvPr/>
                </p:nvSpPr>
                <p:spPr bwMode="auto">
                  <a:xfrm>
                    <a:off x="4079066" y="4354414"/>
                    <a:ext cx="31861" cy="128668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2" name="Rectangle 209"/>
                  <p:cNvSpPr>
                    <a:spLocks/>
                  </p:cNvSpPr>
                  <p:nvPr/>
                </p:nvSpPr>
                <p:spPr bwMode="auto">
                  <a:xfrm>
                    <a:off x="4031275" y="4337258"/>
                    <a:ext cx="35537" cy="145824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3" name="Rectangle 210"/>
                  <p:cNvSpPr>
                    <a:spLocks/>
                  </p:cNvSpPr>
                  <p:nvPr/>
                </p:nvSpPr>
                <p:spPr bwMode="auto">
                  <a:xfrm>
                    <a:off x="4221214" y="4244126"/>
                    <a:ext cx="30635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4" name="Rectangle 211"/>
                  <p:cNvSpPr>
                    <a:spLocks/>
                  </p:cNvSpPr>
                  <p:nvPr/>
                </p:nvSpPr>
                <p:spPr bwMode="auto">
                  <a:xfrm>
                    <a:off x="4128083" y="4275987"/>
                    <a:ext cx="30635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5" name="Rectangle 212"/>
                  <p:cNvSpPr>
                    <a:spLocks/>
                  </p:cNvSpPr>
                  <p:nvPr/>
                </p:nvSpPr>
                <p:spPr bwMode="auto">
                  <a:xfrm>
                    <a:off x="4079066" y="4332356"/>
                    <a:ext cx="31861" cy="18381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6" name="Rectangle 213"/>
                  <p:cNvSpPr>
                    <a:spLocks/>
                  </p:cNvSpPr>
                  <p:nvPr/>
                </p:nvSpPr>
                <p:spPr bwMode="auto">
                  <a:xfrm>
                    <a:off x="4031275" y="4315200"/>
                    <a:ext cx="35537" cy="13480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7" name="Rectangle 214"/>
                  <p:cNvSpPr>
                    <a:spLocks/>
                  </p:cNvSpPr>
                  <p:nvPr/>
                </p:nvSpPr>
                <p:spPr bwMode="auto">
                  <a:xfrm>
                    <a:off x="4172198" y="4359315"/>
                    <a:ext cx="35537" cy="17156"/>
                  </a:xfrm>
                  <a:prstGeom prst="rect">
                    <a:avLst/>
                  </a:pr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8" name="Freeform: Shape 215"/>
                  <p:cNvSpPr>
                    <a:spLocks/>
                  </p:cNvSpPr>
                  <p:nvPr/>
                </p:nvSpPr>
                <p:spPr bwMode="auto">
                  <a:xfrm>
                    <a:off x="4901318" y="4345836"/>
                    <a:ext cx="286747" cy="132345"/>
                  </a:xfrm>
                  <a:custGeom>
                    <a:avLst/>
                    <a:gdLst>
                      <a:gd name="T0" fmla="*/ 209 w 234"/>
                      <a:gd name="T1" fmla="*/ 15 h 108"/>
                      <a:gd name="T2" fmla="*/ 191 w 234"/>
                      <a:gd name="T3" fmla="*/ 108 h 108"/>
                      <a:gd name="T4" fmla="*/ 198 w 234"/>
                      <a:gd name="T5" fmla="*/ 15 h 108"/>
                      <a:gd name="T6" fmla="*/ 202 w 234"/>
                      <a:gd name="T7" fmla="*/ 47 h 108"/>
                      <a:gd name="T8" fmla="*/ 191 w 234"/>
                      <a:gd name="T9" fmla="*/ 76 h 108"/>
                      <a:gd name="T10" fmla="*/ 176 w 234"/>
                      <a:gd name="T11" fmla="*/ 108 h 108"/>
                      <a:gd name="T12" fmla="*/ 176 w 234"/>
                      <a:gd name="T13" fmla="*/ 108 h 108"/>
                      <a:gd name="T14" fmla="*/ 187 w 234"/>
                      <a:gd name="T15" fmla="*/ 36 h 108"/>
                      <a:gd name="T16" fmla="*/ 180 w 234"/>
                      <a:gd name="T17" fmla="*/ 65 h 108"/>
                      <a:gd name="T18" fmla="*/ 176 w 234"/>
                      <a:gd name="T19" fmla="*/ 108 h 108"/>
                      <a:gd name="T20" fmla="*/ 176 w 234"/>
                      <a:gd name="T21" fmla="*/ 0 h 108"/>
                      <a:gd name="T22" fmla="*/ 162 w 234"/>
                      <a:gd name="T23" fmla="*/ 65 h 108"/>
                      <a:gd name="T24" fmla="*/ 166 w 234"/>
                      <a:gd name="T25" fmla="*/ 15 h 108"/>
                      <a:gd name="T26" fmla="*/ 162 w 234"/>
                      <a:gd name="T27" fmla="*/ 108 h 108"/>
                      <a:gd name="T28" fmla="*/ 162 w 234"/>
                      <a:gd name="T29" fmla="*/ 0 h 108"/>
                      <a:gd name="T30" fmla="*/ 148 w 234"/>
                      <a:gd name="T31" fmla="*/ 36 h 108"/>
                      <a:gd name="T32" fmla="*/ 151 w 234"/>
                      <a:gd name="T33" fmla="*/ 65 h 108"/>
                      <a:gd name="T34" fmla="*/ 148 w 234"/>
                      <a:gd name="T35" fmla="*/ 108 h 108"/>
                      <a:gd name="T36" fmla="*/ 148 w 234"/>
                      <a:gd name="T37" fmla="*/ 0 h 108"/>
                      <a:gd name="T38" fmla="*/ 129 w 234"/>
                      <a:gd name="T39" fmla="*/ 65 h 108"/>
                      <a:gd name="T40" fmla="*/ 137 w 234"/>
                      <a:gd name="T41" fmla="*/ 15 h 108"/>
                      <a:gd name="T42" fmla="*/ 129 w 234"/>
                      <a:gd name="T43" fmla="*/ 108 h 108"/>
                      <a:gd name="T44" fmla="*/ 129 w 234"/>
                      <a:gd name="T45" fmla="*/ 0 h 108"/>
                      <a:gd name="T46" fmla="*/ 115 w 234"/>
                      <a:gd name="T47" fmla="*/ 36 h 108"/>
                      <a:gd name="T48" fmla="*/ 122 w 234"/>
                      <a:gd name="T49" fmla="*/ 65 h 108"/>
                      <a:gd name="T50" fmla="*/ 115 w 234"/>
                      <a:gd name="T51" fmla="*/ 108 h 108"/>
                      <a:gd name="T52" fmla="*/ 115 w 234"/>
                      <a:gd name="T53" fmla="*/ 0 h 108"/>
                      <a:gd name="T54" fmla="*/ 101 w 234"/>
                      <a:gd name="T55" fmla="*/ 65 h 108"/>
                      <a:gd name="T56" fmla="*/ 104 w 234"/>
                      <a:gd name="T57" fmla="*/ 15 h 108"/>
                      <a:gd name="T58" fmla="*/ 101 w 234"/>
                      <a:gd name="T59" fmla="*/ 108 h 108"/>
                      <a:gd name="T60" fmla="*/ 101 w 234"/>
                      <a:gd name="T61" fmla="*/ 0 h 108"/>
                      <a:gd name="T62" fmla="*/ 86 w 234"/>
                      <a:gd name="T63" fmla="*/ 36 h 108"/>
                      <a:gd name="T64" fmla="*/ 90 w 234"/>
                      <a:gd name="T65" fmla="*/ 65 h 108"/>
                      <a:gd name="T66" fmla="*/ 86 w 234"/>
                      <a:gd name="T67" fmla="*/ 108 h 108"/>
                      <a:gd name="T68" fmla="*/ 86 w 234"/>
                      <a:gd name="T69" fmla="*/ 0 h 108"/>
                      <a:gd name="T70" fmla="*/ 68 w 234"/>
                      <a:gd name="T71" fmla="*/ 65 h 108"/>
                      <a:gd name="T72" fmla="*/ 75 w 234"/>
                      <a:gd name="T73" fmla="*/ 15 h 108"/>
                      <a:gd name="T74" fmla="*/ 68 w 234"/>
                      <a:gd name="T75" fmla="*/ 108 h 108"/>
                      <a:gd name="T76" fmla="*/ 68 w 234"/>
                      <a:gd name="T77" fmla="*/ 0 h 108"/>
                      <a:gd name="T78" fmla="*/ 54 w 234"/>
                      <a:gd name="T79" fmla="*/ 36 h 108"/>
                      <a:gd name="T80" fmla="*/ 61 w 234"/>
                      <a:gd name="T81" fmla="*/ 65 h 108"/>
                      <a:gd name="T82" fmla="*/ 54 w 234"/>
                      <a:gd name="T83" fmla="*/ 108 h 108"/>
                      <a:gd name="T84" fmla="*/ 54 w 234"/>
                      <a:gd name="T85" fmla="*/ 0 h 108"/>
                      <a:gd name="T86" fmla="*/ 39 w 234"/>
                      <a:gd name="T87" fmla="*/ 65 h 108"/>
                      <a:gd name="T88" fmla="*/ 43 w 234"/>
                      <a:gd name="T89" fmla="*/ 15 h 108"/>
                      <a:gd name="T90" fmla="*/ 39 w 234"/>
                      <a:gd name="T91" fmla="*/ 108 h 108"/>
                      <a:gd name="T92" fmla="*/ 39 w 234"/>
                      <a:gd name="T93" fmla="*/ 65 h 108"/>
                      <a:gd name="T94" fmla="*/ 39 w 234"/>
                      <a:gd name="T95" fmla="*/ 0 h 108"/>
                      <a:gd name="T96" fmla="*/ 25 w 234"/>
                      <a:gd name="T97" fmla="*/ 36 h 108"/>
                      <a:gd name="T98" fmla="*/ 14 w 234"/>
                      <a:gd name="T99" fmla="*/ 36 h 108"/>
                      <a:gd name="T100" fmla="*/ 0 w 234"/>
                      <a:gd name="T101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34" h="108">
                        <a:moveTo>
                          <a:pt x="209" y="108"/>
                        </a:moveTo>
                        <a:lnTo>
                          <a:pt x="234" y="108"/>
                        </a:lnTo>
                        <a:lnTo>
                          <a:pt x="234" y="0"/>
                        </a:lnTo>
                        <a:lnTo>
                          <a:pt x="209" y="0"/>
                        </a:lnTo>
                        <a:lnTo>
                          <a:pt x="209" y="15"/>
                        </a:lnTo>
                        <a:lnTo>
                          <a:pt x="216" y="15"/>
                        </a:lnTo>
                        <a:lnTo>
                          <a:pt x="216" y="36"/>
                        </a:lnTo>
                        <a:lnTo>
                          <a:pt x="209" y="36"/>
                        </a:lnTo>
                        <a:lnTo>
                          <a:pt x="209" y="108"/>
                        </a:lnTo>
                        <a:close/>
                        <a:moveTo>
                          <a:pt x="191" y="108"/>
                        </a:moveTo>
                        <a:lnTo>
                          <a:pt x="209" y="108"/>
                        </a:lnTo>
                        <a:lnTo>
                          <a:pt x="209" y="36"/>
                        </a:lnTo>
                        <a:lnTo>
                          <a:pt x="198" y="36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209" y="15"/>
                        </a:lnTo>
                        <a:lnTo>
                          <a:pt x="209" y="0"/>
                        </a:lnTo>
                        <a:lnTo>
                          <a:pt x="191" y="0"/>
                        </a:lnTo>
                        <a:lnTo>
                          <a:pt x="191" y="47"/>
                        </a:lnTo>
                        <a:lnTo>
                          <a:pt x="202" y="47"/>
                        </a:lnTo>
                        <a:lnTo>
                          <a:pt x="202" y="65"/>
                        </a:lnTo>
                        <a:lnTo>
                          <a:pt x="202" y="65"/>
                        </a:lnTo>
                        <a:lnTo>
                          <a:pt x="191" y="65"/>
                        </a:lnTo>
                        <a:lnTo>
                          <a:pt x="191" y="76"/>
                        </a:lnTo>
                        <a:lnTo>
                          <a:pt x="191" y="76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98"/>
                        </a:lnTo>
                        <a:lnTo>
                          <a:pt x="191" y="108"/>
                        </a:lnTo>
                        <a:close/>
                        <a:moveTo>
                          <a:pt x="176" y="108"/>
                        </a:moveTo>
                        <a:lnTo>
                          <a:pt x="191" y="108"/>
                        </a:lnTo>
                        <a:lnTo>
                          <a:pt x="191" y="98"/>
                        </a:lnTo>
                        <a:lnTo>
                          <a:pt x="176" y="98"/>
                        </a:lnTo>
                        <a:lnTo>
                          <a:pt x="176" y="108"/>
                        </a:lnTo>
                        <a:lnTo>
                          <a:pt x="176" y="108"/>
                        </a:lnTo>
                        <a:close/>
                        <a:moveTo>
                          <a:pt x="191" y="0"/>
                        </a:moveTo>
                        <a:lnTo>
                          <a:pt x="176" y="0"/>
                        </a:lnTo>
                        <a:lnTo>
                          <a:pt x="176" y="15"/>
                        </a:lnTo>
                        <a:lnTo>
                          <a:pt x="187" y="15"/>
                        </a:lnTo>
                        <a:lnTo>
                          <a:pt x="187" y="36"/>
                        </a:lnTo>
                        <a:lnTo>
                          <a:pt x="176" y="36"/>
                        </a:lnTo>
                        <a:lnTo>
                          <a:pt x="176" y="76"/>
                        </a:lnTo>
                        <a:lnTo>
                          <a:pt x="191" y="76"/>
                        </a:lnTo>
                        <a:lnTo>
                          <a:pt x="191" y="65"/>
                        </a:lnTo>
                        <a:lnTo>
                          <a:pt x="180" y="65"/>
                        </a:lnTo>
                        <a:lnTo>
                          <a:pt x="180" y="47"/>
                        </a:lnTo>
                        <a:lnTo>
                          <a:pt x="191" y="47"/>
                        </a:lnTo>
                        <a:lnTo>
                          <a:pt x="191" y="0"/>
                        </a:lnTo>
                        <a:close/>
                        <a:moveTo>
                          <a:pt x="162" y="108"/>
                        </a:moveTo>
                        <a:lnTo>
                          <a:pt x="176" y="108"/>
                        </a:lnTo>
                        <a:lnTo>
                          <a:pt x="176" y="98"/>
                        </a:lnTo>
                        <a:lnTo>
                          <a:pt x="162" y="98"/>
                        </a:lnTo>
                        <a:lnTo>
                          <a:pt x="162" y="108"/>
                        </a:lnTo>
                        <a:lnTo>
                          <a:pt x="162" y="108"/>
                        </a:lnTo>
                        <a:close/>
                        <a:moveTo>
                          <a:pt x="176" y="0"/>
                        </a:moveTo>
                        <a:lnTo>
                          <a:pt x="162" y="0"/>
                        </a:lnTo>
                        <a:lnTo>
                          <a:pt x="162" y="47"/>
                        </a:lnTo>
                        <a:lnTo>
                          <a:pt x="173" y="47"/>
                        </a:lnTo>
                        <a:lnTo>
                          <a:pt x="173" y="65"/>
                        </a:lnTo>
                        <a:lnTo>
                          <a:pt x="162" y="65"/>
                        </a:lnTo>
                        <a:lnTo>
                          <a:pt x="162" y="76"/>
                        </a:lnTo>
                        <a:lnTo>
                          <a:pt x="176" y="76"/>
                        </a:lnTo>
                        <a:lnTo>
                          <a:pt x="176" y="36"/>
                        </a:lnTo>
                        <a:lnTo>
                          <a:pt x="166" y="36"/>
                        </a:lnTo>
                        <a:lnTo>
                          <a:pt x="166" y="15"/>
                        </a:lnTo>
                        <a:lnTo>
                          <a:pt x="166" y="15"/>
                        </a:lnTo>
                        <a:lnTo>
                          <a:pt x="176" y="15"/>
                        </a:lnTo>
                        <a:lnTo>
                          <a:pt x="176" y="0"/>
                        </a:lnTo>
                        <a:close/>
                        <a:moveTo>
                          <a:pt x="148" y="108"/>
                        </a:moveTo>
                        <a:lnTo>
                          <a:pt x="162" y="108"/>
                        </a:lnTo>
                        <a:lnTo>
                          <a:pt x="162" y="98"/>
                        </a:lnTo>
                        <a:lnTo>
                          <a:pt x="148" y="98"/>
                        </a:lnTo>
                        <a:lnTo>
                          <a:pt x="148" y="108"/>
                        </a:lnTo>
                        <a:lnTo>
                          <a:pt x="148" y="108"/>
                        </a:lnTo>
                        <a:close/>
                        <a:moveTo>
                          <a:pt x="162" y="0"/>
                        </a:moveTo>
                        <a:lnTo>
                          <a:pt x="148" y="0"/>
                        </a:lnTo>
                        <a:lnTo>
                          <a:pt x="148" y="15"/>
                        </a:lnTo>
                        <a:lnTo>
                          <a:pt x="155" y="15"/>
                        </a:lnTo>
                        <a:lnTo>
                          <a:pt x="155" y="36"/>
                        </a:lnTo>
                        <a:lnTo>
                          <a:pt x="148" y="36"/>
                        </a:lnTo>
                        <a:lnTo>
                          <a:pt x="148" y="76"/>
                        </a:lnTo>
                        <a:lnTo>
                          <a:pt x="162" y="76"/>
                        </a:lnTo>
                        <a:lnTo>
                          <a:pt x="162" y="65"/>
                        </a:lnTo>
                        <a:lnTo>
                          <a:pt x="151" y="65"/>
                        </a:lnTo>
                        <a:lnTo>
                          <a:pt x="151" y="65"/>
                        </a:lnTo>
                        <a:lnTo>
                          <a:pt x="151" y="47"/>
                        </a:lnTo>
                        <a:lnTo>
                          <a:pt x="162" y="47"/>
                        </a:lnTo>
                        <a:lnTo>
                          <a:pt x="162" y="0"/>
                        </a:lnTo>
                        <a:close/>
                        <a:moveTo>
                          <a:pt x="129" y="108"/>
                        </a:moveTo>
                        <a:lnTo>
                          <a:pt x="148" y="108"/>
                        </a:lnTo>
                        <a:lnTo>
                          <a:pt x="148" y="98"/>
                        </a:lnTo>
                        <a:lnTo>
                          <a:pt x="129" y="98"/>
                        </a:lnTo>
                        <a:lnTo>
                          <a:pt x="129" y="108"/>
                        </a:lnTo>
                        <a:lnTo>
                          <a:pt x="129" y="108"/>
                        </a:lnTo>
                        <a:close/>
                        <a:moveTo>
                          <a:pt x="148" y="0"/>
                        </a:moveTo>
                        <a:lnTo>
                          <a:pt x="129" y="0"/>
                        </a:lnTo>
                        <a:lnTo>
                          <a:pt x="129" y="47"/>
                        </a:lnTo>
                        <a:lnTo>
                          <a:pt x="140" y="47"/>
                        </a:lnTo>
                        <a:lnTo>
                          <a:pt x="140" y="65"/>
                        </a:lnTo>
                        <a:lnTo>
                          <a:pt x="129" y="65"/>
                        </a:lnTo>
                        <a:lnTo>
                          <a:pt x="129" y="76"/>
                        </a:lnTo>
                        <a:lnTo>
                          <a:pt x="148" y="76"/>
                        </a:lnTo>
                        <a:lnTo>
                          <a:pt x="148" y="36"/>
                        </a:lnTo>
                        <a:lnTo>
                          <a:pt x="137" y="36"/>
                        </a:lnTo>
                        <a:lnTo>
                          <a:pt x="137" y="15"/>
                        </a:lnTo>
                        <a:lnTo>
                          <a:pt x="137" y="15"/>
                        </a:lnTo>
                        <a:lnTo>
                          <a:pt x="148" y="15"/>
                        </a:lnTo>
                        <a:lnTo>
                          <a:pt x="148" y="0"/>
                        </a:lnTo>
                        <a:close/>
                        <a:moveTo>
                          <a:pt x="115" y="108"/>
                        </a:moveTo>
                        <a:lnTo>
                          <a:pt x="129" y="108"/>
                        </a:lnTo>
                        <a:lnTo>
                          <a:pt x="129" y="98"/>
                        </a:lnTo>
                        <a:lnTo>
                          <a:pt x="115" y="98"/>
                        </a:lnTo>
                        <a:lnTo>
                          <a:pt x="115" y="108"/>
                        </a:lnTo>
                        <a:lnTo>
                          <a:pt x="115" y="108"/>
                        </a:lnTo>
                        <a:close/>
                        <a:moveTo>
                          <a:pt x="129" y="0"/>
                        </a:moveTo>
                        <a:lnTo>
                          <a:pt x="115" y="0"/>
                        </a:lnTo>
                        <a:lnTo>
                          <a:pt x="115" y="15"/>
                        </a:lnTo>
                        <a:lnTo>
                          <a:pt x="126" y="15"/>
                        </a:lnTo>
                        <a:lnTo>
                          <a:pt x="126" y="36"/>
                        </a:lnTo>
                        <a:lnTo>
                          <a:pt x="115" y="36"/>
                        </a:lnTo>
                        <a:lnTo>
                          <a:pt x="115" y="76"/>
                        </a:lnTo>
                        <a:lnTo>
                          <a:pt x="129" y="76"/>
                        </a:lnTo>
                        <a:lnTo>
                          <a:pt x="129" y="65"/>
                        </a:lnTo>
                        <a:lnTo>
                          <a:pt x="122" y="65"/>
                        </a:lnTo>
                        <a:lnTo>
                          <a:pt x="122" y="65"/>
                        </a:lnTo>
                        <a:lnTo>
                          <a:pt x="122" y="47"/>
                        </a:lnTo>
                        <a:lnTo>
                          <a:pt x="129" y="47"/>
                        </a:lnTo>
                        <a:lnTo>
                          <a:pt x="129" y="0"/>
                        </a:lnTo>
                        <a:close/>
                        <a:moveTo>
                          <a:pt x="101" y="108"/>
                        </a:moveTo>
                        <a:lnTo>
                          <a:pt x="115" y="108"/>
                        </a:lnTo>
                        <a:lnTo>
                          <a:pt x="115" y="98"/>
                        </a:lnTo>
                        <a:lnTo>
                          <a:pt x="101" y="98"/>
                        </a:lnTo>
                        <a:lnTo>
                          <a:pt x="101" y="108"/>
                        </a:lnTo>
                        <a:lnTo>
                          <a:pt x="101" y="108"/>
                        </a:lnTo>
                        <a:close/>
                        <a:moveTo>
                          <a:pt x="115" y="0"/>
                        </a:moveTo>
                        <a:lnTo>
                          <a:pt x="101" y="0"/>
                        </a:lnTo>
                        <a:lnTo>
                          <a:pt x="101" y="47"/>
                        </a:lnTo>
                        <a:lnTo>
                          <a:pt x="111" y="47"/>
                        </a:lnTo>
                        <a:lnTo>
                          <a:pt x="111" y="65"/>
                        </a:lnTo>
                        <a:lnTo>
                          <a:pt x="101" y="65"/>
                        </a:lnTo>
                        <a:lnTo>
                          <a:pt x="101" y="76"/>
                        </a:lnTo>
                        <a:lnTo>
                          <a:pt x="115" y="76"/>
                        </a:lnTo>
                        <a:lnTo>
                          <a:pt x="115" y="36"/>
                        </a:lnTo>
                        <a:lnTo>
                          <a:pt x="104" y="36"/>
                        </a:lnTo>
                        <a:lnTo>
                          <a:pt x="104" y="15"/>
                        </a:lnTo>
                        <a:lnTo>
                          <a:pt x="104" y="15"/>
                        </a:lnTo>
                        <a:lnTo>
                          <a:pt x="115" y="15"/>
                        </a:lnTo>
                        <a:lnTo>
                          <a:pt x="115" y="0"/>
                        </a:lnTo>
                        <a:close/>
                        <a:moveTo>
                          <a:pt x="86" y="108"/>
                        </a:moveTo>
                        <a:lnTo>
                          <a:pt x="101" y="108"/>
                        </a:lnTo>
                        <a:lnTo>
                          <a:pt x="101" y="98"/>
                        </a:lnTo>
                        <a:lnTo>
                          <a:pt x="86" y="98"/>
                        </a:lnTo>
                        <a:lnTo>
                          <a:pt x="86" y="108"/>
                        </a:lnTo>
                        <a:lnTo>
                          <a:pt x="86" y="108"/>
                        </a:lnTo>
                        <a:close/>
                        <a:moveTo>
                          <a:pt x="101" y="0"/>
                        </a:moveTo>
                        <a:lnTo>
                          <a:pt x="86" y="0"/>
                        </a:lnTo>
                        <a:lnTo>
                          <a:pt x="86" y="15"/>
                        </a:lnTo>
                        <a:lnTo>
                          <a:pt x="93" y="15"/>
                        </a:lnTo>
                        <a:lnTo>
                          <a:pt x="93" y="36"/>
                        </a:lnTo>
                        <a:lnTo>
                          <a:pt x="86" y="36"/>
                        </a:lnTo>
                        <a:lnTo>
                          <a:pt x="86" y="76"/>
                        </a:lnTo>
                        <a:lnTo>
                          <a:pt x="101" y="76"/>
                        </a:lnTo>
                        <a:lnTo>
                          <a:pt x="101" y="65"/>
                        </a:lnTo>
                        <a:lnTo>
                          <a:pt x="90" y="65"/>
                        </a:lnTo>
                        <a:lnTo>
                          <a:pt x="90" y="65"/>
                        </a:lnTo>
                        <a:lnTo>
                          <a:pt x="90" y="47"/>
                        </a:lnTo>
                        <a:lnTo>
                          <a:pt x="101" y="47"/>
                        </a:lnTo>
                        <a:lnTo>
                          <a:pt x="101" y="0"/>
                        </a:lnTo>
                        <a:close/>
                        <a:moveTo>
                          <a:pt x="68" y="108"/>
                        </a:moveTo>
                        <a:lnTo>
                          <a:pt x="86" y="108"/>
                        </a:lnTo>
                        <a:lnTo>
                          <a:pt x="86" y="98"/>
                        </a:lnTo>
                        <a:lnTo>
                          <a:pt x="68" y="98"/>
                        </a:lnTo>
                        <a:lnTo>
                          <a:pt x="68" y="108"/>
                        </a:lnTo>
                        <a:lnTo>
                          <a:pt x="68" y="108"/>
                        </a:lnTo>
                        <a:close/>
                        <a:moveTo>
                          <a:pt x="86" y="0"/>
                        </a:moveTo>
                        <a:lnTo>
                          <a:pt x="68" y="0"/>
                        </a:lnTo>
                        <a:lnTo>
                          <a:pt x="68" y="47"/>
                        </a:lnTo>
                        <a:lnTo>
                          <a:pt x="79" y="47"/>
                        </a:lnTo>
                        <a:lnTo>
                          <a:pt x="79" y="65"/>
                        </a:lnTo>
                        <a:lnTo>
                          <a:pt x="68" y="65"/>
                        </a:lnTo>
                        <a:lnTo>
                          <a:pt x="68" y="76"/>
                        </a:lnTo>
                        <a:lnTo>
                          <a:pt x="86" y="76"/>
                        </a:lnTo>
                        <a:lnTo>
                          <a:pt x="86" y="36"/>
                        </a:lnTo>
                        <a:lnTo>
                          <a:pt x="75" y="36"/>
                        </a:lnTo>
                        <a:lnTo>
                          <a:pt x="75" y="15"/>
                        </a:lnTo>
                        <a:lnTo>
                          <a:pt x="75" y="15"/>
                        </a:lnTo>
                        <a:lnTo>
                          <a:pt x="86" y="15"/>
                        </a:lnTo>
                        <a:lnTo>
                          <a:pt x="86" y="0"/>
                        </a:lnTo>
                        <a:close/>
                        <a:moveTo>
                          <a:pt x="54" y="108"/>
                        </a:moveTo>
                        <a:lnTo>
                          <a:pt x="68" y="108"/>
                        </a:lnTo>
                        <a:lnTo>
                          <a:pt x="68" y="98"/>
                        </a:lnTo>
                        <a:lnTo>
                          <a:pt x="54" y="98"/>
                        </a:lnTo>
                        <a:lnTo>
                          <a:pt x="54" y="108"/>
                        </a:lnTo>
                        <a:lnTo>
                          <a:pt x="54" y="108"/>
                        </a:lnTo>
                        <a:close/>
                        <a:moveTo>
                          <a:pt x="68" y="0"/>
                        </a:moveTo>
                        <a:lnTo>
                          <a:pt x="54" y="0"/>
                        </a:lnTo>
                        <a:lnTo>
                          <a:pt x="54" y="15"/>
                        </a:lnTo>
                        <a:lnTo>
                          <a:pt x="65" y="15"/>
                        </a:lnTo>
                        <a:lnTo>
                          <a:pt x="65" y="36"/>
                        </a:lnTo>
                        <a:lnTo>
                          <a:pt x="54" y="36"/>
                        </a:lnTo>
                        <a:lnTo>
                          <a:pt x="54" y="76"/>
                        </a:lnTo>
                        <a:lnTo>
                          <a:pt x="68" y="76"/>
                        </a:lnTo>
                        <a:lnTo>
                          <a:pt x="68" y="65"/>
                        </a:lnTo>
                        <a:lnTo>
                          <a:pt x="61" y="65"/>
                        </a:lnTo>
                        <a:lnTo>
                          <a:pt x="61" y="65"/>
                        </a:lnTo>
                        <a:lnTo>
                          <a:pt x="61" y="47"/>
                        </a:lnTo>
                        <a:lnTo>
                          <a:pt x="68" y="47"/>
                        </a:lnTo>
                        <a:lnTo>
                          <a:pt x="68" y="0"/>
                        </a:lnTo>
                        <a:close/>
                        <a:moveTo>
                          <a:pt x="39" y="108"/>
                        </a:moveTo>
                        <a:lnTo>
                          <a:pt x="54" y="108"/>
                        </a:lnTo>
                        <a:lnTo>
                          <a:pt x="54" y="98"/>
                        </a:lnTo>
                        <a:lnTo>
                          <a:pt x="39" y="98"/>
                        </a:lnTo>
                        <a:lnTo>
                          <a:pt x="39" y="108"/>
                        </a:lnTo>
                        <a:lnTo>
                          <a:pt x="39" y="108"/>
                        </a:lnTo>
                        <a:close/>
                        <a:moveTo>
                          <a:pt x="54" y="0"/>
                        </a:moveTo>
                        <a:lnTo>
                          <a:pt x="39" y="0"/>
                        </a:lnTo>
                        <a:lnTo>
                          <a:pt x="39" y="47"/>
                        </a:lnTo>
                        <a:lnTo>
                          <a:pt x="50" y="47"/>
                        </a:lnTo>
                        <a:lnTo>
                          <a:pt x="50" y="65"/>
                        </a:lnTo>
                        <a:lnTo>
                          <a:pt x="39" y="65"/>
                        </a:lnTo>
                        <a:lnTo>
                          <a:pt x="39" y="76"/>
                        </a:lnTo>
                        <a:lnTo>
                          <a:pt x="54" y="76"/>
                        </a:lnTo>
                        <a:lnTo>
                          <a:pt x="54" y="36"/>
                        </a:lnTo>
                        <a:lnTo>
                          <a:pt x="43" y="36"/>
                        </a:lnTo>
                        <a:lnTo>
                          <a:pt x="43" y="15"/>
                        </a:lnTo>
                        <a:lnTo>
                          <a:pt x="43" y="15"/>
                        </a:lnTo>
                        <a:lnTo>
                          <a:pt x="54" y="15"/>
                        </a:lnTo>
                        <a:lnTo>
                          <a:pt x="54" y="0"/>
                        </a:lnTo>
                        <a:close/>
                        <a:moveTo>
                          <a:pt x="25" y="108"/>
                        </a:moveTo>
                        <a:lnTo>
                          <a:pt x="39" y="108"/>
                        </a:lnTo>
                        <a:lnTo>
                          <a:pt x="39" y="98"/>
                        </a:lnTo>
                        <a:lnTo>
                          <a:pt x="39" y="98"/>
                        </a:lnTo>
                        <a:lnTo>
                          <a:pt x="39" y="76"/>
                        </a:lnTo>
                        <a:lnTo>
                          <a:pt x="39" y="76"/>
                        </a:lnTo>
                        <a:lnTo>
                          <a:pt x="39" y="65"/>
                        </a:lnTo>
                        <a:lnTo>
                          <a:pt x="29" y="65"/>
                        </a:lnTo>
                        <a:lnTo>
                          <a:pt x="29" y="65"/>
                        </a:lnTo>
                        <a:lnTo>
                          <a:pt x="29" y="47"/>
                        </a:lnTo>
                        <a:lnTo>
                          <a:pt x="39" y="47"/>
                        </a:lnTo>
                        <a:lnTo>
                          <a:pt x="39" y="0"/>
                        </a:lnTo>
                        <a:lnTo>
                          <a:pt x="25" y="0"/>
                        </a:lnTo>
                        <a:lnTo>
                          <a:pt x="25" y="15"/>
                        </a:lnTo>
                        <a:lnTo>
                          <a:pt x="36" y="15"/>
                        </a:lnTo>
                        <a:lnTo>
                          <a:pt x="36" y="36"/>
                        </a:lnTo>
                        <a:lnTo>
                          <a:pt x="25" y="36"/>
                        </a:lnTo>
                        <a:lnTo>
                          <a:pt x="25" y="108"/>
                        </a:lnTo>
                        <a:close/>
                        <a:moveTo>
                          <a:pt x="0" y="108"/>
                        </a:moveTo>
                        <a:lnTo>
                          <a:pt x="25" y="108"/>
                        </a:lnTo>
                        <a:lnTo>
                          <a:pt x="25" y="36"/>
                        </a:lnTo>
                        <a:lnTo>
                          <a:pt x="14" y="36"/>
                        </a:lnTo>
                        <a:lnTo>
                          <a:pt x="14" y="15"/>
                        </a:lnTo>
                        <a:lnTo>
                          <a:pt x="14" y="15"/>
                        </a:lnTo>
                        <a:lnTo>
                          <a:pt x="25" y="15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69" name="Freeform: Shape 216"/>
                  <p:cNvSpPr>
                    <a:spLocks/>
                  </p:cNvSpPr>
                  <p:nvPr/>
                </p:nvSpPr>
                <p:spPr bwMode="auto">
                  <a:xfrm>
                    <a:off x="4954011" y="4284565"/>
                    <a:ext cx="162980" cy="39213"/>
                  </a:xfrm>
                  <a:custGeom>
                    <a:avLst/>
                    <a:gdLst>
                      <a:gd name="T0" fmla="*/ 0 w 37"/>
                      <a:gd name="T1" fmla="*/ 5 h 9"/>
                      <a:gd name="T2" fmla="*/ 3 w 37"/>
                      <a:gd name="T3" fmla="*/ 9 h 9"/>
                      <a:gd name="T4" fmla="*/ 19 w 37"/>
                      <a:gd name="T5" fmla="*/ 5 h 9"/>
                      <a:gd name="T6" fmla="*/ 35 w 37"/>
                      <a:gd name="T7" fmla="*/ 9 h 9"/>
                      <a:gd name="T8" fmla="*/ 37 w 37"/>
                      <a:gd name="T9" fmla="*/ 5 h 9"/>
                      <a:gd name="T10" fmla="*/ 19 w 37"/>
                      <a:gd name="T11" fmla="*/ 0 h 9"/>
                      <a:gd name="T12" fmla="*/ 0 w 37"/>
                      <a:gd name="T13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9">
                        <a:moveTo>
                          <a:pt x="0" y="5"/>
                        </a:moveTo>
                        <a:cubicBezTo>
                          <a:pt x="3" y="9"/>
                          <a:pt x="3" y="9"/>
                          <a:pt x="3" y="9"/>
                        </a:cubicBezTo>
                        <a:cubicBezTo>
                          <a:pt x="7" y="7"/>
                          <a:pt x="13" y="5"/>
                          <a:pt x="19" y="5"/>
                        </a:cubicBezTo>
                        <a:cubicBezTo>
                          <a:pt x="25" y="5"/>
                          <a:pt x="30" y="7"/>
                          <a:pt x="35" y="9"/>
                        </a:cubicBezTo>
                        <a:cubicBezTo>
                          <a:pt x="37" y="5"/>
                          <a:pt x="37" y="5"/>
                          <a:pt x="37" y="5"/>
                        </a:cubicBezTo>
                        <a:cubicBezTo>
                          <a:pt x="32" y="2"/>
                          <a:pt x="25" y="0"/>
                          <a:pt x="19" y="0"/>
                        </a:cubicBezTo>
                        <a:cubicBezTo>
                          <a:pt x="12" y="0"/>
                          <a:pt x="5" y="2"/>
                          <a:pt x="0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  <p:sp>
                <p:nvSpPr>
                  <p:cNvPr id="170" name="Freeform: Shape 217"/>
                  <p:cNvSpPr>
                    <a:spLocks/>
                  </p:cNvSpPr>
                  <p:nvPr/>
                </p:nvSpPr>
                <p:spPr bwMode="auto">
                  <a:xfrm>
                    <a:off x="4927052" y="4240450"/>
                    <a:ext cx="221800" cy="47791"/>
                  </a:xfrm>
                  <a:custGeom>
                    <a:avLst/>
                    <a:gdLst>
                      <a:gd name="T0" fmla="*/ 50 w 50"/>
                      <a:gd name="T1" fmla="*/ 6 h 11"/>
                      <a:gd name="T2" fmla="*/ 25 w 50"/>
                      <a:gd name="T3" fmla="*/ 0 h 11"/>
                      <a:gd name="T4" fmla="*/ 0 w 50"/>
                      <a:gd name="T5" fmla="*/ 6 h 11"/>
                      <a:gd name="T6" fmla="*/ 2 w 50"/>
                      <a:gd name="T7" fmla="*/ 11 h 11"/>
                      <a:gd name="T8" fmla="*/ 25 w 50"/>
                      <a:gd name="T9" fmla="*/ 5 h 11"/>
                      <a:gd name="T10" fmla="*/ 47 w 50"/>
                      <a:gd name="T11" fmla="*/ 11 h 11"/>
                      <a:gd name="T12" fmla="*/ 50 w 50"/>
                      <a:gd name="T13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0" h="11">
                        <a:moveTo>
                          <a:pt x="50" y="6"/>
                        </a:moveTo>
                        <a:cubicBezTo>
                          <a:pt x="43" y="2"/>
                          <a:pt x="34" y="0"/>
                          <a:pt x="25" y="0"/>
                        </a:cubicBezTo>
                        <a:cubicBezTo>
                          <a:pt x="16" y="0"/>
                          <a:pt x="7" y="2"/>
                          <a:pt x="0" y="6"/>
                        </a:cubicBezTo>
                        <a:cubicBezTo>
                          <a:pt x="2" y="11"/>
                          <a:pt x="2" y="11"/>
                          <a:pt x="2" y="11"/>
                        </a:cubicBezTo>
                        <a:cubicBezTo>
                          <a:pt x="9" y="7"/>
                          <a:pt x="17" y="5"/>
                          <a:pt x="25" y="5"/>
                        </a:cubicBezTo>
                        <a:cubicBezTo>
                          <a:pt x="33" y="5"/>
                          <a:pt x="41" y="7"/>
                          <a:pt x="47" y="11"/>
                        </a:cubicBezTo>
                        <a:lnTo>
                          <a:pt x="50" y="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微软雅黑"/>
                    </a:endParaRPr>
                  </a:p>
                </p:txBody>
              </p:sp>
            </p:grpSp>
          </p:grpSp>
          <p:grpSp>
            <p:nvGrpSpPr>
              <p:cNvPr id="10" name="Group 58"/>
              <p:cNvGrpSpPr/>
              <p:nvPr/>
            </p:nvGrpSpPr>
            <p:grpSpPr>
              <a:xfrm>
                <a:off x="6737340" y="1510523"/>
                <a:ext cx="4303649" cy="4339605"/>
                <a:chOff x="2949236" y="972275"/>
                <a:chExt cx="3227736" cy="3254695"/>
              </a:xfrm>
              <a:solidFill>
                <a:srgbClr val="FFFFFF">
                  <a:lumMod val="85000"/>
                </a:srgbClr>
              </a:solidFill>
            </p:grpSpPr>
            <p:sp>
              <p:nvSpPr>
                <p:cNvPr id="18" name="Freeform: Shape 65"/>
                <p:cNvSpPr>
                  <a:spLocks/>
                </p:cNvSpPr>
                <p:nvPr/>
              </p:nvSpPr>
              <p:spPr bwMode="auto">
                <a:xfrm>
                  <a:off x="3863394" y="3855671"/>
                  <a:ext cx="305128" cy="137246"/>
                </a:xfrm>
                <a:custGeom>
                  <a:avLst/>
                  <a:gdLst>
                    <a:gd name="T0" fmla="*/ 54 w 69"/>
                    <a:gd name="T1" fmla="*/ 31 h 31"/>
                    <a:gd name="T2" fmla="*/ 69 w 69"/>
                    <a:gd name="T3" fmla="*/ 31 h 31"/>
                    <a:gd name="T4" fmla="*/ 69 w 69"/>
                    <a:gd name="T5" fmla="*/ 12 h 31"/>
                    <a:gd name="T6" fmla="*/ 61 w 69"/>
                    <a:gd name="T7" fmla="*/ 12 h 31"/>
                    <a:gd name="T8" fmla="*/ 61 w 69"/>
                    <a:gd name="T9" fmla="*/ 6 h 31"/>
                    <a:gd name="T10" fmla="*/ 54 w 69"/>
                    <a:gd name="T11" fmla="*/ 3 h 31"/>
                    <a:gd name="T12" fmla="*/ 54 w 69"/>
                    <a:gd name="T13" fmla="*/ 18 h 31"/>
                    <a:gd name="T14" fmla="*/ 60 w 69"/>
                    <a:gd name="T15" fmla="*/ 18 h 31"/>
                    <a:gd name="T16" fmla="*/ 60 w 69"/>
                    <a:gd name="T17" fmla="*/ 26 h 31"/>
                    <a:gd name="T18" fmla="*/ 60 w 69"/>
                    <a:gd name="T19" fmla="*/ 26 h 31"/>
                    <a:gd name="T20" fmla="*/ 54 w 69"/>
                    <a:gd name="T21" fmla="*/ 26 h 31"/>
                    <a:gd name="T22" fmla="*/ 54 w 69"/>
                    <a:gd name="T23" fmla="*/ 31 h 31"/>
                    <a:gd name="T24" fmla="*/ 45 w 69"/>
                    <a:gd name="T25" fmla="*/ 0 h 31"/>
                    <a:gd name="T26" fmla="*/ 45 w 69"/>
                    <a:gd name="T27" fmla="*/ 12 h 31"/>
                    <a:gd name="T28" fmla="*/ 34 w 69"/>
                    <a:gd name="T29" fmla="*/ 12 h 31"/>
                    <a:gd name="T30" fmla="*/ 34 w 69"/>
                    <a:gd name="T31" fmla="*/ 18 h 31"/>
                    <a:gd name="T32" fmla="*/ 40 w 69"/>
                    <a:gd name="T33" fmla="*/ 18 h 31"/>
                    <a:gd name="T34" fmla="*/ 40 w 69"/>
                    <a:gd name="T35" fmla="*/ 26 h 31"/>
                    <a:gd name="T36" fmla="*/ 40 w 69"/>
                    <a:gd name="T37" fmla="*/ 26 h 31"/>
                    <a:gd name="T38" fmla="*/ 34 w 69"/>
                    <a:gd name="T39" fmla="*/ 26 h 31"/>
                    <a:gd name="T40" fmla="*/ 34 w 69"/>
                    <a:gd name="T41" fmla="*/ 31 h 31"/>
                    <a:gd name="T42" fmla="*/ 54 w 69"/>
                    <a:gd name="T43" fmla="*/ 31 h 31"/>
                    <a:gd name="T44" fmla="*/ 54 w 69"/>
                    <a:gd name="T45" fmla="*/ 26 h 31"/>
                    <a:gd name="T46" fmla="*/ 48 w 69"/>
                    <a:gd name="T47" fmla="*/ 26 h 31"/>
                    <a:gd name="T48" fmla="*/ 48 w 69"/>
                    <a:gd name="T49" fmla="*/ 18 h 31"/>
                    <a:gd name="T50" fmla="*/ 54 w 69"/>
                    <a:gd name="T51" fmla="*/ 18 h 31"/>
                    <a:gd name="T52" fmla="*/ 54 w 69"/>
                    <a:gd name="T53" fmla="*/ 3 h 31"/>
                    <a:gd name="T54" fmla="*/ 45 w 69"/>
                    <a:gd name="T55" fmla="*/ 0 h 31"/>
                    <a:gd name="T56" fmla="*/ 34 w 69"/>
                    <a:gd name="T57" fmla="*/ 12 h 31"/>
                    <a:gd name="T58" fmla="*/ 15 w 69"/>
                    <a:gd name="T59" fmla="*/ 12 h 31"/>
                    <a:gd name="T60" fmla="*/ 15 w 69"/>
                    <a:gd name="T61" fmla="*/ 18 h 31"/>
                    <a:gd name="T62" fmla="*/ 21 w 69"/>
                    <a:gd name="T63" fmla="*/ 18 h 31"/>
                    <a:gd name="T64" fmla="*/ 21 w 69"/>
                    <a:gd name="T65" fmla="*/ 26 h 31"/>
                    <a:gd name="T66" fmla="*/ 21 w 69"/>
                    <a:gd name="T67" fmla="*/ 26 h 31"/>
                    <a:gd name="T68" fmla="*/ 15 w 69"/>
                    <a:gd name="T69" fmla="*/ 26 h 31"/>
                    <a:gd name="T70" fmla="*/ 15 w 69"/>
                    <a:gd name="T71" fmla="*/ 31 h 31"/>
                    <a:gd name="T72" fmla="*/ 34 w 69"/>
                    <a:gd name="T73" fmla="*/ 31 h 31"/>
                    <a:gd name="T74" fmla="*/ 34 w 69"/>
                    <a:gd name="T75" fmla="*/ 26 h 31"/>
                    <a:gd name="T76" fmla="*/ 29 w 69"/>
                    <a:gd name="T77" fmla="*/ 26 h 31"/>
                    <a:gd name="T78" fmla="*/ 29 w 69"/>
                    <a:gd name="T79" fmla="*/ 18 h 31"/>
                    <a:gd name="T80" fmla="*/ 34 w 69"/>
                    <a:gd name="T81" fmla="*/ 18 h 31"/>
                    <a:gd name="T82" fmla="*/ 34 w 69"/>
                    <a:gd name="T83" fmla="*/ 12 h 31"/>
                    <a:gd name="T84" fmla="*/ 15 w 69"/>
                    <a:gd name="T85" fmla="*/ 12 h 31"/>
                    <a:gd name="T86" fmla="*/ 0 w 69"/>
                    <a:gd name="T87" fmla="*/ 12 h 31"/>
                    <a:gd name="T88" fmla="*/ 0 w 69"/>
                    <a:gd name="T89" fmla="*/ 31 h 31"/>
                    <a:gd name="T90" fmla="*/ 15 w 69"/>
                    <a:gd name="T91" fmla="*/ 31 h 31"/>
                    <a:gd name="T92" fmla="*/ 15 w 69"/>
                    <a:gd name="T93" fmla="*/ 26 h 31"/>
                    <a:gd name="T94" fmla="*/ 9 w 69"/>
                    <a:gd name="T95" fmla="*/ 26 h 31"/>
                    <a:gd name="T96" fmla="*/ 9 w 69"/>
                    <a:gd name="T97" fmla="*/ 18 h 31"/>
                    <a:gd name="T98" fmla="*/ 15 w 69"/>
                    <a:gd name="T99" fmla="*/ 18 h 31"/>
                    <a:gd name="T100" fmla="*/ 15 w 69"/>
                    <a:gd name="T101" fmla="*/ 1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9" h="31">
                      <a:moveTo>
                        <a:pt x="54" y="31"/>
                      </a:moveTo>
                      <a:cubicBezTo>
                        <a:pt x="69" y="31"/>
                        <a:pt x="69" y="31"/>
                        <a:pt x="69" y="31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59" y="5"/>
                        <a:pt x="57" y="4"/>
                        <a:pt x="54" y="3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60" y="18"/>
                        <a:pt x="60" y="18"/>
                        <a:pt x="60" y="18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lnTo>
                        <a:pt x="54" y="31"/>
                      </a:lnTo>
                      <a:close/>
                      <a:moveTo>
                        <a:pt x="45" y="0"/>
                      </a:move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48" y="26"/>
                        <a:pt x="48" y="26"/>
                        <a:pt x="48" y="26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54" y="18"/>
                        <a:pt x="54" y="18"/>
                        <a:pt x="54" y="18"/>
                      </a:cubicBezTo>
                      <a:cubicBezTo>
                        <a:pt x="54" y="3"/>
                        <a:pt x="54" y="3"/>
                        <a:pt x="54" y="3"/>
                      </a:cubicBezTo>
                      <a:cubicBezTo>
                        <a:pt x="51" y="2"/>
                        <a:pt x="48" y="1"/>
                        <a:pt x="45" y="0"/>
                      </a:cubicBezTo>
                      <a:close/>
                      <a:moveTo>
                        <a:pt x="34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lnTo>
                        <a:pt x="34" y="12"/>
                      </a:lnTo>
                      <a:close/>
                      <a:moveTo>
                        <a:pt x="15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31"/>
                        <a:pt x="0" y="31"/>
                        <a:pt x="0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lnTo>
                        <a:pt x="1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" name="Freeform: Shape 66"/>
                <p:cNvSpPr>
                  <a:spLocks/>
                </p:cNvSpPr>
                <p:nvPr/>
              </p:nvSpPr>
              <p:spPr bwMode="auto">
                <a:xfrm>
                  <a:off x="3788643" y="4001495"/>
                  <a:ext cx="414189" cy="132345"/>
                </a:xfrm>
                <a:custGeom>
                  <a:avLst/>
                  <a:gdLst>
                    <a:gd name="T0" fmla="*/ 328 w 338"/>
                    <a:gd name="T1" fmla="*/ 108 h 108"/>
                    <a:gd name="T2" fmla="*/ 338 w 338"/>
                    <a:gd name="T3" fmla="*/ 0 h 108"/>
                    <a:gd name="T4" fmla="*/ 0 w 338"/>
                    <a:gd name="T5" fmla="*/ 0 h 108"/>
                    <a:gd name="T6" fmla="*/ 39 w 338"/>
                    <a:gd name="T7" fmla="*/ 108 h 108"/>
                    <a:gd name="T8" fmla="*/ 328 w 338"/>
                    <a:gd name="T9" fmla="*/ 108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8" h="108">
                      <a:moveTo>
                        <a:pt x="328" y="108"/>
                      </a:moveTo>
                      <a:lnTo>
                        <a:pt x="338" y="0"/>
                      </a:lnTo>
                      <a:lnTo>
                        <a:pt x="0" y="0"/>
                      </a:lnTo>
                      <a:lnTo>
                        <a:pt x="39" y="108"/>
                      </a:lnTo>
                      <a:lnTo>
                        <a:pt x="328" y="1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0" name="Freeform: Shape 67"/>
                <p:cNvSpPr>
                  <a:spLocks/>
                </p:cNvSpPr>
                <p:nvPr/>
              </p:nvSpPr>
              <p:spPr bwMode="auto">
                <a:xfrm>
                  <a:off x="3112216" y="3051800"/>
                  <a:ext cx="194841" cy="278169"/>
                </a:xfrm>
                <a:custGeom>
                  <a:avLst/>
                  <a:gdLst>
                    <a:gd name="T0" fmla="*/ 41 w 44"/>
                    <a:gd name="T1" fmla="*/ 0 h 63"/>
                    <a:gd name="T2" fmla="*/ 0 w 44"/>
                    <a:gd name="T3" fmla="*/ 43 h 63"/>
                    <a:gd name="T4" fmla="*/ 5 w 44"/>
                    <a:gd name="T5" fmla="*/ 63 h 63"/>
                    <a:gd name="T6" fmla="*/ 5 w 44"/>
                    <a:gd name="T7" fmla="*/ 52 h 63"/>
                    <a:gd name="T8" fmla="*/ 7 w 44"/>
                    <a:gd name="T9" fmla="*/ 46 h 63"/>
                    <a:gd name="T10" fmla="*/ 7 w 44"/>
                    <a:gd name="T11" fmla="*/ 43 h 63"/>
                    <a:gd name="T12" fmla="*/ 43 w 44"/>
                    <a:gd name="T13" fmla="*/ 7 h 63"/>
                    <a:gd name="T14" fmla="*/ 44 w 44"/>
                    <a:gd name="T15" fmla="*/ 7 h 63"/>
                    <a:gd name="T16" fmla="*/ 41 w 44"/>
                    <a:gd name="T1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63">
                      <a:moveTo>
                        <a:pt x="41" y="0"/>
                      </a:moveTo>
                      <a:cubicBezTo>
                        <a:pt x="19" y="1"/>
                        <a:pt x="0" y="20"/>
                        <a:pt x="0" y="43"/>
                      </a:cubicBezTo>
                      <a:cubicBezTo>
                        <a:pt x="0" y="50"/>
                        <a:pt x="2" y="57"/>
                        <a:pt x="5" y="63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0"/>
                        <a:pt x="6" y="48"/>
                        <a:pt x="7" y="46"/>
                      </a:cubicBezTo>
                      <a:cubicBezTo>
                        <a:pt x="7" y="45"/>
                        <a:pt x="7" y="44"/>
                        <a:pt x="7" y="43"/>
                      </a:cubicBezTo>
                      <a:cubicBezTo>
                        <a:pt x="7" y="23"/>
                        <a:pt x="23" y="7"/>
                        <a:pt x="43" y="7"/>
                      </a:cubicBezTo>
                      <a:cubicBezTo>
                        <a:pt x="43" y="7"/>
                        <a:pt x="44" y="7"/>
                        <a:pt x="44" y="7"/>
                      </a:cubicBezTo>
                      <a:cubicBezTo>
                        <a:pt x="43" y="4"/>
                        <a:pt x="42" y="2"/>
                        <a:pt x="4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1" name="Freeform: Shape 68"/>
                <p:cNvSpPr>
                  <a:spLocks/>
                </p:cNvSpPr>
                <p:nvPr/>
              </p:nvSpPr>
              <p:spPr bwMode="auto">
                <a:xfrm>
                  <a:off x="3147753" y="3241739"/>
                  <a:ext cx="84553" cy="150726"/>
                </a:xfrm>
                <a:custGeom>
                  <a:avLst/>
                  <a:gdLst>
                    <a:gd name="T0" fmla="*/ 0 w 19"/>
                    <a:gd name="T1" fmla="*/ 7 h 34"/>
                    <a:gd name="T2" fmla="*/ 0 w 19"/>
                    <a:gd name="T3" fmla="*/ 9 h 34"/>
                    <a:gd name="T4" fmla="*/ 0 w 19"/>
                    <a:gd name="T5" fmla="*/ 20 h 34"/>
                    <a:gd name="T6" fmla="*/ 0 w 19"/>
                    <a:gd name="T7" fmla="*/ 25 h 34"/>
                    <a:gd name="T8" fmla="*/ 13 w 19"/>
                    <a:gd name="T9" fmla="*/ 34 h 34"/>
                    <a:gd name="T10" fmla="*/ 19 w 19"/>
                    <a:gd name="T11" fmla="*/ 34 h 34"/>
                    <a:gd name="T12" fmla="*/ 19 w 19"/>
                    <a:gd name="T13" fmla="*/ 0 h 34"/>
                    <a:gd name="T14" fmla="*/ 13 w 19"/>
                    <a:gd name="T15" fmla="*/ 0 h 34"/>
                    <a:gd name="T16" fmla="*/ 0 w 19"/>
                    <a:gd name="T17" fmla="*/ 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" h="34">
                      <a:moveTo>
                        <a:pt x="0" y="7"/>
                      </a:moveTo>
                      <a:cubicBezTo>
                        <a:pt x="0" y="8"/>
                        <a:pt x="0" y="8"/>
                        <a:pt x="0" y="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30"/>
                        <a:pt x="6" y="34"/>
                        <a:pt x="13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7" y="0"/>
                        <a:pt x="1" y="3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2" name="Freeform: Shape 69"/>
                <p:cNvSpPr>
                  <a:spLocks/>
                </p:cNvSpPr>
                <p:nvPr/>
              </p:nvSpPr>
              <p:spPr bwMode="auto">
                <a:xfrm>
                  <a:off x="3373229" y="3241739"/>
                  <a:ext cx="79652" cy="150726"/>
                </a:xfrm>
                <a:custGeom>
                  <a:avLst/>
                  <a:gdLst>
                    <a:gd name="T0" fmla="*/ 1 w 18"/>
                    <a:gd name="T1" fmla="*/ 0 h 34"/>
                    <a:gd name="T2" fmla="*/ 0 w 18"/>
                    <a:gd name="T3" fmla="*/ 0 h 34"/>
                    <a:gd name="T4" fmla="*/ 0 w 18"/>
                    <a:gd name="T5" fmla="*/ 34 h 34"/>
                    <a:gd name="T6" fmla="*/ 6 w 18"/>
                    <a:gd name="T7" fmla="*/ 34 h 34"/>
                    <a:gd name="T8" fmla="*/ 18 w 18"/>
                    <a:gd name="T9" fmla="*/ 28 h 34"/>
                    <a:gd name="T10" fmla="*/ 1 w 18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3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12" y="34"/>
                        <a:pt x="17" y="31"/>
                        <a:pt x="18" y="28"/>
                      </a:cubicBezTo>
                      <a:cubicBezTo>
                        <a:pt x="12" y="19"/>
                        <a:pt x="7" y="9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3" name="Rectangle 70"/>
                <p:cNvSpPr>
                  <a:spLocks/>
                </p:cNvSpPr>
                <p:nvPr/>
              </p:nvSpPr>
              <p:spPr bwMode="auto">
                <a:xfrm>
                  <a:off x="4927052" y="1069082"/>
                  <a:ext cx="62496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4" name="Freeform: Shape 71"/>
                <p:cNvSpPr>
                  <a:spLocks/>
                </p:cNvSpPr>
                <p:nvPr/>
              </p:nvSpPr>
              <p:spPr bwMode="auto">
                <a:xfrm>
                  <a:off x="4697900" y="1104619"/>
                  <a:ext cx="330861" cy="225476"/>
                </a:xfrm>
                <a:custGeom>
                  <a:avLst/>
                  <a:gdLst>
                    <a:gd name="T0" fmla="*/ 75 w 75"/>
                    <a:gd name="T1" fmla="*/ 51 h 51"/>
                    <a:gd name="T2" fmla="*/ 75 w 75"/>
                    <a:gd name="T3" fmla="*/ 0 h 51"/>
                    <a:gd name="T4" fmla="*/ 0 w 75"/>
                    <a:gd name="T5" fmla="*/ 0 h 51"/>
                    <a:gd name="T6" fmla="*/ 0 w 75"/>
                    <a:gd name="T7" fmla="*/ 34 h 51"/>
                    <a:gd name="T8" fmla="*/ 19 w 75"/>
                    <a:gd name="T9" fmla="*/ 37 h 51"/>
                    <a:gd name="T10" fmla="*/ 17 w 75"/>
                    <a:gd name="T11" fmla="*/ 27 h 51"/>
                    <a:gd name="T12" fmla="*/ 38 w 75"/>
                    <a:gd name="T13" fmla="*/ 6 h 51"/>
                    <a:gd name="T14" fmla="*/ 38 w 75"/>
                    <a:gd name="T15" fmla="*/ 6 h 51"/>
                    <a:gd name="T16" fmla="*/ 58 w 75"/>
                    <a:gd name="T17" fmla="*/ 27 h 51"/>
                    <a:gd name="T18" fmla="*/ 50 w 75"/>
                    <a:gd name="T19" fmla="*/ 43 h 51"/>
                    <a:gd name="T20" fmla="*/ 75 w 75"/>
                    <a:gd name="T21" fmla="*/ 5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" h="51">
                      <a:moveTo>
                        <a:pt x="75" y="51"/>
                      </a:move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7" y="35"/>
                        <a:pt x="13" y="36"/>
                        <a:pt x="19" y="37"/>
                      </a:cubicBezTo>
                      <a:cubicBezTo>
                        <a:pt x="18" y="34"/>
                        <a:pt x="17" y="30"/>
                        <a:pt x="17" y="27"/>
                      </a:cubicBezTo>
                      <a:cubicBezTo>
                        <a:pt x="17" y="15"/>
                        <a:pt x="26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49" y="6"/>
                        <a:pt x="58" y="15"/>
                        <a:pt x="58" y="27"/>
                      </a:cubicBezTo>
                      <a:cubicBezTo>
                        <a:pt x="58" y="33"/>
                        <a:pt x="55" y="39"/>
                        <a:pt x="50" y="43"/>
                      </a:cubicBezTo>
                      <a:cubicBezTo>
                        <a:pt x="59" y="46"/>
                        <a:pt x="67" y="48"/>
                        <a:pt x="75" y="5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5" name="Freeform: Shape 72"/>
                <p:cNvSpPr>
                  <a:spLocks/>
                </p:cNvSpPr>
                <p:nvPr/>
              </p:nvSpPr>
              <p:spPr bwMode="auto">
                <a:xfrm>
                  <a:off x="4799609" y="1157312"/>
                  <a:ext cx="127443" cy="128668"/>
                </a:xfrm>
                <a:custGeom>
                  <a:avLst/>
                  <a:gdLst>
                    <a:gd name="T0" fmla="*/ 16 w 29"/>
                    <a:gd name="T1" fmla="*/ 29 h 29"/>
                    <a:gd name="T2" fmla="*/ 29 w 29"/>
                    <a:gd name="T3" fmla="*/ 15 h 29"/>
                    <a:gd name="T4" fmla="*/ 15 w 29"/>
                    <a:gd name="T5" fmla="*/ 0 h 29"/>
                    <a:gd name="T6" fmla="*/ 0 w 29"/>
                    <a:gd name="T7" fmla="*/ 15 h 29"/>
                    <a:gd name="T8" fmla="*/ 8 w 29"/>
                    <a:gd name="T9" fmla="*/ 27 h 29"/>
                    <a:gd name="T10" fmla="*/ 16 w 29"/>
                    <a:gd name="T1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" h="29">
                      <a:moveTo>
                        <a:pt x="16" y="29"/>
                      </a:moveTo>
                      <a:cubicBezTo>
                        <a:pt x="23" y="28"/>
                        <a:pt x="29" y="22"/>
                        <a:pt x="29" y="15"/>
                      </a:cubicBezTo>
                      <a:cubicBezTo>
                        <a:pt x="29" y="7"/>
                        <a:pt x="22" y="0"/>
                        <a:pt x="15" y="0"/>
                      </a:cubicBez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20"/>
                        <a:pt x="3" y="24"/>
                        <a:pt x="8" y="27"/>
                      </a:cubicBezTo>
                      <a:cubicBezTo>
                        <a:pt x="10" y="27"/>
                        <a:pt x="13" y="28"/>
                        <a:pt x="16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6" name="Freeform: Shape 73"/>
                <p:cNvSpPr>
                  <a:spLocks/>
                </p:cNvSpPr>
                <p:nvPr/>
              </p:nvSpPr>
              <p:spPr bwMode="auto">
                <a:xfrm>
                  <a:off x="3020310" y="2380274"/>
                  <a:ext cx="215673" cy="189939"/>
                </a:xfrm>
                <a:custGeom>
                  <a:avLst/>
                  <a:gdLst>
                    <a:gd name="T0" fmla="*/ 49 w 49"/>
                    <a:gd name="T1" fmla="*/ 1 h 43"/>
                    <a:gd name="T2" fmla="*/ 41 w 49"/>
                    <a:gd name="T3" fmla="*/ 0 h 43"/>
                    <a:gd name="T4" fmla="*/ 20 w 49"/>
                    <a:gd name="T5" fmla="*/ 21 h 43"/>
                    <a:gd name="T6" fmla="*/ 12 w 49"/>
                    <a:gd name="T7" fmla="*/ 18 h 43"/>
                    <a:gd name="T8" fmla="*/ 0 w 49"/>
                    <a:gd name="T9" fmla="*/ 30 h 43"/>
                    <a:gd name="T10" fmla="*/ 12 w 49"/>
                    <a:gd name="T11" fmla="*/ 43 h 43"/>
                    <a:gd name="T12" fmla="*/ 40 w 49"/>
                    <a:gd name="T13" fmla="*/ 43 h 43"/>
                    <a:gd name="T14" fmla="*/ 41 w 49"/>
                    <a:gd name="T15" fmla="*/ 43 h 43"/>
                    <a:gd name="T16" fmla="*/ 45 w 49"/>
                    <a:gd name="T17" fmla="*/ 43 h 43"/>
                    <a:gd name="T18" fmla="*/ 49 w 49"/>
                    <a:gd name="T19" fmla="*/ 1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43">
                      <a:moveTo>
                        <a:pt x="49" y="1"/>
                      </a:moveTo>
                      <a:cubicBezTo>
                        <a:pt x="47" y="0"/>
                        <a:pt x="44" y="0"/>
                        <a:pt x="41" y="0"/>
                      </a:cubicBezTo>
                      <a:cubicBezTo>
                        <a:pt x="29" y="0"/>
                        <a:pt x="20" y="9"/>
                        <a:pt x="20" y="21"/>
                      </a:cubicBezTo>
                      <a:cubicBezTo>
                        <a:pt x="18" y="19"/>
                        <a:pt x="15" y="18"/>
                        <a:pt x="12" y="18"/>
                      </a:cubicBezTo>
                      <a:cubicBezTo>
                        <a:pt x="5" y="18"/>
                        <a:pt x="0" y="23"/>
                        <a:pt x="0" y="30"/>
                      </a:cubicBezTo>
                      <a:cubicBezTo>
                        <a:pt x="0" y="37"/>
                        <a:pt x="5" y="43"/>
                        <a:pt x="12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6" y="29"/>
                        <a:pt x="47" y="15"/>
                        <a:pt x="4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7" name="Rectangle 74"/>
                <p:cNvSpPr>
                  <a:spLocks/>
                </p:cNvSpPr>
                <p:nvPr/>
              </p:nvSpPr>
              <p:spPr bwMode="auto">
                <a:xfrm>
                  <a:off x="3059523" y="2583692"/>
                  <a:ext cx="26959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8" name="Rectangle 75"/>
                <p:cNvSpPr>
                  <a:spLocks/>
                </p:cNvSpPr>
                <p:nvPr/>
              </p:nvSpPr>
              <p:spPr bwMode="auto">
                <a:xfrm>
                  <a:off x="3125695" y="2619229"/>
                  <a:ext cx="26959" cy="57594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29" name="Rectangle 76"/>
                <p:cNvSpPr>
                  <a:spLocks/>
                </p:cNvSpPr>
                <p:nvPr/>
              </p:nvSpPr>
              <p:spPr bwMode="auto">
                <a:xfrm>
                  <a:off x="3188191" y="2583692"/>
                  <a:ext cx="25734" cy="62496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0" name="Freeform: Shape 77"/>
                <p:cNvSpPr>
                  <a:spLocks/>
                </p:cNvSpPr>
                <p:nvPr/>
              </p:nvSpPr>
              <p:spPr bwMode="auto">
                <a:xfrm>
                  <a:off x="5196643" y="3899786"/>
                  <a:ext cx="296550" cy="291648"/>
                </a:xfrm>
                <a:custGeom>
                  <a:avLst/>
                  <a:gdLst>
                    <a:gd name="T0" fmla="*/ 34 w 67"/>
                    <a:gd name="T1" fmla="*/ 4 h 66"/>
                    <a:gd name="T2" fmla="*/ 37 w 67"/>
                    <a:gd name="T3" fmla="*/ 5 h 66"/>
                    <a:gd name="T4" fmla="*/ 38 w 67"/>
                    <a:gd name="T5" fmla="*/ 0 h 66"/>
                    <a:gd name="T6" fmla="*/ 48 w 67"/>
                    <a:gd name="T7" fmla="*/ 3 h 66"/>
                    <a:gd name="T8" fmla="*/ 47 w 67"/>
                    <a:gd name="T9" fmla="*/ 8 h 66"/>
                    <a:gd name="T10" fmla="*/ 56 w 67"/>
                    <a:gd name="T11" fmla="*/ 15 h 66"/>
                    <a:gd name="T12" fmla="*/ 60 w 67"/>
                    <a:gd name="T13" fmla="*/ 13 h 66"/>
                    <a:gd name="T14" fmla="*/ 65 w 67"/>
                    <a:gd name="T15" fmla="*/ 22 h 66"/>
                    <a:gd name="T16" fmla="*/ 61 w 67"/>
                    <a:gd name="T17" fmla="*/ 24 h 66"/>
                    <a:gd name="T18" fmla="*/ 62 w 67"/>
                    <a:gd name="T19" fmla="*/ 36 h 66"/>
                    <a:gd name="T20" fmla="*/ 67 w 67"/>
                    <a:gd name="T21" fmla="*/ 38 h 66"/>
                    <a:gd name="T22" fmla="*/ 64 w 67"/>
                    <a:gd name="T23" fmla="*/ 48 h 66"/>
                    <a:gd name="T24" fmla="*/ 59 w 67"/>
                    <a:gd name="T25" fmla="*/ 46 h 66"/>
                    <a:gd name="T26" fmla="*/ 52 w 67"/>
                    <a:gd name="T27" fmla="*/ 56 h 66"/>
                    <a:gd name="T28" fmla="*/ 54 w 67"/>
                    <a:gd name="T29" fmla="*/ 60 h 66"/>
                    <a:gd name="T30" fmla="*/ 45 w 67"/>
                    <a:gd name="T31" fmla="*/ 65 h 66"/>
                    <a:gd name="T32" fmla="*/ 42 w 67"/>
                    <a:gd name="T33" fmla="*/ 60 h 66"/>
                    <a:gd name="T34" fmla="*/ 34 w 67"/>
                    <a:gd name="T35" fmla="*/ 62 h 66"/>
                    <a:gd name="T36" fmla="*/ 34 w 67"/>
                    <a:gd name="T37" fmla="*/ 54 h 66"/>
                    <a:gd name="T38" fmla="*/ 54 w 67"/>
                    <a:gd name="T39" fmla="*/ 39 h 66"/>
                    <a:gd name="T40" fmla="*/ 40 w 67"/>
                    <a:gd name="T41" fmla="*/ 13 h 66"/>
                    <a:gd name="T42" fmla="*/ 34 w 67"/>
                    <a:gd name="T43" fmla="*/ 12 h 66"/>
                    <a:gd name="T44" fmla="*/ 34 w 67"/>
                    <a:gd name="T45" fmla="*/ 4 h 66"/>
                    <a:gd name="T46" fmla="*/ 16 w 67"/>
                    <a:gd name="T47" fmla="*/ 11 h 66"/>
                    <a:gd name="T48" fmla="*/ 13 w 67"/>
                    <a:gd name="T49" fmla="*/ 6 h 66"/>
                    <a:gd name="T50" fmla="*/ 23 w 67"/>
                    <a:gd name="T51" fmla="*/ 1 h 66"/>
                    <a:gd name="T52" fmla="*/ 25 w 67"/>
                    <a:gd name="T53" fmla="*/ 6 h 66"/>
                    <a:gd name="T54" fmla="*/ 34 w 67"/>
                    <a:gd name="T55" fmla="*/ 4 h 66"/>
                    <a:gd name="T56" fmla="*/ 34 w 67"/>
                    <a:gd name="T57" fmla="*/ 12 h 66"/>
                    <a:gd name="T58" fmla="*/ 13 w 67"/>
                    <a:gd name="T59" fmla="*/ 27 h 66"/>
                    <a:gd name="T60" fmla="*/ 27 w 67"/>
                    <a:gd name="T61" fmla="*/ 53 h 66"/>
                    <a:gd name="T62" fmla="*/ 27 w 67"/>
                    <a:gd name="T63" fmla="*/ 53 h 66"/>
                    <a:gd name="T64" fmla="*/ 34 w 67"/>
                    <a:gd name="T65" fmla="*/ 54 h 66"/>
                    <a:gd name="T66" fmla="*/ 34 w 67"/>
                    <a:gd name="T67" fmla="*/ 62 h 66"/>
                    <a:gd name="T68" fmla="*/ 30 w 67"/>
                    <a:gd name="T69" fmla="*/ 62 h 66"/>
                    <a:gd name="T70" fmla="*/ 29 w 67"/>
                    <a:gd name="T71" fmla="*/ 66 h 66"/>
                    <a:gd name="T72" fmla="*/ 19 w 67"/>
                    <a:gd name="T73" fmla="*/ 63 h 66"/>
                    <a:gd name="T74" fmla="*/ 20 w 67"/>
                    <a:gd name="T75" fmla="*/ 59 h 66"/>
                    <a:gd name="T76" fmla="*/ 11 w 67"/>
                    <a:gd name="T77" fmla="*/ 51 h 66"/>
                    <a:gd name="T78" fmla="*/ 7 w 67"/>
                    <a:gd name="T79" fmla="*/ 53 h 66"/>
                    <a:gd name="T80" fmla="*/ 2 w 67"/>
                    <a:gd name="T81" fmla="*/ 44 h 66"/>
                    <a:gd name="T82" fmla="*/ 6 w 67"/>
                    <a:gd name="T83" fmla="*/ 42 h 66"/>
                    <a:gd name="T84" fmla="*/ 5 w 67"/>
                    <a:gd name="T85" fmla="*/ 30 h 66"/>
                    <a:gd name="T86" fmla="*/ 0 w 67"/>
                    <a:gd name="T87" fmla="*/ 28 h 66"/>
                    <a:gd name="T88" fmla="*/ 3 w 67"/>
                    <a:gd name="T89" fmla="*/ 18 h 66"/>
                    <a:gd name="T90" fmla="*/ 8 w 67"/>
                    <a:gd name="T91" fmla="*/ 20 h 66"/>
                    <a:gd name="T92" fmla="*/ 16 w 67"/>
                    <a:gd name="T93" fmla="*/ 1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7" h="66">
                      <a:moveTo>
                        <a:pt x="34" y="4"/>
                      </a:moveTo>
                      <a:cubicBezTo>
                        <a:pt x="35" y="4"/>
                        <a:pt x="36" y="4"/>
                        <a:pt x="37" y="5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8" y="3"/>
                        <a:pt x="48" y="3"/>
                        <a:pt x="48" y="3"/>
                      </a:cubicBezTo>
                      <a:cubicBezTo>
                        <a:pt x="47" y="8"/>
                        <a:pt x="47" y="8"/>
                        <a:pt x="47" y="8"/>
                      </a:cubicBezTo>
                      <a:cubicBezTo>
                        <a:pt x="50" y="9"/>
                        <a:pt x="54" y="12"/>
                        <a:pt x="56" y="15"/>
                      </a:cubicBez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5" y="22"/>
                        <a:pt x="65" y="22"/>
                        <a:pt x="65" y="22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2" y="28"/>
                        <a:pt x="63" y="32"/>
                        <a:pt x="62" y="36"/>
                      </a:cubicBezTo>
                      <a:cubicBezTo>
                        <a:pt x="67" y="38"/>
                        <a:pt x="67" y="38"/>
                        <a:pt x="67" y="38"/>
                      </a:cubicBezTo>
                      <a:cubicBezTo>
                        <a:pt x="64" y="48"/>
                        <a:pt x="64" y="48"/>
                        <a:pt x="64" y="48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50"/>
                        <a:pt x="55" y="53"/>
                        <a:pt x="52" y="56"/>
                      </a:cubicBezTo>
                      <a:cubicBezTo>
                        <a:pt x="54" y="60"/>
                        <a:pt x="54" y="60"/>
                        <a:pt x="54" y="60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2" y="60"/>
                        <a:pt x="42" y="60"/>
                        <a:pt x="42" y="60"/>
                      </a:cubicBezTo>
                      <a:cubicBezTo>
                        <a:pt x="40" y="61"/>
                        <a:pt x="37" y="62"/>
                        <a:pt x="34" y="62"/>
                      </a:cubicBezTo>
                      <a:cubicBezTo>
                        <a:pt x="34" y="54"/>
                        <a:pt x="34" y="54"/>
                        <a:pt x="34" y="54"/>
                      </a:cubicBezTo>
                      <a:cubicBezTo>
                        <a:pt x="43" y="54"/>
                        <a:pt x="51" y="48"/>
                        <a:pt x="54" y="39"/>
                      </a:cubicBezTo>
                      <a:cubicBezTo>
                        <a:pt x="57" y="28"/>
                        <a:pt x="51" y="16"/>
                        <a:pt x="40" y="13"/>
                      </a:cubicBezTo>
                      <a:cubicBezTo>
                        <a:pt x="38" y="12"/>
                        <a:pt x="36" y="12"/>
                        <a:pt x="34" y="12"/>
                      </a:cubicBezTo>
                      <a:lnTo>
                        <a:pt x="34" y="4"/>
                      </a:lnTo>
                      <a:close/>
                      <a:moveTo>
                        <a:pt x="16" y="11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8" y="5"/>
                        <a:pt x="31" y="4"/>
                        <a:pt x="34" y="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25" y="12"/>
                        <a:pt x="16" y="18"/>
                        <a:pt x="13" y="27"/>
                      </a:cubicBezTo>
                      <a:cubicBezTo>
                        <a:pt x="10" y="38"/>
                        <a:pt x="16" y="50"/>
                        <a:pt x="27" y="53"/>
                      </a:cubicBezTo>
                      <a:cubicBezTo>
                        <a:pt x="27" y="53"/>
                        <a:pt x="27" y="53"/>
                        <a:pt x="27" y="53"/>
                      </a:cubicBezTo>
                      <a:cubicBezTo>
                        <a:pt x="30" y="54"/>
                        <a:pt x="32" y="54"/>
                        <a:pt x="34" y="54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62"/>
                        <a:pt x="32" y="62"/>
                        <a:pt x="30" y="62"/>
                      </a:cubicBezTo>
                      <a:cubicBezTo>
                        <a:pt x="29" y="66"/>
                        <a:pt x="29" y="66"/>
                        <a:pt x="29" y="66"/>
                      </a:cubicBezTo>
                      <a:cubicBezTo>
                        <a:pt x="19" y="63"/>
                        <a:pt x="19" y="63"/>
                        <a:pt x="19" y="63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17" y="57"/>
                        <a:pt x="14" y="54"/>
                        <a:pt x="11" y="51"/>
                      </a:cubicBezTo>
                      <a:cubicBezTo>
                        <a:pt x="7" y="53"/>
                        <a:pt x="7" y="53"/>
                        <a:pt x="7" y="53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5" y="38"/>
                        <a:pt x="5" y="34"/>
                        <a:pt x="5" y="3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0" y="16"/>
                        <a:pt x="13" y="13"/>
                        <a:pt x="1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1" name="Freeform: Shape 78"/>
                <p:cNvSpPr>
                  <a:spLocks/>
                </p:cNvSpPr>
                <p:nvPr/>
              </p:nvSpPr>
              <p:spPr bwMode="auto">
                <a:xfrm>
                  <a:off x="5917185" y="2522422"/>
                  <a:ext cx="259787" cy="286747"/>
                </a:xfrm>
                <a:custGeom>
                  <a:avLst/>
                  <a:gdLst>
                    <a:gd name="T0" fmla="*/ 27 w 59"/>
                    <a:gd name="T1" fmla="*/ 65 h 65"/>
                    <a:gd name="T2" fmla="*/ 59 w 59"/>
                    <a:gd name="T3" fmla="*/ 33 h 65"/>
                    <a:gd name="T4" fmla="*/ 27 w 59"/>
                    <a:gd name="T5" fmla="*/ 0 h 65"/>
                    <a:gd name="T6" fmla="*/ 27 w 59"/>
                    <a:gd name="T7" fmla="*/ 0 h 65"/>
                    <a:gd name="T8" fmla="*/ 27 w 59"/>
                    <a:gd name="T9" fmla="*/ 23 h 65"/>
                    <a:gd name="T10" fmla="*/ 43 w 59"/>
                    <a:gd name="T11" fmla="*/ 16 h 65"/>
                    <a:gd name="T12" fmla="*/ 33 w 59"/>
                    <a:gd name="T13" fmla="*/ 39 h 65"/>
                    <a:gd name="T14" fmla="*/ 27 w 59"/>
                    <a:gd name="T15" fmla="*/ 42 h 65"/>
                    <a:gd name="T16" fmla="*/ 27 w 59"/>
                    <a:gd name="T17" fmla="*/ 65 h 65"/>
                    <a:gd name="T18" fmla="*/ 27 w 59"/>
                    <a:gd name="T19" fmla="*/ 0 h 65"/>
                    <a:gd name="T20" fmla="*/ 1 w 59"/>
                    <a:gd name="T21" fmla="*/ 12 h 65"/>
                    <a:gd name="T22" fmla="*/ 1 w 59"/>
                    <a:gd name="T23" fmla="*/ 18 h 65"/>
                    <a:gd name="T24" fmla="*/ 0 w 59"/>
                    <a:gd name="T25" fmla="*/ 51 h 65"/>
                    <a:gd name="T26" fmla="*/ 27 w 59"/>
                    <a:gd name="T27" fmla="*/ 65 h 65"/>
                    <a:gd name="T28" fmla="*/ 27 w 59"/>
                    <a:gd name="T29" fmla="*/ 42 h 65"/>
                    <a:gd name="T30" fmla="*/ 10 w 59"/>
                    <a:gd name="T31" fmla="*/ 49 h 65"/>
                    <a:gd name="T32" fmla="*/ 20 w 59"/>
                    <a:gd name="T33" fmla="*/ 26 h 65"/>
                    <a:gd name="T34" fmla="*/ 20 w 59"/>
                    <a:gd name="T35" fmla="*/ 26 h 65"/>
                    <a:gd name="T36" fmla="*/ 27 w 59"/>
                    <a:gd name="T37" fmla="*/ 23 h 65"/>
                    <a:gd name="T38" fmla="*/ 27 w 59"/>
                    <a:gd name="T3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9" h="65">
                      <a:moveTo>
                        <a:pt x="27" y="65"/>
                      </a:moveTo>
                      <a:cubicBezTo>
                        <a:pt x="45" y="65"/>
                        <a:pt x="59" y="51"/>
                        <a:pt x="59" y="33"/>
                      </a:cubicBezTo>
                      <a:cubicBezTo>
                        <a:pt x="59" y="15"/>
                        <a:pt x="45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65"/>
                        <a:pt x="27" y="65"/>
                        <a:pt x="27" y="65"/>
                      </a:cubicBezTo>
                      <a:close/>
                      <a:moveTo>
                        <a:pt x="27" y="0"/>
                      </a:moveTo>
                      <a:cubicBezTo>
                        <a:pt x="16" y="0"/>
                        <a:pt x="7" y="5"/>
                        <a:pt x="1" y="12"/>
                      </a:cubicBezTo>
                      <a:cubicBezTo>
                        <a:pt x="1" y="14"/>
                        <a:pt x="1" y="16"/>
                        <a:pt x="1" y="18"/>
                      </a:cubicBezTo>
                      <a:cubicBezTo>
                        <a:pt x="1" y="29"/>
                        <a:pt x="1" y="40"/>
                        <a:pt x="0" y="51"/>
                      </a:cubicBezTo>
                      <a:cubicBezTo>
                        <a:pt x="6" y="60"/>
                        <a:pt x="15" y="65"/>
                        <a:pt x="27" y="65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2" name="Freeform: Shape 79"/>
                <p:cNvSpPr>
                  <a:spLocks/>
                </p:cNvSpPr>
                <p:nvPr/>
              </p:nvSpPr>
              <p:spPr bwMode="auto">
                <a:xfrm>
                  <a:off x="4291063" y="1038447"/>
                  <a:ext cx="256111" cy="220574"/>
                </a:xfrm>
                <a:custGeom>
                  <a:avLst/>
                  <a:gdLst>
                    <a:gd name="T0" fmla="*/ 48 w 58"/>
                    <a:gd name="T1" fmla="*/ 38 h 50"/>
                    <a:gd name="T2" fmla="*/ 44 w 58"/>
                    <a:gd name="T3" fmla="*/ 8 h 50"/>
                    <a:gd name="T4" fmla="*/ 27 w 58"/>
                    <a:gd name="T5" fmla="*/ 0 h 50"/>
                    <a:gd name="T6" fmla="*/ 27 w 58"/>
                    <a:gd name="T7" fmla="*/ 20 h 50"/>
                    <a:gd name="T8" fmla="*/ 42 w 58"/>
                    <a:gd name="T9" fmla="*/ 20 h 50"/>
                    <a:gd name="T10" fmla="*/ 42 w 58"/>
                    <a:gd name="T11" fmla="*/ 30 h 50"/>
                    <a:gd name="T12" fmla="*/ 42 w 58"/>
                    <a:gd name="T13" fmla="*/ 30 h 50"/>
                    <a:gd name="T14" fmla="*/ 42 w 58"/>
                    <a:gd name="T15" fmla="*/ 30 h 50"/>
                    <a:gd name="T16" fmla="*/ 27 w 58"/>
                    <a:gd name="T17" fmla="*/ 30 h 50"/>
                    <a:gd name="T18" fmla="*/ 27 w 58"/>
                    <a:gd name="T19" fmla="*/ 50 h 50"/>
                    <a:gd name="T20" fmla="*/ 40 w 58"/>
                    <a:gd name="T21" fmla="*/ 46 h 50"/>
                    <a:gd name="T22" fmla="*/ 43 w 58"/>
                    <a:gd name="T23" fmla="*/ 49 h 50"/>
                    <a:gd name="T24" fmla="*/ 58 w 58"/>
                    <a:gd name="T25" fmla="*/ 48 h 50"/>
                    <a:gd name="T26" fmla="*/ 48 w 58"/>
                    <a:gd name="T27" fmla="*/ 38 h 50"/>
                    <a:gd name="T28" fmla="*/ 27 w 58"/>
                    <a:gd name="T29" fmla="*/ 0 h 50"/>
                    <a:gd name="T30" fmla="*/ 9 w 58"/>
                    <a:gd name="T31" fmla="*/ 8 h 50"/>
                    <a:gd name="T32" fmla="*/ 9 w 58"/>
                    <a:gd name="T33" fmla="*/ 43 h 50"/>
                    <a:gd name="T34" fmla="*/ 27 w 58"/>
                    <a:gd name="T35" fmla="*/ 50 h 50"/>
                    <a:gd name="T36" fmla="*/ 27 w 58"/>
                    <a:gd name="T37" fmla="*/ 30 h 50"/>
                    <a:gd name="T38" fmla="*/ 12 w 58"/>
                    <a:gd name="T39" fmla="*/ 30 h 50"/>
                    <a:gd name="T40" fmla="*/ 12 w 58"/>
                    <a:gd name="T41" fmla="*/ 20 h 50"/>
                    <a:gd name="T42" fmla="*/ 27 w 58"/>
                    <a:gd name="T43" fmla="*/ 20 h 50"/>
                    <a:gd name="T44" fmla="*/ 27 w 58"/>
                    <a:gd name="T45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8" h="50">
                      <a:moveTo>
                        <a:pt x="48" y="38"/>
                      </a:moveTo>
                      <a:cubicBezTo>
                        <a:pt x="54" y="29"/>
                        <a:pt x="53" y="16"/>
                        <a:pt x="44" y="8"/>
                      </a:cubicBezTo>
                      <a:cubicBezTo>
                        <a:pt x="40" y="3"/>
                        <a:pt x="33" y="0"/>
                        <a:pt x="27" y="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42" y="30"/>
                        <a:pt x="42" y="30"/>
                        <a:pt x="42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31" y="50"/>
                        <a:pt x="36" y="49"/>
                        <a:pt x="40" y="46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8" y="48"/>
                        <a:pt x="53" y="48"/>
                        <a:pt x="58" y="48"/>
                      </a:cubicBezTo>
                      <a:lnTo>
                        <a:pt x="48" y="38"/>
                      </a:lnTo>
                      <a:close/>
                      <a:moveTo>
                        <a:pt x="27" y="0"/>
                      </a:moveTo>
                      <a:cubicBezTo>
                        <a:pt x="21" y="0"/>
                        <a:pt x="14" y="3"/>
                        <a:pt x="9" y="8"/>
                      </a:cubicBezTo>
                      <a:cubicBezTo>
                        <a:pt x="0" y="17"/>
                        <a:pt x="0" y="33"/>
                        <a:pt x="9" y="43"/>
                      </a:cubicBezTo>
                      <a:cubicBezTo>
                        <a:pt x="14" y="47"/>
                        <a:pt x="21" y="50"/>
                        <a:pt x="27" y="5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3" name="Oval 80"/>
                <p:cNvSpPr>
                  <a:spLocks/>
                </p:cNvSpPr>
                <p:nvPr/>
              </p:nvSpPr>
              <p:spPr bwMode="auto">
                <a:xfrm>
                  <a:off x="5832632" y="3219682"/>
                  <a:ext cx="84553" cy="84553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4" name="Freeform: Shape 81"/>
                <p:cNvSpPr>
                  <a:spLocks/>
                </p:cNvSpPr>
                <p:nvPr/>
              </p:nvSpPr>
              <p:spPr bwMode="auto">
                <a:xfrm>
                  <a:off x="5797095" y="3180468"/>
                  <a:ext cx="159304" cy="234054"/>
                </a:xfrm>
                <a:custGeom>
                  <a:avLst/>
                  <a:gdLst>
                    <a:gd name="T0" fmla="*/ 36 w 36"/>
                    <a:gd name="T1" fmla="*/ 0 h 53"/>
                    <a:gd name="T2" fmla="*/ 18 w 36"/>
                    <a:gd name="T3" fmla="*/ 0 h 53"/>
                    <a:gd name="T4" fmla="*/ 18 w 36"/>
                    <a:gd name="T5" fmla="*/ 4 h 53"/>
                    <a:gd name="T6" fmla="*/ 18 w 36"/>
                    <a:gd name="T7" fmla="*/ 4 h 53"/>
                    <a:gd name="T8" fmla="*/ 32 w 36"/>
                    <a:gd name="T9" fmla="*/ 18 h 53"/>
                    <a:gd name="T10" fmla="*/ 18 w 36"/>
                    <a:gd name="T11" fmla="*/ 32 h 53"/>
                    <a:gd name="T12" fmla="*/ 18 w 36"/>
                    <a:gd name="T13" fmla="*/ 32 h 53"/>
                    <a:gd name="T14" fmla="*/ 18 w 36"/>
                    <a:gd name="T15" fmla="*/ 32 h 53"/>
                    <a:gd name="T16" fmla="*/ 18 w 36"/>
                    <a:gd name="T17" fmla="*/ 38 h 53"/>
                    <a:gd name="T18" fmla="*/ 18 w 36"/>
                    <a:gd name="T19" fmla="*/ 38 h 53"/>
                    <a:gd name="T20" fmla="*/ 22 w 36"/>
                    <a:gd name="T21" fmla="*/ 43 h 53"/>
                    <a:gd name="T22" fmla="*/ 18 w 36"/>
                    <a:gd name="T23" fmla="*/ 48 h 53"/>
                    <a:gd name="T24" fmla="*/ 18 w 36"/>
                    <a:gd name="T25" fmla="*/ 48 h 53"/>
                    <a:gd name="T26" fmla="*/ 18 w 36"/>
                    <a:gd name="T27" fmla="*/ 48 h 53"/>
                    <a:gd name="T28" fmla="*/ 18 w 36"/>
                    <a:gd name="T29" fmla="*/ 53 h 53"/>
                    <a:gd name="T30" fmla="*/ 36 w 36"/>
                    <a:gd name="T31" fmla="*/ 53 h 53"/>
                    <a:gd name="T32" fmla="*/ 36 w 36"/>
                    <a:gd name="T33" fmla="*/ 0 h 53"/>
                    <a:gd name="T34" fmla="*/ 18 w 36"/>
                    <a:gd name="T35" fmla="*/ 0 h 53"/>
                    <a:gd name="T36" fmla="*/ 0 w 36"/>
                    <a:gd name="T37" fmla="*/ 0 h 53"/>
                    <a:gd name="T38" fmla="*/ 0 w 36"/>
                    <a:gd name="T39" fmla="*/ 53 h 53"/>
                    <a:gd name="T40" fmla="*/ 18 w 36"/>
                    <a:gd name="T41" fmla="*/ 53 h 53"/>
                    <a:gd name="T42" fmla="*/ 18 w 36"/>
                    <a:gd name="T43" fmla="*/ 48 h 53"/>
                    <a:gd name="T44" fmla="*/ 13 w 36"/>
                    <a:gd name="T45" fmla="*/ 43 h 53"/>
                    <a:gd name="T46" fmla="*/ 18 w 36"/>
                    <a:gd name="T47" fmla="*/ 38 h 53"/>
                    <a:gd name="T48" fmla="*/ 18 w 36"/>
                    <a:gd name="T49" fmla="*/ 32 h 53"/>
                    <a:gd name="T50" fmla="*/ 4 w 36"/>
                    <a:gd name="T51" fmla="*/ 18 h 53"/>
                    <a:gd name="T52" fmla="*/ 18 w 36"/>
                    <a:gd name="T53" fmla="*/ 4 h 53"/>
                    <a:gd name="T54" fmla="*/ 18 w 36"/>
                    <a:gd name="T5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6" h="53">
                      <a:moveTo>
                        <a:pt x="36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5" y="4"/>
                        <a:pt x="32" y="11"/>
                        <a:pt x="32" y="18"/>
                      </a:cubicBezTo>
                      <a:cubicBezTo>
                        <a:pt x="32" y="26"/>
                        <a:pt x="25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20" y="38"/>
                        <a:pt x="22" y="40"/>
                        <a:pt x="22" y="43"/>
                      </a:cubicBezTo>
                      <a:cubicBezTo>
                        <a:pt x="22" y="46"/>
                        <a:pt x="20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lnTo>
                        <a:pt x="36" y="0"/>
                      </a:lnTo>
                      <a:close/>
                      <a:moveTo>
                        <a:pt x="1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5" y="48"/>
                        <a:pt x="13" y="46"/>
                        <a:pt x="13" y="43"/>
                      </a:cubicBezTo>
                      <a:cubicBezTo>
                        <a:pt x="13" y="40"/>
                        <a:pt x="15" y="38"/>
                        <a:pt x="18" y="38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0" y="32"/>
                        <a:pt x="4" y="26"/>
                        <a:pt x="4" y="18"/>
                      </a:cubicBezTo>
                      <a:cubicBezTo>
                        <a:pt x="4" y="11"/>
                        <a:pt x="10" y="4"/>
                        <a:pt x="18" y="4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5" name="Freeform: Shape 82"/>
                <p:cNvSpPr>
                  <a:spLocks/>
                </p:cNvSpPr>
                <p:nvPr/>
              </p:nvSpPr>
              <p:spPr bwMode="auto">
                <a:xfrm>
                  <a:off x="5651271" y="3219682"/>
                  <a:ext cx="123767" cy="194841"/>
                </a:xfrm>
                <a:custGeom>
                  <a:avLst/>
                  <a:gdLst>
                    <a:gd name="T0" fmla="*/ 0 w 28"/>
                    <a:gd name="T1" fmla="*/ 44 h 44"/>
                    <a:gd name="T2" fmla="*/ 28 w 28"/>
                    <a:gd name="T3" fmla="*/ 44 h 44"/>
                    <a:gd name="T4" fmla="*/ 28 w 28"/>
                    <a:gd name="T5" fmla="*/ 0 h 44"/>
                    <a:gd name="T6" fmla="*/ 24 w 28"/>
                    <a:gd name="T7" fmla="*/ 8 h 44"/>
                    <a:gd name="T8" fmla="*/ 24 w 28"/>
                    <a:gd name="T9" fmla="*/ 9 h 44"/>
                    <a:gd name="T10" fmla="*/ 15 w 28"/>
                    <a:gd name="T11" fmla="*/ 22 h 44"/>
                    <a:gd name="T12" fmla="*/ 10 w 28"/>
                    <a:gd name="T13" fmla="*/ 29 h 44"/>
                    <a:gd name="T14" fmla="*/ 15 w 28"/>
                    <a:gd name="T15" fmla="*/ 34 h 44"/>
                    <a:gd name="T16" fmla="*/ 10 w 28"/>
                    <a:gd name="T17" fmla="*/ 39 h 44"/>
                    <a:gd name="T18" fmla="*/ 10 w 28"/>
                    <a:gd name="T19" fmla="*/ 39 h 44"/>
                    <a:gd name="T20" fmla="*/ 6 w 28"/>
                    <a:gd name="T21" fmla="*/ 36 h 44"/>
                    <a:gd name="T22" fmla="*/ 0 w 28"/>
                    <a:gd name="T2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44">
                      <a:moveTo>
                        <a:pt x="0" y="44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6" y="3"/>
                        <a:pt x="25" y="5"/>
                        <a:pt x="24" y="8"/>
                      </a:cubicBezTo>
                      <a:cubicBezTo>
                        <a:pt x="24" y="8"/>
                        <a:pt x="24" y="9"/>
                        <a:pt x="24" y="9"/>
                      </a:cubicBezTo>
                      <a:cubicBezTo>
                        <a:pt x="24" y="15"/>
                        <a:pt x="20" y="20"/>
                        <a:pt x="15" y="22"/>
                      </a:cubicBezTo>
                      <a:cubicBezTo>
                        <a:pt x="13" y="25"/>
                        <a:pt x="12" y="27"/>
                        <a:pt x="10" y="29"/>
                      </a:cubicBezTo>
                      <a:cubicBezTo>
                        <a:pt x="13" y="30"/>
                        <a:pt x="15" y="32"/>
                        <a:pt x="15" y="34"/>
                      </a:cubicBezTo>
                      <a:cubicBezTo>
                        <a:pt x="15" y="37"/>
                        <a:pt x="12" y="39"/>
                        <a:pt x="10" y="39"/>
                      </a:cubicBezTo>
                      <a:cubicBezTo>
                        <a:pt x="10" y="39"/>
                        <a:pt x="10" y="39"/>
                        <a:pt x="10" y="39"/>
                      </a:cubicBezTo>
                      <a:cubicBezTo>
                        <a:pt x="8" y="39"/>
                        <a:pt x="6" y="38"/>
                        <a:pt x="6" y="36"/>
                      </a:cubicBezTo>
                      <a:cubicBezTo>
                        <a:pt x="4" y="39"/>
                        <a:pt x="2" y="41"/>
                        <a:pt x="0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6" name="Freeform: Shape 83"/>
                <p:cNvSpPr>
                  <a:spLocks/>
                </p:cNvSpPr>
                <p:nvPr/>
              </p:nvSpPr>
              <p:spPr bwMode="auto">
                <a:xfrm>
                  <a:off x="5678230" y="1788400"/>
                  <a:ext cx="118865" cy="62496"/>
                </a:xfrm>
                <a:custGeom>
                  <a:avLst/>
                  <a:gdLst>
                    <a:gd name="T0" fmla="*/ 22 w 27"/>
                    <a:gd name="T1" fmla="*/ 9 h 14"/>
                    <a:gd name="T2" fmla="*/ 0 w 27"/>
                    <a:gd name="T3" fmla="*/ 9 h 14"/>
                    <a:gd name="T4" fmla="*/ 4 w 27"/>
                    <a:gd name="T5" fmla="*/ 14 h 14"/>
                    <a:gd name="T6" fmla="*/ 27 w 27"/>
                    <a:gd name="T7" fmla="*/ 14 h 14"/>
                    <a:gd name="T8" fmla="*/ 27 w 27"/>
                    <a:gd name="T9" fmla="*/ 0 h 14"/>
                    <a:gd name="T10" fmla="*/ 22 w 27"/>
                    <a:gd name="T11" fmla="*/ 0 h 14"/>
                    <a:gd name="T12" fmla="*/ 22 w 27"/>
                    <a:gd name="T13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14">
                      <a:moveTo>
                        <a:pt x="22" y="9"/>
                      </a:move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3" y="12"/>
                        <a:pt x="4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7" name="Freeform: Shape 84"/>
                <p:cNvSpPr>
                  <a:spLocks/>
                </p:cNvSpPr>
                <p:nvPr/>
              </p:nvSpPr>
              <p:spPr bwMode="auto">
                <a:xfrm>
                  <a:off x="5585098" y="1603362"/>
                  <a:ext cx="181361" cy="207095"/>
                </a:xfrm>
                <a:custGeom>
                  <a:avLst/>
                  <a:gdLst>
                    <a:gd name="T0" fmla="*/ 5 w 41"/>
                    <a:gd name="T1" fmla="*/ 27 h 47"/>
                    <a:gd name="T2" fmla="*/ 5 w 41"/>
                    <a:gd name="T3" fmla="*/ 30 h 47"/>
                    <a:gd name="T4" fmla="*/ 18 w 41"/>
                    <a:gd name="T5" fmla="*/ 47 h 47"/>
                    <a:gd name="T6" fmla="*/ 33 w 41"/>
                    <a:gd name="T7" fmla="*/ 47 h 47"/>
                    <a:gd name="T8" fmla="*/ 33 w 41"/>
                    <a:gd name="T9" fmla="*/ 27 h 47"/>
                    <a:gd name="T10" fmla="*/ 41 w 41"/>
                    <a:gd name="T11" fmla="*/ 27 h 47"/>
                    <a:gd name="T12" fmla="*/ 19 w 41"/>
                    <a:gd name="T13" fmla="*/ 0 h 47"/>
                    <a:gd name="T14" fmla="*/ 0 w 41"/>
                    <a:gd name="T15" fmla="*/ 24 h 47"/>
                    <a:gd name="T16" fmla="*/ 3 w 41"/>
                    <a:gd name="T17" fmla="*/ 27 h 47"/>
                    <a:gd name="T18" fmla="*/ 5 w 41"/>
                    <a:gd name="T19" fmla="*/ 27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1" h="47">
                      <a:moveTo>
                        <a:pt x="5" y="27"/>
                      </a:move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10" y="35"/>
                        <a:pt x="14" y="41"/>
                        <a:pt x="18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41" y="27"/>
                        <a:pt x="41" y="27"/>
                        <a:pt x="41" y="27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5"/>
                        <a:pt x="2" y="26"/>
                        <a:pt x="3" y="27"/>
                      </a:cubicBezTo>
                      <a:lnTo>
                        <a:pt x="5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8" name="Freeform: Shape 85"/>
                <p:cNvSpPr>
                  <a:spLocks/>
                </p:cNvSpPr>
                <p:nvPr/>
              </p:nvSpPr>
              <p:spPr bwMode="auto">
                <a:xfrm>
                  <a:off x="5907382" y="2084949"/>
                  <a:ext cx="225476" cy="357821"/>
                </a:xfrm>
                <a:custGeom>
                  <a:avLst/>
                  <a:gdLst>
                    <a:gd name="T0" fmla="*/ 51 w 51"/>
                    <a:gd name="T1" fmla="*/ 81 h 81"/>
                    <a:gd name="T2" fmla="*/ 45 w 51"/>
                    <a:gd name="T3" fmla="*/ 1 h 81"/>
                    <a:gd name="T4" fmla="*/ 40 w 51"/>
                    <a:gd name="T5" fmla="*/ 0 h 81"/>
                    <a:gd name="T6" fmla="*/ 45 w 51"/>
                    <a:gd name="T7" fmla="*/ 7 h 81"/>
                    <a:gd name="T8" fmla="*/ 45 w 51"/>
                    <a:gd name="T9" fmla="*/ 53 h 81"/>
                    <a:gd name="T10" fmla="*/ 40 w 51"/>
                    <a:gd name="T11" fmla="*/ 58 h 81"/>
                    <a:gd name="T12" fmla="*/ 45 w 51"/>
                    <a:gd name="T13" fmla="*/ 65 h 81"/>
                    <a:gd name="T14" fmla="*/ 40 w 51"/>
                    <a:gd name="T15" fmla="*/ 65 h 81"/>
                    <a:gd name="T16" fmla="*/ 45 w 51"/>
                    <a:gd name="T17" fmla="*/ 69 h 81"/>
                    <a:gd name="T18" fmla="*/ 45 w 51"/>
                    <a:gd name="T19" fmla="*/ 76 h 81"/>
                    <a:gd name="T20" fmla="*/ 40 w 51"/>
                    <a:gd name="T21" fmla="*/ 81 h 81"/>
                    <a:gd name="T22" fmla="*/ 35 w 51"/>
                    <a:gd name="T23" fmla="*/ 1 h 81"/>
                    <a:gd name="T24" fmla="*/ 25 w 51"/>
                    <a:gd name="T25" fmla="*/ 7 h 81"/>
                    <a:gd name="T26" fmla="*/ 40 w 51"/>
                    <a:gd name="T27" fmla="*/ 0 h 81"/>
                    <a:gd name="T28" fmla="*/ 25 w 51"/>
                    <a:gd name="T29" fmla="*/ 81 h 81"/>
                    <a:gd name="T30" fmla="*/ 40 w 51"/>
                    <a:gd name="T31" fmla="*/ 76 h 81"/>
                    <a:gd name="T32" fmla="*/ 35 w 51"/>
                    <a:gd name="T33" fmla="*/ 69 h 81"/>
                    <a:gd name="T34" fmla="*/ 40 w 51"/>
                    <a:gd name="T35" fmla="*/ 65 h 81"/>
                    <a:gd name="T36" fmla="*/ 35 w 51"/>
                    <a:gd name="T37" fmla="*/ 58 h 81"/>
                    <a:gd name="T38" fmla="*/ 40 w 51"/>
                    <a:gd name="T39" fmla="*/ 53 h 81"/>
                    <a:gd name="T40" fmla="*/ 25 w 51"/>
                    <a:gd name="T41" fmla="*/ 58 h 81"/>
                    <a:gd name="T42" fmla="*/ 30 w 51"/>
                    <a:gd name="T43" fmla="*/ 65 h 81"/>
                    <a:gd name="T44" fmla="*/ 25 w 51"/>
                    <a:gd name="T45" fmla="*/ 65 h 81"/>
                    <a:gd name="T46" fmla="*/ 30 w 51"/>
                    <a:gd name="T47" fmla="*/ 69 h 81"/>
                    <a:gd name="T48" fmla="*/ 30 w 51"/>
                    <a:gd name="T49" fmla="*/ 76 h 81"/>
                    <a:gd name="T50" fmla="*/ 25 w 51"/>
                    <a:gd name="T51" fmla="*/ 81 h 81"/>
                    <a:gd name="T52" fmla="*/ 10 w 51"/>
                    <a:gd name="T53" fmla="*/ 1 h 81"/>
                    <a:gd name="T54" fmla="*/ 25 w 51"/>
                    <a:gd name="T55" fmla="*/ 7 h 81"/>
                    <a:gd name="T56" fmla="*/ 10 w 51"/>
                    <a:gd name="T57" fmla="*/ 81 h 81"/>
                    <a:gd name="T58" fmla="*/ 25 w 51"/>
                    <a:gd name="T59" fmla="*/ 76 h 81"/>
                    <a:gd name="T60" fmla="*/ 20 w 51"/>
                    <a:gd name="T61" fmla="*/ 69 h 81"/>
                    <a:gd name="T62" fmla="*/ 25 w 51"/>
                    <a:gd name="T63" fmla="*/ 65 h 81"/>
                    <a:gd name="T64" fmla="*/ 20 w 51"/>
                    <a:gd name="T65" fmla="*/ 58 h 81"/>
                    <a:gd name="T66" fmla="*/ 25 w 51"/>
                    <a:gd name="T67" fmla="*/ 53 h 81"/>
                    <a:gd name="T68" fmla="*/ 10 w 51"/>
                    <a:gd name="T69" fmla="*/ 58 h 81"/>
                    <a:gd name="T70" fmla="*/ 15 w 51"/>
                    <a:gd name="T71" fmla="*/ 65 h 81"/>
                    <a:gd name="T72" fmla="*/ 10 w 51"/>
                    <a:gd name="T73" fmla="*/ 65 h 81"/>
                    <a:gd name="T74" fmla="*/ 15 w 51"/>
                    <a:gd name="T75" fmla="*/ 69 h 81"/>
                    <a:gd name="T76" fmla="*/ 15 w 51"/>
                    <a:gd name="T77" fmla="*/ 76 h 81"/>
                    <a:gd name="T78" fmla="*/ 10 w 51"/>
                    <a:gd name="T79" fmla="*/ 81 h 81"/>
                    <a:gd name="T80" fmla="*/ 0 w 51"/>
                    <a:gd name="T81" fmla="*/ 1 h 81"/>
                    <a:gd name="T82" fmla="*/ 1 w 51"/>
                    <a:gd name="T83" fmla="*/ 81 h 81"/>
                    <a:gd name="T84" fmla="*/ 10 w 51"/>
                    <a:gd name="T85" fmla="*/ 76 h 81"/>
                    <a:gd name="T86" fmla="*/ 5 w 51"/>
                    <a:gd name="T87" fmla="*/ 69 h 81"/>
                    <a:gd name="T88" fmla="*/ 10 w 51"/>
                    <a:gd name="T89" fmla="*/ 65 h 81"/>
                    <a:gd name="T90" fmla="*/ 5 w 51"/>
                    <a:gd name="T91" fmla="*/ 58 h 81"/>
                    <a:gd name="T92" fmla="*/ 10 w 51"/>
                    <a:gd name="T93" fmla="*/ 53 h 81"/>
                    <a:gd name="T94" fmla="*/ 5 w 51"/>
                    <a:gd name="T95" fmla="*/ 7 h 81"/>
                    <a:gd name="T96" fmla="*/ 10 w 51"/>
                    <a:gd name="T9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1" h="81">
                      <a:moveTo>
                        <a:pt x="40" y="81"/>
                      </a:moveTo>
                      <a:cubicBezTo>
                        <a:pt x="51" y="81"/>
                        <a:pt x="51" y="81"/>
                        <a:pt x="51" y="81"/>
                      </a:cubicBezTo>
                      <a:cubicBezTo>
                        <a:pt x="51" y="1"/>
                        <a:pt x="51" y="1"/>
                        <a:pt x="51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5" y="53"/>
                        <a:pt x="45" y="53"/>
                        <a:pt x="45" y="53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5" y="58"/>
                        <a:pt x="45" y="58"/>
                        <a:pt x="45" y="58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5" y="69"/>
                        <a:pt x="45" y="69"/>
                        <a:pt x="45" y="69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lnTo>
                        <a:pt x="40" y="81"/>
                      </a:lnTo>
                      <a:close/>
                      <a:moveTo>
                        <a:pt x="35" y="0"/>
                      </a:moveTo>
                      <a:cubicBezTo>
                        <a:pt x="35" y="1"/>
                        <a:pt x="35" y="1"/>
                        <a:pt x="3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  <a:moveTo>
                        <a:pt x="25" y="81"/>
                      </a:moveTo>
                      <a:cubicBezTo>
                        <a:pt x="40" y="81"/>
                        <a:pt x="40" y="81"/>
                        <a:pt x="40" y="81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5" y="76"/>
                        <a:pt x="35" y="76"/>
                        <a:pt x="35" y="76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40" y="69"/>
                        <a:pt x="40" y="69"/>
                        <a:pt x="40" y="69"/>
                      </a:cubicBezTo>
                      <a:cubicBezTo>
                        <a:pt x="40" y="65"/>
                        <a:pt x="40" y="65"/>
                        <a:pt x="40" y="65"/>
                      </a:cubicBezTo>
                      <a:cubicBezTo>
                        <a:pt x="35" y="65"/>
                        <a:pt x="35" y="65"/>
                        <a:pt x="35" y="65"/>
                      </a:cubicBezTo>
                      <a:cubicBezTo>
                        <a:pt x="35" y="58"/>
                        <a:pt x="35" y="58"/>
                        <a:pt x="35" y="58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3"/>
                        <a:pt x="40" y="53"/>
                        <a:pt x="40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30" y="58"/>
                        <a:pt x="30" y="58"/>
                        <a:pt x="30" y="58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30" y="65"/>
                        <a:pt x="30" y="65"/>
                        <a:pt x="30" y="65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30" y="69"/>
                        <a:pt x="30" y="69"/>
                        <a:pt x="30" y="69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30" y="76"/>
                        <a:pt x="30" y="76"/>
                        <a:pt x="30" y="76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lnTo>
                        <a:pt x="25" y="81"/>
                      </a:lnTo>
                      <a:close/>
                      <a:moveTo>
                        <a:pt x="25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1"/>
                        <a:pt x="25" y="1"/>
                        <a:pt x="25" y="1"/>
                      </a:cubicBezTo>
                      <a:close/>
                      <a:moveTo>
                        <a:pt x="10" y="81"/>
                      </a:move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76"/>
                        <a:pt x="25" y="76"/>
                        <a:pt x="25" y="76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0" y="69"/>
                        <a:pt x="20" y="69"/>
                        <a:pt x="20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5" y="65"/>
                        <a:pt x="25" y="65"/>
                        <a:pt x="25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5" y="58"/>
                        <a:pt x="25" y="58"/>
                        <a:pt x="25" y="58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5" y="65"/>
                        <a:pt x="15" y="65"/>
                        <a:pt x="15" y="65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5" y="69"/>
                        <a:pt x="15" y="69"/>
                        <a:pt x="15" y="69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lnTo>
                        <a:pt x="10" y="81"/>
                      </a:lnTo>
                      <a:close/>
                      <a:moveTo>
                        <a:pt x="1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1" y="78"/>
                        <a:pt x="1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0" y="76"/>
                        <a:pt x="10" y="76"/>
                        <a:pt x="10" y="76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69"/>
                        <a:pt x="5" y="69"/>
                        <a:pt x="5" y="69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65"/>
                        <a:pt x="10" y="65"/>
                        <a:pt x="10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lnTo>
                        <a:pt x="1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9" name="Freeform: Shape 86"/>
                <p:cNvSpPr>
                  <a:spLocks/>
                </p:cNvSpPr>
                <p:nvPr/>
              </p:nvSpPr>
              <p:spPr bwMode="auto">
                <a:xfrm>
                  <a:off x="5205220" y="1330095"/>
                  <a:ext cx="142148" cy="61271"/>
                </a:xfrm>
                <a:custGeom>
                  <a:avLst/>
                  <a:gdLst>
                    <a:gd name="T0" fmla="*/ 0 w 116"/>
                    <a:gd name="T1" fmla="*/ 28 h 50"/>
                    <a:gd name="T2" fmla="*/ 44 w 116"/>
                    <a:gd name="T3" fmla="*/ 50 h 50"/>
                    <a:gd name="T4" fmla="*/ 116 w 116"/>
                    <a:gd name="T5" fmla="*/ 50 h 50"/>
                    <a:gd name="T6" fmla="*/ 15 w 116"/>
                    <a:gd name="T7" fmla="*/ 0 h 50"/>
                    <a:gd name="T8" fmla="*/ 0 w 116"/>
                    <a:gd name="T9" fmla="*/ 2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50">
                      <a:moveTo>
                        <a:pt x="0" y="28"/>
                      </a:moveTo>
                      <a:lnTo>
                        <a:pt x="44" y="50"/>
                      </a:lnTo>
                      <a:lnTo>
                        <a:pt x="116" y="50"/>
                      </a:lnTo>
                      <a:lnTo>
                        <a:pt x="15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0" name="Freeform: Shape 87"/>
                <p:cNvSpPr>
                  <a:spLocks/>
                </p:cNvSpPr>
                <p:nvPr/>
              </p:nvSpPr>
              <p:spPr bwMode="auto">
                <a:xfrm>
                  <a:off x="5205220" y="1399944"/>
                  <a:ext cx="349243" cy="176459"/>
                </a:xfrm>
                <a:custGeom>
                  <a:avLst/>
                  <a:gdLst>
                    <a:gd name="T0" fmla="*/ 56 w 79"/>
                    <a:gd name="T1" fmla="*/ 40 h 40"/>
                    <a:gd name="T2" fmla="*/ 64 w 79"/>
                    <a:gd name="T3" fmla="*/ 40 h 40"/>
                    <a:gd name="T4" fmla="*/ 64 w 79"/>
                    <a:gd name="T5" fmla="*/ 32 h 40"/>
                    <a:gd name="T6" fmla="*/ 79 w 79"/>
                    <a:gd name="T7" fmla="*/ 32 h 40"/>
                    <a:gd name="T8" fmla="*/ 79 w 79"/>
                    <a:gd name="T9" fmla="*/ 8 h 40"/>
                    <a:gd name="T10" fmla="*/ 64 w 79"/>
                    <a:gd name="T11" fmla="*/ 8 h 40"/>
                    <a:gd name="T12" fmla="*/ 64 w 79"/>
                    <a:gd name="T13" fmla="*/ 0 h 40"/>
                    <a:gd name="T14" fmla="*/ 37 w 79"/>
                    <a:gd name="T15" fmla="*/ 0 h 40"/>
                    <a:gd name="T16" fmla="*/ 17 w 79"/>
                    <a:gd name="T17" fmla="*/ 0 h 40"/>
                    <a:gd name="T18" fmla="*/ 0 w 79"/>
                    <a:gd name="T19" fmla="*/ 0 h 40"/>
                    <a:gd name="T20" fmla="*/ 0 w 79"/>
                    <a:gd name="T21" fmla="*/ 2 h 40"/>
                    <a:gd name="T22" fmla="*/ 24 w 79"/>
                    <a:gd name="T23" fmla="*/ 16 h 40"/>
                    <a:gd name="T24" fmla="*/ 48 w 79"/>
                    <a:gd name="T25" fmla="*/ 16 h 40"/>
                    <a:gd name="T26" fmla="*/ 48 w 79"/>
                    <a:gd name="T27" fmla="*/ 25 h 40"/>
                    <a:gd name="T28" fmla="*/ 36 w 79"/>
                    <a:gd name="T29" fmla="*/ 25 h 40"/>
                    <a:gd name="T30" fmla="*/ 56 w 79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9" h="40">
                      <a:moveTo>
                        <a:pt x="56" y="40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79" y="32"/>
                        <a:pt x="79" y="32"/>
                        <a:pt x="79" y="32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64" y="8"/>
                        <a:pt x="64" y="8"/>
                        <a:pt x="64" y="8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8" y="6"/>
                        <a:pt x="16" y="11"/>
                        <a:pt x="24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43" y="30"/>
                        <a:pt x="50" y="35"/>
                        <a:pt x="56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1" name="Freeform: Shape 88"/>
                <p:cNvSpPr>
                  <a:spLocks/>
                </p:cNvSpPr>
                <p:nvPr/>
              </p:nvSpPr>
              <p:spPr bwMode="auto">
                <a:xfrm>
                  <a:off x="4304542" y="4067667"/>
                  <a:ext cx="296550" cy="79652"/>
                </a:xfrm>
                <a:custGeom>
                  <a:avLst/>
                  <a:gdLst>
                    <a:gd name="T0" fmla="*/ 33 w 242"/>
                    <a:gd name="T1" fmla="*/ 65 h 65"/>
                    <a:gd name="T2" fmla="*/ 36 w 242"/>
                    <a:gd name="T3" fmla="*/ 65 h 65"/>
                    <a:gd name="T4" fmla="*/ 202 w 242"/>
                    <a:gd name="T5" fmla="*/ 65 h 65"/>
                    <a:gd name="T6" fmla="*/ 206 w 242"/>
                    <a:gd name="T7" fmla="*/ 65 h 65"/>
                    <a:gd name="T8" fmla="*/ 242 w 242"/>
                    <a:gd name="T9" fmla="*/ 0 h 65"/>
                    <a:gd name="T10" fmla="*/ 238 w 242"/>
                    <a:gd name="T11" fmla="*/ 0 h 65"/>
                    <a:gd name="T12" fmla="*/ 206 w 242"/>
                    <a:gd name="T13" fmla="*/ 0 h 65"/>
                    <a:gd name="T14" fmla="*/ 177 w 242"/>
                    <a:gd name="T15" fmla="*/ 0 h 65"/>
                    <a:gd name="T16" fmla="*/ 65 w 242"/>
                    <a:gd name="T17" fmla="*/ 0 h 65"/>
                    <a:gd name="T18" fmla="*/ 36 w 242"/>
                    <a:gd name="T19" fmla="*/ 0 h 65"/>
                    <a:gd name="T20" fmla="*/ 0 w 242"/>
                    <a:gd name="T21" fmla="*/ 0 h 65"/>
                    <a:gd name="T22" fmla="*/ 33 w 24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2" h="65">
                      <a:moveTo>
                        <a:pt x="33" y="65"/>
                      </a:moveTo>
                      <a:lnTo>
                        <a:pt x="36" y="65"/>
                      </a:lnTo>
                      <a:lnTo>
                        <a:pt x="202" y="65"/>
                      </a:lnTo>
                      <a:lnTo>
                        <a:pt x="206" y="65"/>
                      </a:lnTo>
                      <a:lnTo>
                        <a:pt x="242" y="0"/>
                      </a:lnTo>
                      <a:lnTo>
                        <a:pt x="238" y="0"/>
                      </a:lnTo>
                      <a:lnTo>
                        <a:pt x="206" y="0"/>
                      </a:lnTo>
                      <a:lnTo>
                        <a:pt x="177" y="0"/>
                      </a:lnTo>
                      <a:lnTo>
                        <a:pt x="65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2" name="Freeform: Shape 89"/>
                <p:cNvSpPr>
                  <a:spLocks/>
                </p:cNvSpPr>
                <p:nvPr/>
              </p:nvSpPr>
              <p:spPr bwMode="auto">
                <a:xfrm>
                  <a:off x="4300866" y="4086048"/>
                  <a:ext cx="295324" cy="140922"/>
                </a:xfrm>
                <a:custGeom>
                  <a:avLst/>
                  <a:gdLst>
                    <a:gd name="T0" fmla="*/ 0 w 67"/>
                    <a:gd name="T1" fmla="*/ 32 h 32"/>
                    <a:gd name="T2" fmla="*/ 67 w 67"/>
                    <a:gd name="T3" fmla="*/ 32 h 32"/>
                    <a:gd name="T4" fmla="*/ 67 w 67"/>
                    <a:gd name="T5" fmla="*/ 0 h 32"/>
                    <a:gd name="T6" fmla="*/ 60 w 67"/>
                    <a:gd name="T7" fmla="*/ 15 h 32"/>
                    <a:gd name="T8" fmla="*/ 59 w 67"/>
                    <a:gd name="T9" fmla="*/ 16 h 32"/>
                    <a:gd name="T10" fmla="*/ 58 w 67"/>
                    <a:gd name="T11" fmla="*/ 16 h 32"/>
                    <a:gd name="T12" fmla="*/ 56 w 67"/>
                    <a:gd name="T13" fmla="*/ 16 h 32"/>
                    <a:gd name="T14" fmla="*/ 39 w 67"/>
                    <a:gd name="T15" fmla="*/ 16 h 32"/>
                    <a:gd name="T16" fmla="*/ 39 w 67"/>
                    <a:gd name="T17" fmla="*/ 17 h 32"/>
                    <a:gd name="T18" fmla="*/ 39 w 67"/>
                    <a:gd name="T19" fmla="*/ 20 h 32"/>
                    <a:gd name="T20" fmla="*/ 34 w 67"/>
                    <a:gd name="T21" fmla="*/ 22 h 32"/>
                    <a:gd name="T22" fmla="*/ 30 w 67"/>
                    <a:gd name="T23" fmla="*/ 20 h 32"/>
                    <a:gd name="T24" fmla="*/ 29 w 67"/>
                    <a:gd name="T25" fmla="*/ 17 h 32"/>
                    <a:gd name="T26" fmla="*/ 29 w 67"/>
                    <a:gd name="T27" fmla="*/ 16 h 32"/>
                    <a:gd name="T28" fmla="*/ 12 w 67"/>
                    <a:gd name="T29" fmla="*/ 16 h 32"/>
                    <a:gd name="T30" fmla="*/ 10 w 67"/>
                    <a:gd name="T31" fmla="*/ 16 h 32"/>
                    <a:gd name="T32" fmla="*/ 9 w 67"/>
                    <a:gd name="T33" fmla="*/ 16 h 32"/>
                    <a:gd name="T34" fmla="*/ 8 w 67"/>
                    <a:gd name="T35" fmla="*/ 15 h 32"/>
                    <a:gd name="T36" fmla="*/ 0 w 67"/>
                    <a:gd name="T37" fmla="*/ 1 h 32"/>
                    <a:gd name="T38" fmla="*/ 0 w 67"/>
                    <a:gd name="T39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7" h="32">
                      <a:moveTo>
                        <a:pt x="0" y="32"/>
                      </a:move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0" y="15"/>
                        <a:pt x="60" y="15"/>
                        <a:pt x="60" y="15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7"/>
                        <a:pt x="39" y="17"/>
                      </a:cubicBezTo>
                      <a:cubicBezTo>
                        <a:pt x="39" y="18"/>
                        <a:pt x="39" y="19"/>
                        <a:pt x="39" y="20"/>
                      </a:cubicBezTo>
                      <a:cubicBezTo>
                        <a:pt x="38" y="21"/>
                        <a:pt x="36" y="22"/>
                        <a:pt x="34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29" y="19"/>
                        <a:pt x="29" y="18"/>
                        <a:pt x="29" y="17"/>
                      </a:cubicBezTo>
                      <a:cubicBezTo>
                        <a:pt x="29" y="17"/>
                        <a:pt x="29" y="16"/>
                        <a:pt x="29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3" name="Freeform: Shape 90"/>
                <p:cNvSpPr>
                  <a:spLocks/>
                </p:cNvSpPr>
                <p:nvPr/>
              </p:nvSpPr>
              <p:spPr bwMode="auto">
                <a:xfrm>
                  <a:off x="4348657" y="3962282"/>
                  <a:ext cx="208320" cy="96808"/>
                </a:xfrm>
                <a:custGeom>
                  <a:avLst/>
                  <a:gdLst>
                    <a:gd name="T0" fmla="*/ 47 w 47"/>
                    <a:gd name="T1" fmla="*/ 22 h 22"/>
                    <a:gd name="T2" fmla="*/ 47 w 47"/>
                    <a:gd name="T3" fmla="*/ 10 h 22"/>
                    <a:gd name="T4" fmla="*/ 38 w 47"/>
                    <a:gd name="T5" fmla="*/ 0 h 22"/>
                    <a:gd name="T6" fmla="*/ 9 w 47"/>
                    <a:gd name="T7" fmla="*/ 0 h 22"/>
                    <a:gd name="T8" fmla="*/ 0 w 47"/>
                    <a:gd name="T9" fmla="*/ 10 h 22"/>
                    <a:gd name="T10" fmla="*/ 0 w 47"/>
                    <a:gd name="T11" fmla="*/ 22 h 22"/>
                    <a:gd name="T12" fmla="*/ 8 w 47"/>
                    <a:gd name="T13" fmla="*/ 22 h 22"/>
                    <a:gd name="T14" fmla="*/ 8 w 47"/>
                    <a:gd name="T15" fmla="*/ 10 h 22"/>
                    <a:gd name="T16" fmla="*/ 9 w 47"/>
                    <a:gd name="T17" fmla="*/ 8 h 22"/>
                    <a:gd name="T18" fmla="*/ 38 w 47"/>
                    <a:gd name="T19" fmla="*/ 8 h 22"/>
                    <a:gd name="T20" fmla="*/ 39 w 47"/>
                    <a:gd name="T21" fmla="*/ 10 h 22"/>
                    <a:gd name="T22" fmla="*/ 39 w 47"/>
                    <a:gd name="T23" fmla="*/ 22 h 22"/>
                    <a:gd name="T24" fmla="*/ 47 w 47"/>
                    <a:gd name="T2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" h="22">
                      <a:moveTo>
                        <a:pt x="47" y="22"/>
                      </a:moveTo>
                      <a:cubicBezTo>
                        <a:pt x="47" y="10"/>
                        <a:pt x="47" y="10"/>
                        <a:pt x="47" y="10"/>
                      </a:cubicBezTo>
                      <a:cubicBezTo>
                        <a:pt x="47" y="5"/>
                        <a:pt x="43" y="0"/>
                        <a:pt x="3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4" y="0"/>
                        <a:pt x="0" y="5"/>
                        <a:pt x="0" y="10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9"/>
                        <a:pt x="8" y="8"/>
                        <a:pt x="9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9" y="9"/>
                        <a:pt x="39" y="10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lnTo>
                        <a:pt x="47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4" name="Freeform: Shape 91"/>
                <p:cNvSpPr>
                  <a:spLocks/>
                </p:cNvSpPr>
                <p:nvPr/>
              </p:nvSpPr>
              <p:spPr bwMode="auto">
                <a:xfrm>
                  <a:off x="3519053" y="1250443"/>
                  <a:ext cx="308804" cy="308804"/>
                </a:xfrm>
                <a:custGeom>
                  <a:avLst/>
                  <a:gdLst>
                    <a:gd name="T0" fmla="*/ 35 w 70"/>
                    <a:gd name="T1" fmla="*/ 70 h 70"/>
                    <a:gd name="T2" fmla="*/ 46 w 70"/>
                    <a:gd name="T3" fmla="*/ 68 h 70"/>
                    <a:gd name="T4" fmla="*/ 63 w 70"/>
                    <a:gd name="T5" fmla="*/ 55 h 70"/>
                    <a:gd name="T6" fmla="*/ 70 w 70"/>
                    <a:gd name="T7" fmla="*/ 35 h 70"/>
                    <a:gd name="T8" fmla="*/ 35 w 70"/>
                    <a:gd name="T9" fmla="*/ 0 h 70"/>
                    <a:gd name="T10" fmla="*/ 35 w 70"/>
                    <a:gd name="T11" fmla="*/ 24 h 70"/>
                    <a:gd name="T12" fmla="*/ 45 w 70"/>
                    <a:gd name="T13" fmla="*/ 35 h 70"/>
                    <a:gd name="T14" fmla="*/ 35 w 70"/>
                    <a:gd name="T15" fmla="*/ 45 h 70"/>
                    <a:gd name="T16" fmla="*/ 35 w 70"/>
                    <a:gd name="T17" fmla="*/ 70 h 70"/>
                    <a:gd name="T18" fmla="*/ 35 w 70"/>
                    <a:gd name="T19" fmla="*/ 0 h 70"/>
                    <a:gd name="T20" fmla="*/ 0 w 70"/>
                    <a:gd name="T21" fmla="*/ 35 h 70"/>
                    <a:gd name="T22" fmla="*/ 35 w 70"/>
                    <a:gd name="T23" fmla="*/ 70 h 70"/>
                    <a:gd name="T24" fmla="*/ 35 w 70"/>
                    <a:gd name="T25" fmla="*/ 70 h 70"/>
                    <a:gd name="T26" fmla="*/ 35 w 70"/>
                    <a:gd name="T27" fmla="*/ 45 h 70"/>
                    <a:gd name="T28" fmla="*/ 35 w 70"/>
                    <a:gd name="T29" fmla="*/ 45 h 70"/>
                    <a:gd name="T30" fmla="*/ 35 w 70"/>
                    <a:gd name="T31" fmla="*/ 45 h 70"/>
                    <a:gd name="T32" fmla="*/ 25 w 70"/>
                    <a:gd name="T33" fmla="*/ 35 h 70"/>
                    <a:gd name="T34" fmla="*/ 35 w 70"/>
                    <a:gd name="T35" fmla="*/ 24 h 70"/>
                    <a:gd name="T36" fmla="*/ 35 w 70"/>
                    <a:gd name="T37" fmla="*/ 24 h 70"/>
                    <a:gd name="T38" fmla="*/ 35 w 70"/>
                    <a:gd name="T3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70" h="70">
                      <a:moveTo>
                        <a:pt x="35" y="70"/>
                      </a:moveTo>
                      <a:cubicBezTo>
                        <a:pt x="39" y="70"/>
                        <a:pt x="43" y="69"/>
                        <a:pt x="46" y="68"/>
                      </a:cubicBezTo>
                      <a:cubicBezTo>
                        <a:pt x="52" y="63"/>
                        <a:pt x="57" y="59"/>
                        <a:pt x="63" y="55"/>
                      </a:cubicBezTo>
                      <a:cubicBezTo>
                        <a:pt x="67" y="49"/>
                        <a:pt x="70" y="42"/>
                        <a:pt x="70" y="35"/>
                      </a:cubicBezTo>
                      <a:cubicBezTo>
                        <a:pt x="70" y="15"/>
                        <a:pt x="54" y="0"/>
                        <a:pt x="35" y="0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40" y="24"/>
                        <a:pt x="45" y="29"/>
                        <a:pt x="45" y="35"/>
                      </a:cubicBezTo>
                      <a:cubicBezTo>
                        <a:pt x="45" y="40"/>
                        <a:pt x="40" y="45"/>
                        <a:pt x="35" y="45"/>
                      </a:cubicBezTo>
                      <a:lnTo>
                        <a:pt x="35" y="70"/>
                      </a:lnTo>
                      <a:close/>
                      <a:moveTo>
                        <a:pt x="35" y="0"/>
                      </a:moveTo>
                      <a:cubicBezTo>
                        <a:pt x="15" y="0"/>
                        <a:pt x="0" y="15"/>
                        <a:pt x="0" y="35"/>
                      </a:cubicBezTo>
                      <a:cubicBezTo>
                        <a:pt x="0" y="54"/>
                        <a:pt x="15" y="70"/>
                        <a:pt x="35" y="70"/>
                      </a:cubicBezTo>
                      <a:cubicBezTo>
                        <a:pt x="35" y="70"/>
                        <a:pt x="35" y="70"/>
                        <a:pt x="35" y="70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29" y="45"/>
                        <a:pt x="25" y="40"/>
                        <a:pt x="25" y="35"/>
                      </a:cubicBezTo>
                      <a:cubicBezTo>
                        <a:pt x="25" y="29"/>
                        <a:pt x="29" y="24"/>
                        <a:pt x="35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0"/>
                        <a:pt x="35" y="0"/>
                        <a:pt x="3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5" name="Freeform: Shape 92"/>
                <p:cNvSpPr>
                  <a:spLocks/>
                </p:cNvSpPr>
                <p:nvPr/>
              </p:nvSpPr>
              <p:spPr bwMode="auto">
                <a:xfrm>
                  <a:off x="3376905" y="1625420"/>
                  <a:ext cx="257337" cy="216898"/>
                </a:xfrm>
                <a:custGeom>
                  <a:avLst/>
                  <a:gdLst>
                    <a:gd name="T0" fmla="*/ 15 w 58"/>
                    <a:gd name="T1" fmla="*/ 49 h 49"/>
                    <a:gd name="T2" fmla="*/ 17 w 58"/>
                    <a:gd name="T3" fmla="*/ 49 h 49"/>
                    <a:gd name="T4" fmla="*/ 21 w 58"/>
                    <a:gd name="T5" fmla="*/ 43 h 49"/>
                    <a:gd name="T6" fmla="*/ 15 w 58"/>
                    <a:gd name="T7" fmla="*/ 43 h 49"/>
                    <a:gd name="T8" fmla="*/ 15 w 58"/>
                    <a:gd name="T9" fmla="*/ 49 h 49"/>
                    <a:gd name="T10" fmla="*/ 15 w 58"/>
                    <a:gd name="T11" fmla="*/ 31 h 49"/>
                    <a:gd name="T12" fmla="*/ 19 w 58"/>
                    <a:gd name="T13" fmla="*/ 25 h 49"/>
                    <a:gd name="T14" fmla="*/ 27 w 58"/>
                    <a:gd name="T15" fmla="*/ 36 h 49"/>
                    <a:gd name="T16" fmla="*/ 35 w 58"/>
                    <a:gd name="T17" fmla="*/ 26 h 49"/>
                    <a:gd name="T18" fmla="*/ 41 w 58"/>
                    <a:gd name="T19" fmla="*/ 16 h 49"/>
                    <a:gd name="T20" fmla="*/ 41 w 58"/>
                    <a:gd name="T21" fmla="*/ 16 h 49"/>
                    <a:gd name="T22" fmla="*/ 42 w 58"/>
                    <a:gd name="T23" fmla="*/ 17 h 49"/>
                    <a:gd name="T24" fmla="*/ 58 w 58"/>
                    <a:gd name="T25" fmla="*/ 0 h 49"/>
                    <a:gd name="T26" fmla="*/ 15 w 58"/>
                    <a:gd name="T27" fmla="*/ 0 h 49"/>
                    <a:gd name="T28" fmla="*/ 15 w 58"/>
                    <a:gd name="T29" fmla="*/ 7 h 49"/>
                    <a:gd name="T30" fmla="*/ 20 w 58"/>
                    <a:gd name="T31" fmla="*/ 12 h 49"/>
                    <a:gd name="T32" fmla="*/ 15 w 58"/>
                    <a:gd name="T33" fmla="*/ 17 h 49"/>
                    <a:gd name="T34" fmla="*/ 15 w 58"/>
                    <a:gd name="T35" fmla="*/ 31 h 49"/>
                    <a:gd name="T36" fmla="*/ 0 w 58"/>
                    <a:gd name="T37" fmla="*/ 49 h 49"/>
                    <a:gd name="T38" fmla="*/ 15 w 58"/>
                    <a:gd name="T39" fmla="*/ 49 h 49"/>
                    <a:gd name="T40" fmla="*/ 15 w 58"/>
                    <a:gd name="T41" fmla="*/ 43 h 49"/>
                    <a:gd name="T42" fmla="*/ 5 w 58"/>
                    <a:gd name="T43" fmla="*/ 43 h 49"/>
                    <a:gd name="T44" fmla="*/ 5 w 58"/>
                    <a:gd name="T45" fmla="*/ 43 h 49"/>
                    <a:gd name="T46" fmla="*/ 15 w 58"/>
                    <a:gd name="T47" fmla="*/ 31 h 49"/>
                    <a:gd name="T48" fmla="*/ 15 w 58"/>
                    <a:gd name="T49" fmla="*/ 17 h 49"/>
                    <a:gd name="T50" fmla="*/ 15 w 58"/>
                    <a:gd name="T51" fmla="*/ 17 h 49"/>
                    <a:gd name="T52" fmla="*/ 9 w 58"/>
                    <a:gd name="T53" fmla="*/ 12 h 49"/>
                    <a:gd name="T54" fmla="*/ 15 w 58"/>
                    <a:gd name="T55" fmla="*/ 7 h 49"/>
                    <a:gd name="T56" fmla="*/ 15 w 58"/>
                    <a:gd name="T57" fmla="*/ 7 h 49"/>
                    <a:gd name="T58" fmla="*/ 15 w 58"/>
                    <a:gd name="T59" fmla="*/ 7 h 49"/>
                    <a:gd name="T60" fmla="*/ 15 w 58"/>
                    <a:gd name="T61" fmla="*/ 0 h 49"/>
                    <a:gd name="T62" fmla="*/ 0 w 58"/>
                    <a:gd name="T63" fmla="*/ 0 h 49"/>
                    <a:gd name="T64" fmla="*/ 0 w 58"/>
                    <a:gd name="T6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8" h="49">
                      <a:moveTo>
                        <a:pt x="15" y="49"/>
                      </a:move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8" y="47"/>
                        <a:pt x="20" y="45"/>
                        <a:pt x="21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lose/>
                      <a:moveTo>
                        <a:pt x="15" y="31"/>
                      </a:move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9" y="32"/>
                        <a:pt x="32" y="29"/>
                        <a:pt x="35" y="2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7" y="11"/>
                        <a:pt x="53" y="6"/>
                        <a:pt x="58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8" y="7"/>
                        <a:pt x="20" y="9"/>
                        <a:pt x="20" y="12"/>
                      </a:cubicBezTo>
                      <a:cubicBezTo>
                        <a:pt x="20" y="15"/>
                        <a:pt x="18" y="17"/>
                        <a:pt x="15" y="17"/>
                      </a:cubicBezTo>
                      <a:lnTo>
                        <a:pt x="15" y="31"/>
                      </a:lnTo>
                      <a:close/>
                      <a:moveTo>
                        <a:pt x="0" y="49"/>
                      </a:move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2" y="17"/>
                        <a:pt x="9" y="15"/>
                        <a:pt x="9" y="12"/>
                      </a:cubicBezTo>
                      <a:cubicBezTo>
                        <a:pt x="9" y="9"/>
                        <a:pt x="12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6" name="Freeform: Shape 93"/>
                <p:cNvSpPr>
                  <a:spLocks/>
                </p:cNvSpPr>
                <p:nvPr/>
              </p:nvSpPr>
              <p:spPr bwMode="auto">
                <a:xfrm>
                  <a:off x="3946722" y="1143832"/>
                  <a:ext cx="164205" cy="234054"/>
                </a:xfrm>
                <a:custGeom>
                  <a:avLst/>
                  <a:gdLst>
                    <a:gd name="T0" fmla="*/ 37 w 37"/>
                    <a:gd name="T1" fmla="*/ 35 h 53"/>
                    <a:gd name="T2" fmla="*/ 37 w 37"/>
                    <a:gd name="T3" fmla="*/ 0 h 53"/>
                    <a:gd name="T4" fmla="*/ 19 w 37"/>
                    <a:gd name="T5" fmla="*/ 0 h 53"/>
                    <a:gd name="T6" fmla="*/ 0 w 37"/>
                    <a:gd name="T7" fmla="*/ 49 h 53"/>
                    <a:gd name="T8" fmla="*/ 10 w 37"/>
                    <a:gd name="T9" fmla="*/ 53 h 53"/>
                    <a:gd name="T10" fmla="*/ 34 w 37"/>
                    <a:gd name="T11" fmla="*/ 43 h 53"/>
                    <a:gd name="T12" fmla="*/ 37 w 37"/>
                    <a:gd name="T13" fmla="*/ 3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53">
                      <a:moveTo>
                        <a:pt x="37" y="3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18" y="50"/>
                        <a:pt x="26" y="46"/>
                        <a:pt x="34" y="43"/>
                      </a:cubicBezTo>
                      <a:lnTo>
                        <a:pt x="37" y="3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7" name="Freeform: Shape 94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30635" cy="84553"/>
                </a:xfrm>
                <a:custGeom>
                  <a:avLst/>
                  <a:gdLst>
                    <a:gd name="T0" fmla="*/ 0 w 7"/>
                    <a:gd name="T1" fmla="*/ 19 h 19"/>
                    <a:gd name="T2" fmla="*/ 6 w 7"/>
                    <a:gd name="T3" fmla="*/ 0 h 19"/>
                    <a:gd name="T4" fmla="*/ 7 w 7"/>
                    <a:gd name="T5" fmla="*/ 0 h 19"/>
                    <a:gd name="T6" fmla="*/ 0 w 7"/>
                    <a:gd name="T7" fmla="*/ 0 h 19"/>
                    <a:gd name="T8" fmla="*/ 0 w 7"/>
                    <a:gd name="T9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9">
                      <a:moveTo>
                        <a:pt x="0" y="19"/>
                      </a:moveTo>
                      <a:cubicBezTo>
                        <a:pt x="6" y="15"/>
                        <a:pt x="6" y="7"/>
                        <a:pt x="6" y="0"/>
                      </a:cubicBezTo>
                      <a:cubicBezTo>
                        <a:pt x="6" y="0"/>
                        <a:pt x="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8" name="Freeform: Shape 95"/>
                <p:cNvSpPr>
                  <a:spLocks/>
                </p:cNvSpPr>
                <p:nvPr/>
              </p:nvSpPr>
              <p:spPr bwMode="auto">
                <a:xfrm>
                  <a:off x="4124407" y="1143832"/>
                  <a:ext cx="136021" cy="181361"/>
                </a:xfrm>
                <a:custGeom>
                  <a:avLst/>
                  <a:gdLst>
                    <a:gd name="T0" fmla="*/ 9 w 31"/>
                    <a:gd name="T1" fmla="*/ 0 h 41"/>
                    <a:gd name="T2" fmla="*/ 9 w 31"/>
                    <a:gd name="T3" fmla="*/ 0 h 41"/>
                    <a:gd name="T4" fmla="*/ 0 w 31"/>
                    <a:gd name="T5" fmla="*/ 21 h 41"/>
                    <a:gd name="T6" fmla="*/ 0 w 31"/>
                    <a:gd name="T7" fmla="*/ 35 h 41"/>
                    <a:gd name="T8" fmla="*/ 2 w 31"/>
                    <a:gd name="T9" fmla="*/ 41 h 41"/>
                    <a:gd name="T10" fmla="*/ 31 w 31"/>
                    <a:gd name="T11" fmla="*/ 32 h 41"/>
                    <a:gd name="T12" fmla="*/ 18 w 31"/>
                    <a:gd name="T13" fmla="*/ 0 h 41"/>
                    <a:gd name="T14" fmla="*/ 9 w 31"/>
                    <a:gd name="T15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1" h="41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8"/>
                        <a:pt x="8" y="18"/>
                        <a:pt x="0" y="2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11" y="37"/>
                        <a:pt x="21" y="35"/>
                        <a:pt x="31" y="32"/>
                      </a:cubicBezTo>
                      <a:cubicBezTo>
                        <a:pt x="18" y="0"/>
                        <a:pt x="18" y="0"/>
                        <a:pt x="18" y="0"/>
                      </a:cubicBez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9" name="Freeform: Shape 96"/>
                <p:cNvSpPr>
                  <a:spLocks/>
                </p:cNvSpPr>
                <p:nvPr/>
              </p:nvSpPr>
              <p:spPr bwMode="auto">
                <a:xfrm>
                  <a:off x="4031275" y="1113197"/>
                  <a:ext cx="171558" cy="22057"/>
                </a:xfrm>
                <a:custGeom>
                  <a:avLst/>
                  <a:gdLst>
                    <a:gd name="T0" fmla="*/ 140 w 140"/>
                    <a:gd name="T1" fmla="*/ 0 h 18"/>
                    <a:gd name="T2" fmla="*/ 0 w 140"/>
                    <a:gd name="T3" fmla="*/ 0 h 18"/>
                    <a:gd name="T4" fmla="*/ 0 w 140"/>
                    <a:gd name="T5" fmla="*/ 18 h 18"/>
                    <a:gd name="T6" fmla="*/ 65 w 140"/>
                    <a:gd name="T7" fmla="*/ 18 h 18"/>
                    <a:gd name="T8" fmla="*/ 76 w 140"/>
                    <a:gd name="T9" fmla="*/ 18 h 18"/>
                    <a:gd name="T10" fmla="*/ 140 w 140"/>
                    <a:gd name="T11" fmla="*/ 18 h 18"/>
                    <a:gd name="T12" fmla="*/ 140 w 140"/>
                    <a:gd name="T13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8">
                      <a:moveTo>
                        <a:pt x="140" y="0"/>
                      </a:move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65" y="18"/>
                      </a:lnTo>
                      <a:lnTo>
                        <a:pt x="76" y="18"/>
                      </a:lnTo>
                      <a:lnTo>
                        <a:pt x="140" y="18"/>
                      </a:lnTo>
                      <a:lnTo>
                        <a:pt x="14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0" name="Freeform: Shape 97"/>
                <p:cNvSpPr>
                  <a:spLocks/>
                </p:cNvSpPr>
                <p:nvPr/>
              </p:nvSpPr>
              <p:spPr bwMode="auto">
                <a:xfrm>
                  <a:off x="3351171" y="3599560"/>
                  <a:ext cx="247533" cy="145824"/>
                </a:xfrm>
                <a:custGeom>
                  <a:avLst/>
                  <a:gdLst>
                    <a:gd name="T0" fmla="*/ 32 w 56"/>
                    <a:gd name="T1" fmla="*/ 0 h 33"/>
                    <a:gd name="T2" fmla="*/ 32 w 56"/>
                    <a:gd name="T3" fmla="*/ 6 h 33"/>
                    <a:gd name="T4" fmla="*/ 0 w 56"/>
                    <a:gd name="T5" fmla="*/ 33 h 33"/>
                    <a:gd name="T6" fmla="*/ 32 w 56"/>
                    <a:gd name="T7" fmla="*/ 27 h 33"/>
                    <a:gd name="T8" fmla="*/ 32 w 56"/>
                    <a:gd name="T9" fmla="*/ 32 h 33"/>
                    <a:gd name="T10" fmla="*/ 56 w 56"/>
                    <a:gd name="T11" fmla="*/ 16 h 33"/>
                    <a:gd name="T12" fmla="*/ 32 w 56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33">
                      <a:moveTo>
                        <a:pt x="32" y="0"/>
                      </a:move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4" y="6"/>
                        <a:pt x="0" y="33"/>
                        <a:pt x="0" y="33"/>
                      </a:cubicBezTo>
                      <a:cubicBezTo>
                        <a:pt x="0" y="33"/>
                        <a:pt x="9" y="27"/>
                        <a:pt x="32" y="27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1" name="Freeform: Shape 98"/>
                <p:cNvSpPr>
                  <a:spLocks/>
                </p:cNvSpPr>
                <p:nvPr/>
              </p:nvSpPr>
              <p:spPr bwMode="auto">
                <a:xfrm>
                  <a:off x="3329114" y="3728228"/>
                  <a:ext cx="242632" cy="145824"/>
                </a:xfrm>
                <a:custGeom>
                  <a:avLst/>
                  <a:gdLst>
                    <a:gd name="T0" fmla="*/ 24 w 55"/>
                    <a:gd name="T1" fmla="*/ 33 h 33"/>
                    <a:gd name="T2" fmla="*/ 24 w 55"/>
                    <a:gd name="T3" fmla="*/ 28 h 33"/>
                    <a:gd name="T4" fmla="*/ 55 w 55"/>
                    <a:gd name="T5" fmla="*/ 0 h 33"/>
                    <a:gd name="T6" fmla="*/ 24 w 55"/>
                    <a:gd name="T7" fmla="*/ 7 h 33"/>
                    <a:gd name="T8" fmla="*/ 24 w 55"/>
                    <a:gd name="T9" fmla="*/ 1 h 33"/>
                    <a:gd name="T10" fmla="*/ 0 w 55"/>
                    <a:gd name="T11" fmla="*/ 17 h 33"/>
                    <a:gd name="T12" fmla="*/ 24 w 55"/>
                    <a:gd name="T13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33">
                      <a:moveTo>
                        <a:pt x="24" y="33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52" y="28"/>
                        <a:pt x="55" y="0"/>
                        <a:pt x="55" y="0"/>
                      </a:cubicBezTo>
                      <a:cubicBezTo>
                        <a:pt x="55" y="0"/>
                        <a:pt x="47" y="7"/>
                        <a:pt x="24" y="7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0" y="17"/>
                        <a:pt x="0" y="17"/>
                        <a:pt x="0" y="17"/>
                      </a:cubicBez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2" name="Freeform: Shape 99"/>
                <p:cNvSpPr>
                  <a:spLocks/>
                </p:cNvSpPr>
                <p:nvPr/>
              </p:nvSpPr>
              <p:spPr bwMode="auto">
                <a:xfrm>
                  <a:off x="5196643" y="1104619"/>
                  <a:ext cx="203418" cy="203419"/>
                </a:xfrm>
                <a:custGeom>
                  <a:avLst/>
                  <a:gdLst>
                    <a:gd name="T0" fmla="*/ 34 w 46"/>
                    <a:gd name="T1" fmla="*/ 43 h 46"/>
                    <a:gd name="T2" fmla="*/ 43 w 46"/>
                    <a:gd name="T3" fmla="*/ 34 h 46"/>
                    <a:gd name="T4" fmla="*/ 45 w 46"/>
                    <a:gd name="T5" fmla="*/ 27 h 46"/>
                    <a:gd name="T6" fmla="*/ 45 w 46"/>
                    <a:gd name="T7" fmla="*/ 18 h 46"/>
                    <a:gd name="T8" fmla="*/ 43 w 46"/>
                    <a:gd name="T9" fmla="*/ 11 h 46"/>
                    <a:gd name="T10" fmla="*/ 34 w 46"/>
                    <a:gd name="T11" fmla="*/ 3 h 46"/>
                    <a:gd name="T12" fmla="*/ 31 w 46"/>
                    <a:gd name="T13" fmla="*/ 1 h 46"/>
                    <a:gd name="T14" fmla="*/ 24 w 46"/>
                    <a:gd name="T15" fmla="*/ 0 h 46"/>
                    <a:gd name="T16" fmla="*/ 25 w 46"/>
                    <a:gd name="T17" fmla="*/ 2 h 46"/>
                    <a:gd name="T18" fmla="*/ 28 w 46"/>
                    <a:gd name="T19" fmla="*/ 2 h 46"/>
                    <a:gd name="T20" fmla="*/ 31 w 46"/>
                    <a:gd name="T21" fmla="*/ 3 h 46"/>
                    <a:gd name="T22" fmla="*/ 30 w 46"/>
                    <a:gd name="T23" fmla="*/ 3 h 46"/>
                    <a:gd name="T24" fmla="*/ 26 w 46"/>
                    <a:gd name="T25" fmla="*/ 5 h 46"/>
                    <a:gd name="T26" fmla="*/ 27 w 46"/>
                    <a:gd name="T27" fmla="*/ 7 h 46"/>
                    <a:gd name="T28" fmla="*/ 29 w 46"/>
                    <a:gd name="T29" fmla="*/ 8 h 46"/>
                    <a:gd name="T30" fmla="*/ 32 w 46"/>
                    <a:gd name="T31" fmla="*/ 4 h 46"/>
                    <a:gd name="T32" fmla="*/ 35 w 46"/>
                    <a:gd name="T33" fmla="*/ 5 h 46"/>
                    <a:gd name="T34" fmla="*/ 37 w 46"/>
                    <a:gd name="T35" fmla="*/ 6 h 46"/>
                    <a:gd name="T36" fmla="*/ 38 w 46"/>
                    <a:gd name="T37" fmla="*/ 9 h 46"/>
                    <a:gd name="T38" fmla="*/ 37 w 46"/>
                    <a:gd name="T39" fmla="*/ 11 h 46"/>
                    <a:gd name="T40" fmla="*/ 36 w 46"/>
                    <a:gd name="T41" fmla="*/ 9 h 46"/>
                    <a:gd name="T42" fmla="*/ 33 w 46"/>
                    <a:gd name="T43" fmla="*/ 10 h 46"/>
                    <a:gd name="T44" fmla="*/ 35 w 46"/>
                    <a:gd name="T45" fmla="*/ 11 h 46"/>
                    <a:gd name="T46" fmla="*/ 30 w 46"/>
                    <a:gd name="T47" fmla="*/ 13 h 46"/>
                    <a:gd name="T48" fmla="*/ 28 w 46"/>
                    <a:gd name="T49" fmla="*/ 15 h 46"/>
                    <a:gd name="T50" fmla="*/ 25 w 46"/>
                    <a:gd name="T51" fmla="*/ 17 h 46"/>
                    <a:gd name="T52" fmla="*/ 26 w 46"/>
                    <a:gd name="T53" fmla="*/ 27 h 46"/>
                    <a:gd name="T54" fmla="*/ 29 w 46"/>
                    <a:gd name="T55" fmla="*/ 28 h 46"/>
                    <a:gd name="T56" fmla="*/ 31 w 46"/>
                    <a:gd name="T57" fmla="*/ 28 h 46"/>
                    <a:gd name="T58" fmla="*/ 36 w 46"/>
                    <a:gd name="T59" fmla="*/ 31 h 46"/>
                    <a:gd name="T60" fmla="*/ 38 w 46"/>
                    <a:gd name="T61" fmla="*/ 33 h 46"/>
                    <a:gd name="T62" fmla="*/ 41 w 46"/>
                    <a:gd name="T63" fmla="*/ 34 h 46"/>
                    <a:gd name="T64" fmla="*/ 26 w 46"/>
                    <a:gd name="T65" fmla="*/ 40 h 46"/>
                    <a:gd name="T66" fmla="*/ 0 w 46"/>
                    <a:gd name="T67" fmla="*/ 19 h 46"/>
                    <a:gd name="T68" fmla="*/ 0 w 46"/>
                    <a:gd name="T69" fmla="*/ 28 h 46"/>
                    <a:gd name="T70" fmla="*/ 4 w 46"/>
                    <a:gd name="T71" fmla="*/ 37 h 46"/>
                    <a:gd name="T72" fmla="*/ 14 w 46"/>
                    <a:gd name="T73" fmla="*/ 44 h 46"/>
                    <a:gd name="T74" fmla="*/ 23 w 46"/>
                    <a:gd name="T75" fmla="*/ 36 h 46"/>
                    <a:gd name="T76" fmla="*/ 22 w 46"/>
                    <a:gd name="T77" fmla="*/ 33 h 46"/>
                    <a:gd name="T78" fmla="*/ 23 w 46"/>
                    <a:gd name="T79" fmla="*/ 29 h 46"/>
                    <a:gd name="T80" fmla="*/ 21 w 46"/>
                    <a:gd name="T81" fmla="*/ 28 h 46"/>
                    <a:gd name="T82" fmla="*/ 18 w 46"/>
                    <a:gd name="T83" fmla="*/ 26 h 46"/>
                    <a:gd name="T84" fmla="*/ 13 w 46"/>
                    <a:gd name="T85" fmla="*/ 24 h 46"/>
                    <a:gd name="T86" fmla="*/ 11 w 46"/>
                    <a:gd name="T87" fmla="*/ 20 h 46"/>
                    <a:gd name="T88" fmla="*/ 10 w 46"/>
                    <a:gd name="T89" fmla="*/ 20 h 46"/>
                    <a:gd name="T90" fmla="*/ 9 w 46"/>
                    <a:gd name="T91" fmla="*/ 21 h 46"/>
                    <a:gd name="T92" fmla="*/ 8 w 46"/>
                    <a:gd name="T93" fmla="*/ 17 h 46"/>
                    <a:gd name="T94" fmla="*/ 8 w 46"/>
                    <a:gd name="T95" fmla="*/ 13 h 46"/>
                    <a:gd name="T96" fmla="*/ 10 w 46"/>
                    <a:gd name="T97" fmla="*/ 9 h 46"/>
                    <a:gd name="T98" fmla="*/ 9 w 46"/>
                    <a:gd name="T99" fmla="*/ 6 h 46"/>
                    <a:gd name="T100" fmla="*/ 20 w 46"/>
                    <a:gd name="T101" fmla="*/ 1 h 46"/>
                    <a:gd name="T102" fmla="*/ 24 w 46"/>
                    <a:gd name="T103" fmla="*/ 0 h 46"/>
                    <a:gd name="T104" fmla="*/ 14 w 46"/>
                    <a:gd name="T105" fmla="*/ 1 h 46"/>
                    <a:gd name="T106" fmla="*/ 6 w 46"/>
                    <a:gd name="T107" fmla="*/ 6 h 46"/>
                    <a:gd name="T108" fmla="*/ 1 w 46"/>
                    <a:gd name="T109" fmla="*/ 14 h 46"/>
                    <a:gd name="T110" fmla="*/ 24 w 46"/>
                    <a:gd name="T111" fmla="*/ 29 h 46"/>
                    <a:gd name="T112" fmla="*/ 21 w 46"/>
                    <a:gd name="T113" fmla="*/ 25 h 46"/>
                    <a:gd name="T114" fmla="*/ 20 w 46"/>
                    <a:gd name="T115" fmla="*/ 23 h 46"/>
                    <a:gd name="T116" fmla="*/ 16 w 46"/>
                    <a:gd name="T117" fmla="*/ 24 h 46"/>
                    <a:gd name="T118" fmla="*/ 18 w 46"/>
                    <a:gd name="T119" fmla="*/ 19 h 46"/>
                    <a:gd name="T120" fmla="*/ 22 w 46"/>
                    <a:gd name="T121" fmla="*/ 19 h 46"/>
                    <a:gd name="T122" fmla="*/ 24 w 46"/>
                    <a:gd name="T123" fmla="*/ 19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" h="46">
                      <a:moveTo>
                        <a:pt x="24" y="46"/>
                      </a:moveTo>
                      <a:cubicBezTo>
                        <a:pt x="25" y="46"/>
                        <a:pt x="27" y="45"/>
                        <a:pt x="28" y="45"/>
                      </a:cubicBezTo>
                      <a:cubicBezTo>
                        <a:pt x="29" y="45"/>
                        <a:pt x="29" y="45"/>
                        <a:pt x="30" y="45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2" y="44"/>
                        <a:pt x="32" y="44"/>
                        <a:pt x="33" y="43"/>
                      </a:cubicBezTo>
                      <a:cubicBezTo>
                        <a:pt x="33" y="43"/>
                        <a:pt x="34" y="43"/>
                        <a:pt x="34" y="43"/>
                      </a:cubicBezTo>
                      <a:cubicBezTo>
                        <a:pt x="36" y="42"/>
                        <a:pt x="37" y="41"/>
                        <a:pt x="38" y="40"/>
                      </a:cubicBezTo>
                      <a:cubicBezTo>
                        <a:pt x="38" y="40"/>
                        <a:pt x="39" y="39"/>
                        <a:pt x="39" y="39"/>
                      </a:cubicBezTo>
                      <a:cubicBezTo>
                        <a:pt x="39" y="39"/>
                        <a:pt x="39" y="39"/>
                        <a:pt x="40" y="38"/>
                      </a:cubicBezTo>
                      <a:cubicBezTo>
                        <a:pt x="40" y="38"/>
                        <a:pt x="40" y="37"/>
                        <a:pt x="41" y="37"/>
                      </a:cubicBezTo>
                      <a:cubicBezTo>
                        <a:pt x="41" y="36"/>
                        <a:pt x="42" y="36"/>
                        <a:pt x="42" y="35"/>
                      </a:cubicBezTo>
                      <a:cubicBezTo>
                        <a:pt x="42" y="35"/>
                        <a:pt x="43" y="34"/>
                        <a:pt x="43" y="34"/>
                      </a:cubicBezTo>
                      <a:cubicBezTo>
                        <a:pt x="43" y="34"/>
                        <a:pt x="43" y="34"/>
                        <a:pt x="43" y="33"/>
                      </a:cubicBezTo>
                      <a:cubicBezTo>
                        <a:pt x="43" y="33"/>
                        <a:pt x="43" y="33"/>
                        <a:pt x="43" y="33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5" y="30"/>
                        <a:pt x="45" y="29"/>
                        <a:pt x="45" y="28"/>
                      </a:cubicBezTo>
                      <a:cubicBezTo>
                        <a:pt x="45" y="28"/>
                        <a:pt x="45" y="28"/>
                        <a:pt x="45" y="27"/>
                      </a:cubicBezTo>
                      <a:cubicBezTo>
                        <a:pt x="45" y="27"/>
                        <a:pt x="45" y="27"/>
                        <a:pt x="45" y="26"/>
                      </a:cubicBezTo>
                      <a:cubicBezTo>
                        <a:pt x="45" y="26"/>
                        <a:pt x="46" y="25"/>
                        <a:pt x="46" y="25"/>
                      </a:cubicBezTo>
                      <a:cubicBezTo>
                        <a:pt x="46" y="24"/>
                        <a:pt x="46" y="23"/>
                        <a:pt x="46" y="23"/>
                      </a:cubicBezTo>
                      <a:cubicBezTo>
                        <a:pt x="46" y="22"/>
                        <a:pt x="46" y="21"/>
                        <a:pt x="46" y="20"/>
                      </a:cubicBezTo>
                      <a:cubicBezTo>
                        <a:pt x="46" y="20"/>
                        <a:pt x="46" y="20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5" y="18"/>
                        <a:pt x="45" y="17"/>
                        <a:pt x="45" y="17"/>
                      </a:cubicBezTo>
                      <a:cubicBezTo>
                        <a:pt x="45" y="16"/>
                        <a:pt x="45" y="15"/>
                        <a:pt x="44" y="15"/>
                      </a:cubicBezTo>
                      <a:cubicBezTo>
                        <a:pt x="44" y="15"/>
                        <a:pt x="44" y="14"/>
                        <a:pt x="44" y="14"/>
                      </a:cubicBezTo>
                      <a:cubicBezTo>
                        <a:pt x="44" y="14"/>
                        <a:pt x="44" y="13"/>
                        <a:pt x="43" y="13"/>
                      </a:cubicBezTo>
                      <a:cubicBezTo>
                        <a:pt x="43" y="13"/>
                        <a:pt x="43" y="12"/>
                        <a:pt x="43" y="12"/>
                      </a:cubicBezTo>
                      <a:cubicBezTo>
                        <a:pt x="43" y="12"/>
                        <a:pt x="43" y="12"/>
                        <a:pt x="43" y="11"/>
                      </a:cubicBezTo>
                      <a:cubicBezTo>
                        <a:pt x="42" y="10"/>
                        <a:pt x="41" y="9"/>
                        <a:pt x="41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39" y="7"/>
                        <a:pt x="39" y="7"/>
                        <a:pt x="39" y="6"/>
                      </a:cubicBezTo>
                      <a:cubicBezTo>
                        <a:pt x="39" y="6"/>
                        <a:pt x="38" y="6"/>
                        <a:pt x="38" y="6"/>
                      </a:cubicBezTo>
                      <a:cubicBezTo>
                        <a:pt x="38" y="5"/>
                        <a:pt x="37" y="5"/>
                        <a:pt x="36" y="4"/>
                      </a:cubicBezTo>
                      <a:cubicBezTo>
                        <a:pt x="36" y="4"/>
                        <a:pt x="35" y="3"/>
                        <a:pt x="34" y="3"/>
                      </a:cubicBezTo>
                      <a:cubicBezTo>
                        <a:pt x="34" y="2"/>
                        <a:pt x="33" y="2"/>
                        <a:pt x="33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1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28" y="0"/>
                        <a:pt x="27" y="0"/>
                        <a:pt x="27" y="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8" y="2"/>
                        <a:pt x="28" y="2"/>
                      </a:cubicBezTo>
                      <a:cubicBezTo>
                        <a:pt x="28" y="2"/>
                        <a:pt x="28" y="2"/>
                        <a:pt x="28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9" y="2"/>
                        <a:pt x="30" y="2"/>
                        <a:pt x="30" y="2"/>
                      </a:cubicBezTo>
                      <a:cubicBezTo>
                        <a:pt x="30" y="2"/>
                        <a:pt x="31" y="2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2" y="3"/>
                        <a:pt x="32" y="4"/>
                      </a:cubicBezTo>
                      <a:cubicBezTo>
                        <a:pt x="31" y="4"/>
                        <a:pt x="31" y="4"/>
                        <a:pt x="31" y="4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6" y="5"/>
                      </a:cubicBezTo>
                      <a:cubicBezTo>
                        <a:pt x="26" y="5"/>
                        <a:pt x="26" y="5"/>
                        <a:pt x="25" y="5"/>
                      </a:cubicBezTo>
                      <a:cubicBezTo>
                        <a:pt x="25" y="5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7"/>
                        <a:pt x="26" y="6"/>
                        <a:pt x="26" y="6"/>
                      </a:cubicBezTo>
                      <a:cubicBezTo>
                        <a:pt x="26" y="6"/>
                        <a:pt x="26" y="7"/>
                        <a:pt x="27" y="7"/>
                      </a:cubicBezTo>
                      <a:cubicBezTo>
                        <a:pt x="27" y="7"/>
                        <a:pt x="27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9"/>
                        <a:pt x="29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30" y="8"/>
                        <a:pt x="31" y="7"/>
                        <a:pt x="31" y="6"/>
                      </a:cubicBezTo>
                      <a:cubicBezTo>
                        <a:pt x="31" y="6"/>
                        <a:pt x="31" y="6"/>
                        <a:pt x="31" y="5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4"/>
                        <a:pt x="34" y="5"/>
                        <a:pt x="34" y="5"/>
                      </a:cubicBezTo>
                      <a:cubicBezTo>
                        <a:pt x="34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7" y="7"/>
                        <a:pt x="37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8" y="9"/>
                        <a:pt x="38" y="9"/>
                        <a:pt x="38" y="9"/>
                      </a:cubicBezTo>
                      <a:cubicBezTo>
                        <a:pt x="37" y="9"/>
                        <a:pt x="37" y="9"/>
                        <a:pt x="37" y="10"/>
                      </a:cubicBezTo>
                      <a:cubicBezTo>
                        <a:pt x="37" y="10"/>
                        <a:pt x="38" y="10"/>
                        <a:pt x="38" y="10"/>
                      </a:cubicBezTo>
                      <a:cubicBezTo>
                        <a:pt x="38" y="10"/>
                        <a:pt x="38" y="10"/>
                        <a:pt x="38" y="10"/>
                      </a:cubicBezTo>
                      <a:cubicBezTo>
                        <a:pt x="38" y="11"/>
                        <a:pt x="38" y="11"/>
                        <a:pt x="38" y="11"/>
                      </a:cubicBezTo>
                      <a:cubicBezTo>
                        <a:pt x="38" y="11"/>
                        <a:pt x="38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0"/>
                        <a:pt x="36" y="10"/>
                        <a:pt x="37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7" y="9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5" y="10"/>
                        <a:pt x="35" y="9"/>
                        <a:pt x="34" y="10"/>
                      </a:cubicBezTo>
                      <a:cubicBezTo>
                        <a:pt x="34" y="10"/>
                        <a:pt x="35" y="10"/>
                        <a:pt x="35" y="10"/>
                      </a:cubicBezTo>
                      <a:cubicBezTo>
                        <a:pt x="35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3" y="9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4" y="10"/>
                        <a:pt x="34" y="10"/>
                      </a:cubicBezTo>
                      <a:cubicBezTo>
                        <a:pt x="34" y="10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5" y="11"/>
                        <a:pt x="35" y="12"/>
                        <a:pt x="34" y="12"/>
                      </a:cubicBezTo>
                      <a:cubicBezTo>
                        <a:pt x="34" y="12"/>
                        <a:pt x="33" y="12"/>
                        <a:pt x="33" y="12"/>
                      </a:cubicBezTo>
                      <a:cubicBezTo>
                        <a:pt x="33" y="12"/>
                        <a:pt x="32" y="13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2" y="12"/>
                        <a:pt x="32" y="12"/>
                        <a:pt x="31" y="12"/>
                      </a:cubicBezTo>
                      <a:cubicBezTo>
                        <a:pt x="31" y="12"/>
                        <a:pt x="30" y="12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7" y="15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4" y="17"/>
                        <a:pt x="24" y="18"/>
                        <a:pt x="24" y="1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5" y="28"/>
                      </a:cubicBezTo>
                      <a:cubicBezTo>
                        <a:pt x="25" y="28"/>
                        <a:pt x="25" y="28"/>
                        <a:pt x="25" y="27"/>
                      </a:cubicBezTo>
                      <a:cubicBezTo>
                        <a:pt x="25" y="27"/>
                        <a:pt x="25" y="27"/>
                        <a:pt x="26" y="27"/>
                      </a:cubicBezTo>
                      <a:cubicBezTo>
                        <a:pt x="26" y="27"/>
                        <a:pt x="26" y="27"/>
                        <a:pt x="26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7" y="27"/>
                        <a:pt x="26" y="27"/>
                        <a:pt x="26" y="27"/>
                      </a:cubicBezTo>
                      <a:cubicBezTo>
                        <a:pt x="27" y="28"/>
                        <a:pt x="27" y="27"/>
                        <a:pt x="27" y="27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8" y="28"/>
                      </a:cubicBezTo>
                      <a:cubicBezTo>
                        <a:pt x="28" y="28"/>
                        <a:pt x="29" y="28"/>
                        <a:pt x="29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2" y="29"/>
                        <a:pt x="32" y="29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0"/>
                        <a:pt x="35" y="30"/>
                        <a:pt x="35" y="30"/>
                      </a:cubicBezTo>
                      <a:cubicBezTo>
                        <a:pt x="35" y="30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6" y="32"/>
                      </a:cubicBezTo>
                      <a:cubicBezTo>
                        <a:pt x="36" y="32"/>
                        <a:pt x="36" y="32"/>
                        <a:pt x="36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8" y="33"/>
                        <a:pt x="38" y="33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9" y="34"/>
                        <a:pt x="39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4"/>
                        <a:pt x="40" y="34"/>
                        <a:pt x="40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38" y="39"/>
                        <a:pt x="33" y="43"/>
                        <a:pt x="28" y="44"/>
                      </a:cubicBezTo>
                      <a:cubicBezTo>
                        <a:pt x="28" y="44"/>
                        <a:pt x="28" y="44"/>
                        <a:pt x="28" y="43"/>
                      </a:cubicBezTo>
                      <a:cubicBezTo>
                        <a:pt x="28" y="43"/>
                        <a:pt x="28" y="42"/>
                        <a:pt x="28" y="42"/>
                      </a:cubicBezTo>
                      <a:cubicBezTo>
                        <a:pt x="28" y="42"/>
                        <a:pt x="27" y="41"/>
                        <a:pt x="27" y="41"/>
                      </a:cubicBezTo>
                      <a:cubicBezTo>
                        <a:pt x="27" y="41"/>
                        <a:pt x="27" y="40"/>
                        <a:pt x="2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5" y="40"/>
                        <a:pt x="25" y="39"/>
                        <a:pt x="25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8"/>
                        <a:pt x="24" y="38"/>
                      </a:cubicBezTo>
                      <a:lnTo>
                        <a:pt x="24" y="46"/>
                      </a:lnTo>
                      <a:close/>
                      <a:moveTo>
                        <a:pt x="0" y="18"/>
                      </a:moveTo>
                      <a:cubicBezTo>
                        <a:pt x="0" y="18"/>
                        <a:pt x="0" y="19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1"/>
                        <a:pt x="0" y="22"/>
                        <a:pt x="0" y="23"/>
                      </a:cubicBezTo>
                      <a:cubicBezTo>
                        <a:pt x="0" y="23"/>
                        <a:pt x="0" y="24"/>
                        <a:pt x="0" y="25"/>
                      </a:cubicBezTo>
                      <a:cubicBezTo>
                        <a:pt x="0" y="25"/>
                        <a:pt x="0" y="26"/>
                        <a:pt x="0" y="26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1" y="31"/>
                      </a:cubicBezTo>
                      <a:cubicBezTo>
                        <a:pt x="1" y="31"/>
                        <a:pt x="1" y="31"/>
                        <a:pt x="1" y="32"/>
                      </a:cubicBezTo>
                      <a:cubicBezTo>
                        <a:pt x="1" y="32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2" y="34"/>
                        <a:pt x="3" y="34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5" y="37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9"/>
                        <a:pt x="7" y="40"/>
                        <a:pt x="7" y="40"/>
                      </a:cubicBezTo>
                      <a:cubicBezTo>
                        <a:pt x="8" y="41"/>
                        <a:pt x="10" y="42"/>
                        <a:pt x="11" y="43"/>
                      </a:cubicBezTo>
                      <a:cubicBezTo>
                        <a:pt x="11" y="43"/>
                        <a:pt x="12" y="43"/>
                        <a:pt x="12" y="43"/>
                      </a:cubicBezTo>
                      <a:cubicBezTo>
                        <a:pt x="13" y="44"/>
                        <a:pt x="13" y="44"/>
                        <a:pt x="14" y="44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8" y="45"/>
                        <a:pt x="20" y="46"/>
                        <a:pt x="23" y="46"/>
                      </a:cubicBezTo>
                      <a:cubicBezTo>
                        <a:pt x="23" y="46"/>
                        <a:pt x="24" y="46"/>
                        <a:pt x="24" y="46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3" y="37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2" y="36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1"/>
                      </a:cubicBezTo>
                      <a:cubicBezTo>
                        <a:pt x="23" y="31"/>
                        <a:pt x="24" y="31"/>
                        <a:pt x="24" y="31"/>
                      </a:cubicBezTo>
                      <a:cubicBezTo>
                        <a:pt x="24" y="31"/>
                        <a:pt x="24" y="30"/>
                        <a:pt x="24" y="30"/>
                      </a:cubicBezTo>
                      <a:cubicBezTo>
                        <a:pt x="24" y="29"/>
                        <a:pt x="23" y="29"/>
                        <a:pt x="23" y="29"/>
                      </a:cubicBezTo>
                      <a:cubicBezTo>
                        <a:pt x="23" y="29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8"/>
                        <a:pt x="21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7"/>
                      </a:cubicBezTo>
                      <a:cubicBezTo>
                        <a:pt x="20" y="27"/>
                        <a:pt x="20" y="27"/>
                        <a:pt x="19" y="26"/>
                      </a:cubicBezTo>
                      <a:cubicBezTo>
                        <a:pt x="19" y="26"/>
                        <a:pt x="19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26"/>
                        <a:pt x="17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2" y="24"/>
                        <a:pt x="12" y="24"/>
                      </a:cubicBezTo>
                      <a:cubicBezTo>
                        <a:pt x="12" y="24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2"/>
                        <a:pt x="12" y="22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9"/>
                        <a:pt x="10" y="19"/>
                        <a:pt x="10" y="18"/>
                      </a:cubicBezTo>
                      <a:cubicBezTo>
                        <a:pt x="10" y="18"/>
                        <a:pt x="9" y="18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9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1"/>
                      </a:cubicBezTo>
                      <a:cubicBezTo>
                        <a:pt x="10" y="21"/>
                        <a:pt x="9" y="21"/>
                        <a:pt x="9" y="21"/>
                      </a:cubicBezTo>
                      <a:cubicBezTo>
                        <a:pt x="9" y="21"/>
                        <a:pt x="10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8"/>
                        <a:pt x="8" y="18"/>
                      </a:cubicBezTo>
                      <a:cubicBezTo>
                        <a:pt x="8" y="18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5"/>
                        <a:pt x="7" y="15"/>
                      </a:cubicBezTo>
                      <a:cubicBezTo>
                        <a:pt x="7" y="15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2"/>
                        <a:pt x="9" y="12"/>
                      </a:cubicBezTo>
                      <a:cubicBezTo>
                        <a:pt x="9" y="12"/>
                        <a:pt x="9" y="11"/>
                        <a:pt x="9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10" y="10"/>
                        <a:pt x="9" y="10"/>
                        <a:pt x="9" y="9"/>
                      </a:cubicBezTo>
                      <a:cubicBezTo>
                        <a:pt x="9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8"/>
                        <a:pt x="10" y="8"/>
                        <a:pt x="10" y="7"/>
                      </a:cubicBezTo>
                      <a:cubicBezTo>
                        <a:pt x="10" y="7"/>
                        <a:pt x="9" y="8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2" y="3"/>
                        <a:pt x="15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2"/>
                        <a:pt x="22" y="2"/>
                      </a:cubicBezTo>
                      <a:cubicBezTo>
                        <a:pt x="22" y="2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3" y="1"/>
                      </a:cubicBezTo>
                      <a:cubicBezTo>
                        <a:pt x="23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0" y="0"/>
                        <a:pt x="17" y="0"/>
                        <a:pt x="15" y="1"/>
                      </a:cubicBezTo>
                      <a:cubicBezTo>
                        <a:pt x="15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3" y="2"/>
                        <a:pt x="13" y="2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2"/>
                        <a:pt x="11" y="2"/>
                        <a:pt x="11" y="3"/>
                      </a:cubicBezTo>
                      <a:cubicBezTo>
                        <a:pt x="10" y="3"/>
                        <a:pt x="9" y="4"/>
                        <a:pt x="7" y="5"/>
                      </a:cubicBezTo>
                      <a:cubicBezTo>
                        <a:pt x="7" y="5"/>
                        <a:pt x="7" y="5"/>
                        <a:pt x="7" y="6"/>
                      </a:cubicBezTo>
                      <a:cubicBezTo>
                        <a:pt x="7" y="6"/>
                        <a:pt x="7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9"/>
                        <a:pt x="3" y="10"/>
                        <a:pt x="3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3"/>
                        <a:pt x="2" y="13"/>
                      </a:cubicBezTo>
                      <a:cubicBezTo>
                        <a:pt x="2" y="13"/>
                        <a:pt x="1" y="14"/>
                        <a:pt x="1" y="14"/>
                      </a:cubicBezTo>
                      <a:cubicBezTo>
                        <a:pt x="1" y="14"/>
                        <a:pt x="1" y="15"/>
                        <a:pt x="1" y="15"/>
                      </a:cubicBezTo>
                      <a:cubicBezTo>
                        <a:pt x="1" y="15"/>
                        <a:pt x="0" y="16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lose/>
                      <a:moveTo>
                        <a:pt x="24" y="18"/>
                      </a:move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29"/>
                        <a:pt x="24" y="28"/>
                        <a:pt x="23" y="28"/>
                      </a:cubicBezTo>
                      <a:cubicBezTo>
                        <a:pt x="23" y="28"/>
                        <a:pt x="23" y="28"/>
                        <a:pt x="22" y="28"/>
                      </a:cubicBezTo>
                      <a:cubicBezTo>
                        <a:pt x="22" y="28"/>
                        <a:pt x="21" y="28"/>
                        <a:pt x="21" y="27"/>
                      </a:cubicBezTo>
                      <a:cubicBezTo>
                        <a:pt x="21" y="27"/>
                        <a:pt x="21" y="27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0" y="25"/>
                        <a:pt x="20" y="25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9" y="24"/>
                        <a:pt x="20" y="24"/>
                        <a:pt x="20" y="24"/>
                      </a:cubicBezTo>
                      <a:cubicBezTo>
                        <a:pt x="20" y="24"/>
                        <a:pt x="20" y="24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7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6" y="23"/>
                        <a:pt x="16" y="23"/>
                      </a:cubicBezTo>
                      <a:cubicBezTo>
                        <a:pt x="15" y="22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7" y="19"/>
                        <a:pt x="17" y="19"/>
                      </a:cubicBezTo>
                      <a:cubicBezTo>
                        <a:pt x="17" y="19"/>
                        <a:pt x="18" y="19"/>
                        <a:pt x="18" y="19"/>
                      </a:cubicBezTo>
                      <a:cubicBezTo>
                        <a:pt x="18" y="19"/>
                        <a:pt x="19" y="19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9"/>
                        <a:pt x="21" y="18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3" y="19"/>
                        <a:pt x="23" y="19"/>
                      </a:cubicBezTo>
                      <a:cubicBezTo>
                        <a:pt x="23" y="19"/>
                        <a:pt x="23" y="20"/>
                        <a:pt x="23" y="20"/>
                      </a:cubicBezTo>
                      <a:cubicBezTo>
                        <a:pt x="23" y="20"/>
                        <a:pt x="23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3" name="Freeform: Shape 100"/>
                <p:cNvSpPr>
                  <a:spLocks/>
                </p:cNvSpPr>
                <p:nvPr/>
              </p:nvSpPr>
              <p:spPr bwMode="auto">
                <a:xfrm>
                  <a:off x="3152654" y="1776145"/>
                  <a:ext cx="113963" cy="185037"/>
                </a:xfrm>
                <a:custGeom>
                  <a:avLst/>
                  <a:gdLst>
                    <a:gd name="T0" fmla="*/ 0 w 26"/>
                    <a:gd name="T1" fmla="*/ 29 h 42"/>
                    <a:gd name="T2" fmla="*/ 0 w 26"/>
                    <a:gd name="T3" fmla="*/ 35 h 42"/>
                    <a:gd name="T4" fmla="*/ 8 w 26"/>
                    <a:gd name="T5" fmla="*/ 42 h 42"/>
                    <a:gd name="T6" fmla="*/ 18 w 26"/>
                    <a:gd name="T7" fmla="*/ 42 h 42"/>
                    <a:gd name="T8" fmla="*/ 26 w 26"/>
                    <a:gd name="T9" fmla="*/ 35 h 42"/>
                    <a:gd name="T10" fmla="*/ 26 w 26"/>
                    <a:gd name="T11" fmla="*/ 29 h 42"/>
                    <a:gd name="T12" fmla="*/ 17 w 26"/>
                    <a:gd name="T13" fmla="*/ 29 h 42"/>
                    <a:gd name="T14" fmla="*/ 17 w 26"/>
                    <a:gd name="T15" fmla="*/ 24 h 42"/>
                    <a:gd name="T16" fmla="*/ 26 w 26"/>
                    <a:gd name="T17" fmla="*/ 24 h 42"/>
                    <a:gd name="T18" fmla="*/ 26 w 26"/>
                    <a:gd name="T19" fmla="*/ 16 h 42"/>
                    <a:gd name="T20" fmla="*/ 17 w 26"/>
                    <a:gd name="T21" fmla="*/ 16 h 42"/>
                    <a:gd name="T22" fmla="*/ 17 w 26"/>
                    <a:gd name="T23" fmla="*/ 10 h 42"/>
                    <a:gd name="T24" fmla="*/ 26 w 26"/>
                    <a:gd name="T25" fmla="*/ 10 h 42"/>
                    <a:gd name="T26" fmla="*/ 26 w 26"/>
                    <a:gd name="T27" fmla="*/ 7 h 42"/>
                    <a:gd name="T28" fmla="*/ 18 w 26"/>
                    <a:gd name="T29" fmla="*/ 0 h 42"/>
                    <a:gd name="T30" fmla="*/ 8 w 26"/>
                    <a:gd name="T31" fmla="*/ 0 h 42"/>
                    <a:gd name="T32" fmla="*/ 0 w 26"/>
                    <a:gd name="T33" fmla="*/ 7 h 42"/>
                    <a:gd name="T34" fmla="*/ 0 w 26"/>
                    <a:gd name="T35" fmla="*/ 10 h 42"/>
                    <a:gd name="T36" fmla="*/ 9 w 26"/>
                    <a:gd name="T37" fmla="*/ 10 h 42"/>
                    <a:gd name="T38" fmla="*/ 9 w 26"/>
                    <a:gd name="T39" fmla="*/ 16 h 42"/>
                    <a:gd name="T40" fmla="*/ 0 w 26"/>
                    <a:gd name="T41" fmla="*/ 16 h 42"/>
                    <a:gd name="T42" fmla="*/ 0 w 26"/>
                    <a:gd name="T43" fmla="*/ 24 h 42"/>
                    <a:gd name="T44" fmla="*/ 9 w 26"/>
                    <a:gd name="T45" fmla="*/ 24 h 42"/>
                    <a:gd name="T46" fmla="*/ 9 w 26"/>
                    <a:gd name="T47" fmla="*/ 29 h 42"/>
                    <a:gd name="T48" fmla="*/ 0 w 26"/>
                    <a:gd name="T49" fmla="*/ 29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6" h="42">
                      <a:moveTo>
                        <a:pt x="0" y="29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9"/>
                        <a:pt x="4" y="42"/>
                        <a:pt x="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22" y="42"/>
                        <a:pt x="26" y="39"/>
                        <a:pt x="26" y="35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3"/>
                        <a:pt x="22" y="0"/>
                        <a:pt x="1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0" y="3"/>
                        <a:pt x="0" y="7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9"/>
                        <a:pt x="9" y="29"/>
                        <a:pt x="9" y="29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4" name="Freeform: Shape 101"/>
                <p:cNvSpPr>
                  <a:spLocks/>
                </p:cNvSpPr>
                <p:nvPr/>
              </p:nvSpPr>
              <p:spPr bwMode="auto">
                <a:xfrm>
                  <a:off x="3120794" y="1944027"/>
                  <a:ext cx="177685" cy="113963"/>
                </a:xfrm>
                <a:custGeom>
                  <a:avLst/>
                  <a:gdLst>
                    <a:gd name="T0" fmla="*/ 0 w 40"/>
                    <a:gd name="T1" fmla="*/ 1 h 26"/>
                    <a:gd name="T2" fmla="*/ 13 w 40"/>
                    <a:gd name="T3" fmla="*/ 12 h 26"/>
                    <a:gd name="T4" fmla="*/ 17 w 40"/>
                    <a:gd name="T5" fmla="*/ 12 h 26"/>
                    <a:gd name="T6" fmla="*/ 17 w 40"/>
                    <a:gd name="T7" fmla="*/ 20 h 26"/>
                    <a:gd name="T8" fmla="*/ 12 w 40"/>
                    <a:gd name="T9" fmla="*/ 20 h 26"/>
                    <a:gd name="T10" fmla="*/ 12 w 40"/>
                    <a:gd name="T11" fmla="*/ 26 h 26"/>
                    <a:gd name="T12" fmla="*/ 28 w 40"/>
                    <a:gd name="T13" fmla="*/ 26 h 26"/>
                    <a:gd name="T14" fmla="*/ 28 w 40"/>
                    <a:gd name="T15" fmla="*/ 20 h 26"/>
                    <a:gd name="T16" fmla="*/ 23 w 40"/>
                    <a:gd name="T17" fmla="*/ 20 h 26"/>
                    <a:gd name="T18" fmla="*/ 23 w 40"/>
                    <a:gd name="T19" fmla="*/ 12 h 26"/>
                    <a:gd name="T20" fmla="*/ 27 w 40"/>
                    <a:gd name="T21" fmla="*/ 12 h 26"/>
                    <a:gd name="T22" fmla="*/ 40 w 40"/>
                    <a:gd name="T23" fmla="*/ 1 h 26"/>
                    <a:gd name="T24" fmla="*/ 35 w 40"/>
                    <a:gd name="T25" fmla="*/ 0 h 26"/>
                    <a:gd name="T26" fmla="*/ 27 w 40"/>
                    <a:gd name="T27" fmla="*/ 7 h 26"/>
                    <a:gd name="T28" fmla="*/ 13 w 40"/>
                    <a:gd name="T29" fmla="*/ 7 h 26"/>
                    <a:gd name="T30" fmla="*/ 5 w 40"/>
                    <a:gd name="T31" fmla="*/ 0 h 26"/>
                    <a:gd name="T32" fmla="*/ 0 w 40"/>
                    <a:gd name="T33" fmla="*/ 1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0" h="26">
                      <a:moveTo>
                        <a:pt x="0" y="1"/>
                      </a:moveTo>
                      <a:cubicBezTo>
                        <a:pt x="1" y="7"/>
                        <a:pt x="7" y="12"/>
                        <a:pt x="13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33" y="12"/>
                        <a:pt x="39" y="6"/>
                        <a:pt x="40" y="1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4" y="3"/>
                        <a:pt x="31" y="7"/>
                        <a:pt x="27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0" y="7"/>
                        <a:pt x="6" y="4"/>
                        <a:pt x="5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5" name="Freeform: Shape 102"/>
                <p:cNvSpPr>
                  <a:spLocks/>
                </p:cNvSpPr>
                <p:nvPr/>
              </p:nvSpPr>
              <p:spPr bwMode="auto">
                <a:xfrm>
                  <a:off x="2949236" y="2720939"/>
                  <a:ext cx="159304" cy="251210"/>
                </a:xfrm>
                <a:custGeom>
                  <a:avLst/>
                  <a:gdLst>
                    <a:gd name="T0" fmla="*/ 130 w 130"/>
                    <a:gd name="T1" fmla="*/ 205 h 205"/>
                    <a:gd name="T2" fmla="*/ 115 w 130"/>
                    <a:gd name="T3" fmla="*/ 4 h 205"/>
                    <a:gd name="T4" fmla="*/ 101 w 130"/>
                    <a:gd name="T5" fmla="*/ 0 h 205"/>
                    <a:gd name="T6" fmla="*/ 115 w 130"/>
                    <a:gd name="T7" fmla="*/ 14 h 205"/>
                    <a:gd name="T8" fmla="*/ 115 w 130"/>
                    <a:gd name="T9" fmla="*/ 133 h 205"/>
                    <a:gd name="T10" fmla="*/ 101 w 130"/>
                    <a:gd name="T11" fmla="*/ 148 h 205"/>
                    <a:gd name="T12" fmla="*/ 115 w 130"/>
                    <a:gd name="T13" fmla="*/ 162 h 205"/>
                    <a:gd name="T14" fmla="*/ 101 w 130"/>
                    <a:gd name="T15" fmla="*/ 162 h 205"/>
                    <a:gd name="T16" fmla="*/ 115 w 130"/>
                    <a:gd name="T17" fmla="*/ 173 h 205"/>
                    <a:gd name="T18" fmla="*/ 115 w 130"/>
                    <a:gd name="T19" fmla="*/ 191 h 205"/>
                    <a:gd name="T20" fmla="*/ 101 w 130"/>
                    <a:gd name="T21" fmla="*/ 205 h 205"/>
                    <a:gd name="T22" fmla="*/ 90 w 130"/>
                    <a:gd name="T23" fmla="*/ 4 h 205"/>
                    <a:gd name="T24" fmla="*/ 65 w 130"/>
                    <a:gd name="T25" fmla="*/ 14 h 205"/>
                    <a:gd name="T26" fmla="*/ 101 w 130"/>
                    <a:gd name="T27" fmla="*/ 0 h 205"/>
                    <a:gd name="T28" fmla="*/ 90 w 130"/>
                    <a:gd name="T29" fmla="*/ 0 h 205"/>
                    <a:gd name="T30" fmla="*/ 101 w 130"/>
                    <a:gd name="T31" fmla="*/ 205 h 205"/>
                    <a:gd name="T32" fmla="*/ 90 w 130"/>
                    <a:gd name="T33" fmla="*/ 191 h 205"/>
                    <a:gd name="T34" fmla="*/ 101 w 130"/>
                    <a:gd name="T35" fmla="*/ 173 h 205"/>
                    <a:gd name="T36" fmla="*/ 90 w 130"/>
                    <a:gd name="T37" fmla="*/ 162 h 205"/>
                    <a:gd name="T38" fmla="*/ 101 w 130"/>
                    <a:gd name="T39" fmla="*/ 148 h 205"/>
                    <a:gd name="T40" fmla="*/ 65 w 130"/>
                    <a:gd name="T41" fmla="*/ 133 h 205"/>
                    <a:gd name="T42" fmla="*/ 76 w 130"/>
                    <a:gd name="T43" fmla="*/ 148 h 205"/>
                    <a:gd name="T44" fmla="*/ 76 w 130"/>
                    <a:gd name="T45" fmla="*/ 162 h 205"/>
                    <a:gd name="T46" fmla="*/ 65 w 130"/>
                    <a:gd name="T47" fmla="*/ 173 h 205"/>
                    <a:gd name="T48" fmla="*/ 76 w 130"/>
                    <a:gd name="T49" fmla="*/ 191 h 205"/>
                    <a:gd name="T50" fmla="*/ 65 w 130"/>
                    <a:gd name="T51" fmla="*/ 191 h 205"/>
                    <a:gd name="T52" fmla="*/ 65 w 130"/>
                    <a:gd name="T53" fmla="*/ 4 h 205"/>
                    <a:gd name="T54" fmla="*/ 25 w 130"/>
                    <a:gd name="T55" fmla="*/ 14 h 205"/>
                    <a:gd name="T56" fmla="*/ 65 w 130"/>
                    <a:gd name="T57" fmla="*/ 4 h 205"/>
                    <a:gd name="T58" fmla="*/ 25 w 130"/>
                    <a:gd name="T59" fmla="*/ 205 h 205"/>
                    <a:gd name="T60" fmla="*/ 65 w 130"/>
                    <a:gd name="T61" fmla="*/ 191 h 205"/>
                    <a:gd name="T62" fmla="*/ 50 w 130"/>
                    <a:gd name="T63" fmla="*/ 173 h 205"/>
                    <a:gd name="T64" fmla="*/ 65 w 130"/>
                    <a:gd name="T65" fmla="*/ 162 h 205"/>
                    <a:gd name="T66" fmla="*/ 50 w 130"/>
                    <a:gd name="T67" fmla="*/ 148 h 205"/>
                    <a:gd name="T68" fmla="*/ 65 w 130"/>
                    <a:gd name="T69" fmla="*/ 133 h 205"/>
                    <a:gd name="T70" fmla="*/ 25 w 130"/>
                    <a:gd name="T71" fmla="*/ 148 h 205"/>
                    <a:gd name="T72" fmla="*/ 40 w 130"/>
                    <a:gd name="T73" fmla="*/ 162 h 205"/>
                    <a:gd name="T74" fmla="*/ 25 w 130"/>
                    <a:gd name="T75" fmla="*/ 162 h 205"/>
                    <a:gd name="T76" fmla="*/ 40 w 130"/>
                    <a:gd name="T77" fmla="*/ 173 h 205"/>
                    <a:gd name="T78" fmla="*/ 40 w 130"/>
                    <a:gd name="T79" fmla="*/ 191 h 205"/>
                    <a:gd name="T80" fmla="*/ 25 w 130"/>
                    <a:gd name="T81" fmla="*/ 205 h 205"/>
                    <a:gd name="T82" fmla="*/ 0 w 130"/>
                    <a:gd name="T83" fmla="*/ 4 h 205"/>
                    <a:gd name="T84" fmla="*/ 25 w 130"/>
                    <a:gd name="T85" fmla="*/ 205 h 205"/>
                    <a:gd name="T86" fmla="*/ 14 w 130"/>
                    <a:gd name="T87" fmla="*/ 191 h 205"/>
                    <a:gd name="T88" fmla="*/ 25 w 130"/>
                    <a:gd name="T89" fmla="*/ 173 h 205"/>
                    <a:gd name="T90" fmla="*/ 14 w 130"/>
                    <a:gd name="T91" fmla="*/ 162 h 205"/>
                    <a:gd name="T92" fmla="*/ 25 w 130"/>
                    <a:gd name="T93" fmla="*/ 148 h 205"/>
                    <a:gd name="T94" fmla="*/ 14 w 130"/>
                    <a:gd name="T95" fmla="*/ 133 h 205"/>
                    <a:gd name="T96" fmla="*/ 25 w 130"/>
                    <a:gd name="T97" fmla="*/ 14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30" h="205">
                      <a:moveTo>
                        <a:pt x="101" y="205"/>
                      </a:moveTo>
                      <a:lnTo>
                        <a:pt x="130" y="205"/>
                      </a:lnTo>
                      <a:lnTo>
                        <a:pt x="130" y="4"/>
                      </a:lnTo>
                      <a:lnTo>
                        <a:pt x="115" y="4"/>
                      </a:lnTo>
                      <a:lnTo>
                        <a:pt x="115" y="0"/>
                      </a:lnTo>
                      <a:lnTo>
                        <a:pt x="101" y="0"/>
                      </a:lnTo>
                      <a:lnTo>
                        <a:pt x="101" y="14"/>
                      </a:lnTo>
                      <a:lnTo>
                        <a:pt x="115" y="14"/>
                      </a:lnTo>
                      <a:lnTo>
                        <a:pt x="115" y="133"/>
                      </a:lnTo>
                      <a:lnTo>
                        <a:pt x="115" y="133"/>
                      </a:lnTo>
                      <a:lnTo>
                        <a:pt x="101" y="133"/>
                      </a:lnTo>
                      <a:lnTo>
                        <a:pt x="101" y="148"/>
                      </a:lnTo>
                      <a:lnTo>
                        <a:pt x="115" y="148"/>
                      </a:lnTo>
                      <a:lnTo>
                        <a:pt x="115" y="162"/>
                      </a:lnTo>
                      <a:lnTo>
                        <a:pt x="115" y="162"/>
                      </a:lnTo>
                      <a:lnTo>
                        <a:pt x="101" y="162"/>
                      </a:lnTo>
                      <a:lnTo>
                        <a:pt x="101" y="173"/>
                      </a:lnTo>
                      <a:lnTo>
                        <a:pt x="115" y="173"/>
                      </a:lnTo>
                      <a:lnTo>
                        <a:pt x="115" y="191"/>
                      </a:lnTo>
                      <a:lnTo>
                        <a:pt x="115" y="191"/>
                      </a:lnTo>
                      <a:lnTo>
                        <a:pt x="101" y="191"/>
                      </a:lnTo>
                      <a:lnTo>
                        <a:pt x="101" y="205"/>
                      </a:lnTo>
                      <a:close/>
                      <a:moveTo>
                        <a:pt x="90" y="0"/>
                      </a:moveTo>
                      <a:lnTo>
                        <a:pt x="90" y="4"/>
                      </a:lnTo>
                      <a:lnTo>
                        <a:pt x="65" y="4"/>
                      </a:lnTo>
                      <a:lnTo>
                        <a:pt x="65" y="14"/>
                      </a:lnTo>
                      <a:lnTo>
                        <a:pt x="101" y="14"/>
                      </a:lnTo>
                      <a:lnTo>
                        <a:pt x="101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  <a:moveTo>
                        <a:pt x="65" y="205"/>
                      </a:moveTo>
                      <a:lnTo>
                        <a:pt x="101" y="205"/>
                      </a:lnTo>
                      <a:lnTo>
                        <a:pt x="101" y="191"/>
                      </a:lnTo>
                      <a:lnTo>
                        <a:pt x="90" y="191"/>
                      </a:lnTo>
                      <a:lnTo>
                        <a:pt x="90" y="173"/>
                      </a:lnTo>
                      <a:lnTo>
                        <a:pt x="101" y="173"/>
                      </a:lnTo>
                      <a:lnTo>
                        <a:pt x="101" y="162"/>
                      </a:lnTo>
                      <a:lnTo>
                        <a:pt x="90" y="162"/>
                      </a:lnTo>
                      <a:lnTo>
                        <a:pt x="90" y="148"/>
                      </a:lnTo>
                      <a:lnTo>
                        <a:pt x="101" y="148"/>
                      </a:lnTo>
                      <a:lnTo>
                        <a:pt x="101" y="133"/>
                      </a:lnTo>
                      <a:lnTo>
                        <a:pt x="65" y="133"/>
                      </a:lnTo>
                      <a:lnTo>
                        <a:pt x="65" y="148"/>
                      </a:lnTo>
                      <a:lnTo>
                        <a:pt x="76" y="148"/>
                      </a:lnTo>
                      <a:lnTo>
                        <a:pt x="76" y="162"/>
                      </a:lnTo>
                      <a:lnTo>
                        <a:pt x="76" y="162"/>
                      </a:lnTo>
                      <a:lnTo>
                        <a:pt x="65" y="162"/>
                      </a:lnTo>
                      <a:lnTo>
                        <a:pt x="65" y="173"/>
                      </a:lnTo>
                      <a:lnTo>
                        <a:pt x="76" y="173"/>
                      </a:lnTo>
                      <a:lnTo>
                        <a:pt x="76" y="191"/>
                      </a:lnTo>
                      <a:lnTo>
                        <a:pt x="76" y="191"/>
                      </a:lnTo>
                      <a:lnTo>
                        <a:pt x="65" y="191"/>
                      </a:lnTo>
                      <a:lnTo>
                        <a:pt x="65" y="205"/>
                      </a:lnTo>
                      <a:close/>
                      <a:moveTo>
                        <a:pt x="65" y="4"/>
                      </a:moveTo>
                      <a:lnTo>
                        <a:pt x="25" y="4"/>
                      </a:lnTo>
                      <a:lnTo>
                        <a:pt x="25" y="14"/>
                      </a:lnTo>
                      <a:lnTo>
                        <a:pt x="65" y="14"/>
                      </a:lnTo>
                      <a:lnTo>
                        <a:pt x="65" y="4"/>
                      </a:lnTo>
                      <a:lnTo>
                        <a:pt x="65" y="4"/>
                      </a:lnTo>
                      <a:close/>
                      <a:moveTo>
                        <a:pt x="25" y="205"/>
                      </a:moveTo>
                      <a:lnTo>
                        <a:pt x="65" y="205"/>
                      </a:lnTo>
                      <a:lnTo>
                        <a:pt x="65" y="191"/>
                      </a:lnTo>
                      <a:lnTo>
                        <a:pt x="50" y="191"/>
                      </a:lnTo>
                      <a:lnTo>
                        <a:pt x="50" y="173"/>
                      </a:lnTo>
                      <a:lnTo>
                        <a:pt x="65" y="173"/>
                      </a:lnTo>
                      <a:lnTo>
                        <a:pt x="65" y="162"/>
                      </a:lnTo>
                      <a:lnTo>
                        <a:pt x="50" y="162"/>
                      </a:lnTo>
                      <a:lnTo>
                        <a:pt x="50" y="148"/>
                      </a:lnTo>
                      <a:lnTo>
                        <a:pt x="65" y="148"/>
                      </a:lnTo>
                      <a:lnTo>
                        <a:pt x="65" y="133"/>
                      </a:lnTo>
                      <a:lnTo>
                        <a:pt x="25" y="133"/>
                      </a:lnTo>
                      <a:lnTo>
                        <a:pt x="25" y="148"/>
                      </a:lnTo>
                      <a:lnTo>
                        <a:pt x="40" y="148"/>
                      </a:lnTo>
                      <a:lnTo>
                        <a:pt x="40" y="162"/>
                      </a:lnTo>
                      <a:lnTo>
                        <a:pt x="40" y="162"/>
                      </a:lnTo>
                      <a:lnTo>
                        <a:pt x="25" y="162"/>
                      </a:lnTo>
                      <a:lnTo>
                        <a:pt x="25" y="173"/>
                      </a:lnTo>
                      <a:lnTo>
                        <a:pt x="40" y="173"/>
                      </a:lnTo>
                      <a:lnTo>
                        <a:pt x="40" y="191"/>
                      </a:lnTo>
                      <a:lnTo>
                        <a:pt x="40" y="191"/>
                      </a:lnTo>
                      <a:lnTo>
                        <a:pt x="25" y="191"/>
                      </a:lnTo>
                      <a:lnTo>
                        <a:pt x="25" y="205"/>
                      </a:lnTo>
                      <a:close/>
                      <a:moveTo>
                        <a:pt x="25" y="4"/>
                      </a:moveTo>
                      <a:lnTo>
                        <a:pt x="0" y="4"/>
                      </a:lnTo>
                      <a:lnTo>
                        <a:pt x="0" y="205"/>
                      </a:lnTo>
                      <a:lnTo>
                        <a:pt x="25" y="205"/>
                      </a:lnTo>
                      <a:lnTo>
                        <a:pt x="25" y="191"/>
                      </a:lnTo>
                      <a:lnTo>
                        <a:pt x="14" y="191"/>
                      </a:lnTo>
                      <a:lnTo>
                        <a:pt x="14" y="173"/>
                      </a:lnTo>
                      <a:lnTo>
                        <a:pt x="25" y="173"/>
                      </a:lnTo>
                      <a:lnTo>
                        <a:pt x="25" y="162"/>
                      </a:lnTo>
                      <a:lnTo>
                        <a:pt x="14" y="162"/>
                      </a:lnTo>
                      <a:lnTo>
                        <a:pt x="14" y="148"/>
                      </a:lnTo>
                      <a:lnTo>
                        <a:pt x="25" y="148"/>
                      </a:lnTo>
                      <a:lnTo>
                        <a:pt x="25" y="133"/>
                      </a:lnTo>
                      <a:lnTo>
                        <a:pt x="14" y="133"/>
                      </a:lnTo>
                      <a:lnTo>
                        <a:pt x="14" y="14"/>
                      </a:lnTo>
                      <a:lnTo>
                        <a:pt x="25" y="14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6" name="Freeform: Shape 103"/>
                <p:cNvSpPr>
                  <a:spLocks/>
                </p:cNvSpPr>
                <p:nvPr/>
              </p:nvSpPr>
              <p:spPr bwMode="auto">
                <a:xfrm>
                  <a:off x="5708865" y="1497977"/>
                  <a:ext cx="145824" cy="145824"/>
                </a:xfrm>
                <a:custGeom>
                  <a:avLst/>
                  <a:gdLst>
                    <a:gd name="T0" fmla="*/ 16 w 33"/>
                    <a:gd name="T1" fmla="*/ 31 h 33"/>
                    <a:gd name="T2" fmla="*/ 19 w 33"/>
                    <a:gd name="T3" fmla="*/ 31 h 33"/>
                    <a:gd name="T4" fmla="*/ 20 w 33"/>
                    <a:gd name="T5" fmla="*/ 33 h 33"/>
                    <a:gd name="T6" fmla="*/ 26 w 33"/>
                    <a:gd name="T7" fmla="*/ 31 h 33"/>
                    <a:gd name="T8" fmla="*/ 25 w 33"/>
                    <a:gd name="T9" fmla="*/ 29 h 33"/>
                    <a:gd name="T10" fmla="*/ 28 w 33"/>
                    <a:gd name="T11" fmla="*/ 25 h 33"/>
                    <a:gd name="T12" fmla="*/ 30 w 33"/>
                    <a:gd name="T13" fmla="*/ 26 h 33"/>
                    <a:gd name="T14" fmla="*/ 33 w 33"/>
                    <a:gd name="T15" fmla="*/ 20 h 33"/>
                    <a:gd name="T16" fmla="*/ 30 w 33"/>
                    <a:gd name="T17" fmla="*/ 19 h 33"/>
                    <a:gd name="T18" fmla="*/ 30 w 33"/>
                    <a:gd name="T19" fmla="*/ 14 h 33"/>
                    <a:gd name="T20" fmla="*/ 33 w 33"/>
                    <a:gd name="T21" fmla="*/ 13 h 33"/>
                    <a:gd name="T22" fmla="*/ 30 w 33"/>
                    <a:gd name="T23" fmla="*/ 8 h 33"/>
                    <a:gd name="T24" fmla="*/ 28 w 33"/>
                    <a:gd name="T25" fmla="*/ 9 h 33"/>
                    <a:gd name="T26" fmla="*/ 24 w 33"/>
                    <a:gd name="T27" fmla="*/ 5 h 33"/>
                    <a:gd name="T28" fmla="*/ 25 w 33"/>
                    <a:gd name="T29" fmla="*/ 3 h 33"/>
                    <a:gd name="T30" fmla="*/ 20 w 33"/>
                    <a:gd name="T31" fmla="*/ 0 h 33"/>
                    <a:gd name="T32" fmla="*/ 19 w 33"/>
                    <a:gd name="T33" fmla="*/ 3 h 33"/>
                    <a:gd name="T34" fmla="*/ 16 w 33"/>
                    <a:gd name="T35" fmla="*/ 3 h 33"/>
                    <a:gd name="T36" fmla="*/ 16 w 33"/>
                    <a:gd name="T37" fmla="*/ 7 h 33"/>
                    <a:gd name="T38" fmla="*/ 25 w 33"/>
                    <a:gd name="T39" fmla="*/ 13 h 33"/>
                    <a:gd name="T40" fmla="*/ 20 w 33"/>
                    <a:gd name="T41" fmla="*/ 26 h 33"/>
                    <a:gd name="T42" fmla="*/ 16 w 33"/>
                    <a:gd name="T43" fmla="*/ 26 h 33"/>
                    <a:gd name="T44" fmla="*/ 16 w 33"/>
                    <a:gd name="T45" fmla="*/ 26 h 33"/>
                    <a:gd name="T46" fmla="*/ 16 w 33"/>
                    <a:gd name="T47" fmla="*/ 31 h 33"/>
                    <a:gd name="T48" fmla="*/ 2 w 33"/>
                    <a:gd name="T49" fmla="*/ 20 h 33"/>
                    <a:gd name="T50" fmla="*/ 0 w 33"/>
                    <a:gd name="T51" fmla="*/ 21 h 33"/>
                    <a:gd name="T52" fmla="*/ 2 w 33"/>
                    <a:gd name="T53" fmla="*/ 26 h 33"/>
                    <a:gd name="T54" fmla="*/ 5 w 33"/>
                    <a:gd name="T55" fmla="*/ 25 h 33"/>
                    <a:gd name="T56" fmla="*/ 8 w 33"/>
                    <a:gd name="T57" fmla="*/ 29 h 33"/>
                    <a:gd name="T58" fmla="*/ 7 w 33"/>
                    <a:gd name="T59" fmla="*/ 31 h 33"/>
                    <a:gd name="T60" fmla="*/ 13 w 33"/>
                    <a:gd name="T61" fmla="*/ 33 h 33"/>
                    <a:gd name="T62" fmla="*/ 14 w 33"/>
                    <a:gd name="T63" fmla="*/ 31 h 33"/>
                    <a:gd name="T64" fmla="*/ 16 w 33"/>
                    <a:gd name="T65" fmla="*/ 31 h 33"/>
                    <a:gd name="T66" fmla="*/ 16 w 33"/>
                    <a:gd name="T67" fmla="*/ 26 h 33"/>
                    <a:gd name="T68" fmla="*/ 8 w 33"/>
                    <a:gd name="T69" fmla="*/ 21 h 33"/>
                    <a:gd name="T70" fmla="*/ 13 w 33"/>
                    <a:gd name="T71" fmla="*/ 8 h 33"/>
                    <a:gd name="T72" fmla="*/ 13 w 33"/>
                    <a:gd name="T73" fmla="*/ 8 h 33"/>
                    <a:gd name="T74" fmla="*/ 16 w 33"/>
                    <a:gd name="T75" fmla="*/ 7 h 33"/>
                    <a:gd name="T76" fmla="*/ 16 w 33"/>
                    <a:gd name="T77" fmla="*/ 7 h 33"/>
                    <a:gd name="T78" fmla="*/ 16 w 33"/>
                    <a:gd name="T79" fmla="*/ 3 h 33"/>
                    <a:gd name="T80" fmla="*/ 14 w 33"/>
                    <a:gd name="T81" fmla="*/ 3 h 33"/>
                    <a:gd name="T82" fmla="*/ 13 w 33"/>
                    <a:gd name="T83" fmla="*/ 1 h 33"/>
                    <a:gd name="T84" fmla="*/ 7 w 33"/>
                    <a:gd name="T85" fmla="*/ 3 h 33"/>
                    <a:gd name="T86" fmla="*/ 8 w 33"/>
                    <a:gd name="T87" fmla="*/ 5 h 33"/>
                    <a:gd name="T88" fmla="*/ 5 w 33"/>
                    <a:gd name="T89" fmla="*/ 9 h 33"/>
                    <a:gd name="T90" fmla="*/ 2 w 33"/>
                    <a:gd name="T91" fmla="*/ 8 h 33"/>
                    <a:gd name="T92" fmla="*/ 0 w 33"/>
                    <a:gd name="T93" fmla="*/ 14 h 33"/>
                    <a:gd name="T94" fmla="*/ 2 w 33"/>
                    <a:gd name="T95" fmla="*/ 15 h 33"/>
                    <a:gd name="T96" fmla="*/ 2 w 33"/>
                    <a:gd name="T97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3" h="33">
                      <a:moveTo>
                        <a:pt x="16" y="31"/>
                      </a:moveTo>
                      <a:cubicBezTo>
                        <a:pt x="17" y="31"/>
                        <a:pt x="18" y="31"/>
                        <a:pt x="19" y="31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8"/>
                        <a:pt x="27" y="26"/>
                        <a:pt x="28" y="25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6"/>
                        <a:pt x="30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7" y="7"/>
                        <a:pt x="26" y="6"/>
                        <a:pt x="24" y="5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3"/>
                        <a:pt x="17" y="3"/>
                        <a:pt x="16" y="3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20" y="7"/>
                        <a:pt x="24" y="10"/>
                        <a:pt x="25" y="13"/>
                      </a:cubicBezTo>
                      <a:cubicBezTo>
                        <a:pt x="27" y="18"/>
                        <a:pt x="25" y="24"/>
                        <a:pt x="20" y="26"/>
                      </a:cubicBezTo>
                      <a:cubicBezTo>
                        <a:pt x="19" y="26"/>
                        <a:pt x="18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lnTo>
                        <a:pt x="16" y="31"/>
                      </a:lnTo>
                      <a:close/>
                      <a:moveTo>
                        <a:pt x="2" y="20"/>
                      </a:move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6" y="27"/>
                        <a:pt x="7" y="28"/>
                        <a:pt x="8" y="29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5" y="31"/>
                        <a:pt x="16" y="31"/>
                        <a:pt x="16" y="31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9" y="24"/>
                        <a:pt x="8" y="21"/>
                      </a:cubicBezTo>
                      <a:cubicBezTo>
                        <a:pt x="5" y="16"/>
                        <a:pt x="8" y="10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8"/>
                        <a:pt x="15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5" y="3"/>
                        <a:pt x="14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6"/>
                        <a:pt x="6" y="7"/>
                        <a:pt x="5" y="9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8"/>
                        <a:pt x="2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7" name="Freeform: Shape 104"/>
                <p:cNvSpPr>
                  <a:spLocks/>
                </p:cNvSpPr>
                <p:nvPr/>
              </p:nvSpPr>
              <p:spPr bwMode="auto">
                <a:xfrm>
                  <a:off x="3876873" y="1241865"/>
                  <a:ext cx="25734" cy="30635"/>
                </a:xfrm>
                <a:custGeom>
                  <a:avLst/>
                  <a:gdLst>
                    <a:gd name="T0" fmla="*/ 0 w 6"/>
                    <a:gd name="T1" fmla="*/ 0 h 7"/>
                    <a:gd name="T2" fmla="*/ 2 w 6"/>
                    <a:gd name="T3" fmla="*/ 7 h 7"/>
                    <a:gd name="T4" fmla="*/ 6 w 6"/>
                    <a:gd name="T5" fmla="*/ 0 h 7"/>
                    <a:gd name="T6" fmla="*/ 0 w 6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0"/>
                      </a:moveTo>
                      <a:cubicBezTo>
                        <a:pt x="0" y="3"/>
                        <a:pt x="1" y="5"/>
                        <a:pt x="2" y="7"/>
                      </a:cubicBezTo>
                      <a:cubicBezTo>
                        <a:pt x="5" y="5"/>
                        <a:pt x="6" y="3"/>
                        <a:pt x="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8" name="Freeform: Shape 105"/>
                <p:cNvSpPr>
                  <a:spLocks/>
                </p:cNvSpPr>
                <p:nvPr/>
              </p:nvSpPr>
              <p:spPr bwMode="auto">
                <a:xfrm>
                  <a:off x="3876873" y="1197751"/>
                  <a:ext cx="25734" cy="34312"/>
                </a:xfrm>
                <a:custGeom>
                  <a:avLst/>
                  <a:gdLst>
                    <a:gd name="T0" fmla="*/ 2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2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9" name="Freeform: Shape 106"/>
                <p:cNvSpPr>
                  <a:spLocks/>
                </p:cNvSpPr>
                <p:nvPr/>
              </p:nvSpPr>
              <p:spPr bwMode="auto">
                <a:xfrm>
                  <a:off x="3854816" y="1184271"/>
                  <a:ext cx="25734" cy="47791"/>
                </a:xfrm>
                <a:custGeom>
                  <a:avLst/>
                  <a:gdLst>
                    <a:gd name="T0" fmla="*/ 0 w 6"/>
                    <a:gd name="T1" fmla="*/ 0 h 11"/>
                    <a:gd name="T2" fmla="*/ 0 w 6"/>
                    <a:gd name="T3" fmla="*/ 11 h 11"/>
                    <a:gd name="T4" fmla="*/ 3 w 6"/>
                    <a:gd name="T5" fmla="*/ 11 h 11"/>
                    <a:gd name="T6" fmla="*/ 6 w 6"/>
                    <a:gd name="T7" fmla="*/ 2 h 11"/>
                    <a:gd name="T8" fmla="*/ 0 w 6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0" y="0"/>
                      </a:move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7"/>
                        <a:pt x="4" y="4"/>
                        <a:pt x="6" y="2"/>
                      </a:cubicBezTo>
                      <a:cubicBezTo>
                        <a:pt x="4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0" name="Freeform: Shape 107"/>
                <p:cNvSpPr>
                  <a:spLocks/>
                </p:cNvSpPr>
                <p:nvPr/>
              </p:nvSpPr>
              <p:spPr bwMode="auto">
                <a:xfrm>
                  <a:off x="3822955" y="1241865"/>
                  <a:ext cx="26959" cy="44115"/>
                </a:xfrm>
                <a:custGeom>
                  <a:avLst/>
                  <a:gdLst>
                    <a:gd name="T0" fmla="*/ 6 w 6"/>
                    <a:gd name="T1" fmla="*/ 10 h 10"/>
                    <a:gd name="T2" fmla="*/ 6 w 6"/>
                    <a:gd name="T3" fmla="*/ 0 h 10"/>
                    <a:gd name="T4" fmla="*/ 3 w 6"/>
                    <a:gd name="T5" fmla="*/ 0 h 10"/>
                    <a:gd name="T6" fmla="*/ 0 w 6"/>
                    <a:gd name="T7" fmla="*/ 8 h 10"/>
                    <a:gd name="T8" fmla="*/ 6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6" y="1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3"/>
                        <a:pt x="2" y="6"/>
                        <a:pt x="0" y="8"/>
                      </a:cubicBezTo>
                      <a:cubicBezTo>
                        <a:pt x="2" y="9"/>
                        <a:pt x="4" y="10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1" name="Freeform: Shape 108"/>
                <p:cNvSpPr>
                  <a:spLocks/>
                </p:cNvSpPr>
                <p:nvPr/>
              </p:nvSpPr>
              <p:spPr bwMode="auto">
                <a:xfrm>
                  <a:off x="3822955" y="1184271"/>
                  <a:ext cx="26959" cy="47791"/>
                </a:xfrm>
                <a:custGeom>
                  <a:avLst/>
                  <a:gdLst>
                    <a:gd name="T0" fmla="*/ 3 w 6"/>
                    <a:gd name="T1" fmla="*/ 11 h 11"/>
                    <a:gd name="T2" fmla="*/ 6 w 6"/>
                    <a:gd name="T3" fmla="*/ 11 h 11"/>
                    <a:gd name="T4" fmla="*/ 6 w 6"/>
                    <a:gd name="T5" fmla="*/ 0 h 11"/>
                    <a:gd name="T6" fmla="*/ 0 w 6"/>
                    <a:gd name="T7" fmla="*/ 2 h 11"/>
                    <a:gd name="T8" fmla="*/ 3 w 6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1">
                      <a:moveTo>
                        <a:pt x="3" y="11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0" y="2"/>
                      </a:cubicBezTo>
                      <a:cubicBezTo>
                        <a:pt x="2" y="4"/>
                        <a:pt x="3" y="7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2" name="Freeform: Shape 109"/>
                <p:cNvSpPr>
                  <a:spLocks/>
                </p:cNvSpPr>
                <p:nvPr/>
              </p:nvSpPr>
              <p:spPr bwMode="auto">
                <a:xfrm>
                  <a:off x="3800898" y="1241865"/>
                  <a:ext cx="26959" cy="30635"/>
                </a:xfrm>
                <a:custGeom>
                  <a:avLst/>
                  <a:gdLst>
                    <a:gd name="T0" fmla="*/ 4 w 6"/>
                    <a:gd name="T1" fmla="*/ 7 h 7"/>
                    <a:gd name="T2" fmla="*/ 6 w 6"/>
                    <a:gd name="T3" fmla="*/ 0 h 7"/>
                    <a:gd name="T4" fmla="*/ 0 w 6"/>
                    <a:gd name="T5" fmla="*/ 0 h 7"/>
                    <a:gd name="T6" fmla="*/ 4 w 6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4" y="7"/>
                      </a:moveTo>
                      <a:cubicBezTo>
                        <a:pt x="5" y="5"/>
                        <a:pt x="6" y="3"/>
                        <a:pt x="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5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3" name="Freeform: Shape 110"/>
                <p:cNvSpPr>
                  <a:spLocks/>
                </p:cNvSpPr>
                <p:nvPr/>
              </p:nvSpPr>
              <p:spPr bwMode="auto">
                <a:xfrm>
                  <a:off x="3800898" y="1197751"/>
                  <a:ext cx="26959" cy="34312"/>
                </a:xfrm>
                <a:custGeom>
                  <a:avLst/>
                  <a:gdLst>
                    <a:gd name="T0" fmla="*/ 4 w 6"/>
                    <a:gd name="T1" fmla="*/ 0 h 8"/>
                    <a:gd name="T2" fmla="*/ 0 w 6"/>
                    <a:gd name="T3" fmla="*/ 8 h 8"/>
                    <a:gd name="T4" fmla="*/ 6 w 6"/>
                    <a:gd name="T5" fmla="*/ 8 h 8"/>
                    <a:gd name="T6" fmla="*/ 4 w 6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1" y="2"/>
                        <a:pt x="0" y="5"/>
                        <a:pt x="0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5"/>
                        <a:pt x="5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4" name="Freeform: Shape 111"/>
                <p:cNvSpPr>
                  <a:spLocks/>
                </p:cNvSpPr>
                <p:nvPr/>
              </p:nvSpPr>
              <p:spPr bwMode="auto">
                <a:xfrm>
                  <a:off x="3854816" y="1241865"/>
                  <a:ext cx="25734" cy="44115"/>
                </a:xfrm>
                <a:custGeom>
                  <a:avLst/>
                  <a:gdLst>
                    <a:gd name="T0" fmla="*/ 0 w 6"/>
                    <a:gd name="T1" fmla="*/ 10 h 10"/>
                    <a:gd name="T2" fmla="*/ 6 w 6"/>
                    <a:gd name="T3" fmla="*/ 8 h 10"/>
                    <a:gd name="T4" fmla="*/ 3 w 6"/>
                    <a:gd name="T5" fmla="*/ 0 h 10"/>
                    <a:gd name="T6" fmla="*/ 0 w 6"/>
                    <a:gd name="T7" fmla="*/ 0 h 10"/>
                    <a:gd name="T8" fmla="*/ 0 w 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0">
                      <a:moveTo>
                        <a:pt x="0" y="10"/>
                      </a:moveTo>
                      <a:cubicBezTo>
                        <a:pt x="2" y="10"/>
                        <a:pt x="4" y="9"/>
                        <a:pt x="6" y="8"/>
                      </a:cubicBezTo>
                      <a:cubicBezTo>
                        <a:pt x="4" y="6"/>
                        <a:pt x="3" y="3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5" name="Freeform: Shape 112"/>
                <p:cNvSpPr>
                  <a:spLocks/>
                </p:cNvSpPr>
                <p:nvPr/>
              </p:nvSpPr>
              <p:spPr bwMode="auto">
                <a:xfrm>
                  <a:off x="4543498" y="972275"/>
                  <a:ext cx="115189" cy="110287"/>
                </a:xfrm>
                <a:custGeom>
                  <a:avLst/>
                  <a:gdLst>
                    <a:gd name="T0" fmla="*/ 26 w 26"/>
                    <a:gd name="T1" fmla="*/ 10 h 25"/>
                    <a:gd name="T2" fmla="*/ 21 w 26"/>
                    <a:gd name="T3" fmla="*/ 12 h 25"/>
                    <a:gd name="T4" fmla="*/ 19 w 26"/>
                    <a:gd name="T5" fmla="*/ 12 h 25"/>
                    <a:gd name="T6" fmla="*/ 18 w 26"/>
                    <a:gd name="T7" fmla="*/ 9 h 25"/>
                    <a:gd name="T8" fmla="*/ 19 w 26"/>
                    <a:gd name="T9" fmla="*/ 8 h 25"/>
                    <a:gd name="T10" fmla="*/ 24 w 26"/>
                    <a:gd name="T11" fmla="*/ 6 h 25"/>
                    <a:gd name="T12" fmla="*/ 22 w 26"/>
                    <a:gd name="T13" fmla="*/ 3 h 25"/>
                    <a:gd name="T14" fmla="*/ 19 w 26"/>
                    <a:gd name="T15" fmla="*/ 2 h 25"/>
                    <a:gd name="T16" fmla="*/ 18 w 26"/>
                    <a:gd name="T17" fmla="*/ 6 h 25"/>
                    <a:gd name="T18" fmla="*/ 16 w 26"/>
                    <a:gd name="T19" fmla="*/ 9 h 25"/>
                    <a:gd name="T20" fmla="*/ 16 w 26"/>
                    <a:gd name="T21" fmla="*/ 5 h 25"/>
                    <a:gd name="T22" fmla="*/ 14 w 26"/>
                    <a:gd name="T23" fmla="*/ 4 h 25"/>
                    <a:gd name="T24" fmla="*/ 14 w 26"/>
                    <a:gd name="T25" fmla="*/ 2 h 25"/>
                    <a:gd name="T26" fmla="*/ 13 w 26"/>
                    <a:gd name="T27" fmla="*/ 2 h 25"/>
                    <a:gd name="T28" fmla="*/ 13 w 26"/>
                    <a:gd name="T29" fmla="*/ 4 h 25"/>
                    <a:gd name="T30" fmla="*/ 11 w 26"/>
                    <a:gd name="T31" fmla="*/ 5 h 25"/>
                    <a:gd name="T32" fmla="*/ 11 w 26"/>
                    <a:gd name="T33" fmla="*/ 9 h 25"/>
                    <a:gd name="T34" fmla="*/ 9 w 26"/>
                    <a:gd name="T35" fmla="*/ 6 h 25"/>
                    <a:gd name="T36" fmla="*/ 8 w 26"/>
                    <a:gd name="T37" fmla="*/ 2 h 25"/>
                    <a:gd name="T38" fmla="*/ 5 w 26"/>
                    <a:gd name="T39" fmla="*/ 3 h 25"/>
                    <a:gd name="T40" fmla="*/ 2 w 26"/>
                    <a:gd name="T41" fmla="*/ 6 h 25"/>
                    <a:gd name="T42" fmla="*/ 8 w 26"/>
                    <a:gd name="T43" fmla="*/ 8 h 25"/>
                    <a:gd name="T44" fmla="*/ 9 w 26"/>
                    <a:gd name="T45" fmla="*/ 9 h 25"/>
                    <a:gd name="T46" fmla="*/ 8 w 26"/>
                    <a:gd name="T47" fmla="*/ 12 h 25"/>
                    <a:gd name="T48" fmla="*/ 6 w 26"/>
                    <a:gd name="T49" fmla="*/ 12 h 25"/>
                    <a:gd name="T50" fmla="*/ 1 w 26"/>
                    <a:gd name="T51" fmla="*/ 10 h 25"/>
                    <a:gd name="T52" fmla="*/ 0 w 26"/>
                    <a:gd name="T53" fmla="*/ 13 h 25"/>
                    <a:gd name="T54" fmla="*/ 2 w 26"/>
                    <a:gd name="T55" fmla="*/ 17 h 25"/>
                    <a:gd name="T56" fmla="*/ 5 w 26"/>
                    <a:gd name="T57" fmla="*/ 14 h 25"/>
                    <a:gd name="T58" fmla="*/ 9 w 26"/>
                    <a:gd name="T59" fmla="*/ 13 h 25"/>
                    <a:gd name="T60" fmla="*/ 6 w 26"/>
                    <a:gd name="T61" fmla="*/ 16 h 25"/>
                    <a:gd name="T62" fmla="*/ 7 w 26"/>
                    <a:gd name="T63" fmla="*/ 18 h 25"/>
                    <a:gd name="T64" fmla="*/ 6 w 26"/>
                    <a:gd name="T65" fmla="*/ 19 h 25"/>
                    <a:gd name="T66" fmla="*/ 7 w 26"/>
                    <a:gd name="T67" fmla="*/ 20 h 25"/>
                    <a:gd name="T68" fmla="*/ 8 w 26"/>
                    <a:gd name="T69" fmla="*/ 19 h 25"/>
                    <a:gd name="T70" fmla="*/ 10 w 26"/>
                    <a:gd name="T71" fmla="*/ 19 h 25"/>
                    <a:gd name="T72" fmla="*/ 13 w 26"/>
                    <a:gd name="T73" fmla="*/ 16 h 25"/>
                    <a:gd name="T74" fmla="*/ 12 w 26"/>
                    <a:gd name="T75" fmla="*/ 21 h 25"/>
                    <a:gd name="T76" fmla="*/ 9 w 26"/>
                    <a:gd name="T77" fmla="*/ 24 h 25"/>
                    <a:gd name="T78" fmla="*/ 13 w 26"/>
                    <a:gd name="T79" fmla="*/ 25 h 25"/>
                    <a:gd name="T80" fmla="*/ 16 w 26"/>
                    <a:gd name="T81" fmla="*/ 25 h 25"/>
                    <a:gd name="T82" fmla="*/ 14 w 26"/>
                    <a:gd name="T83" fmla="*/ 20 h 25"/>
                    <a:gd name="T84" fmla="*/ 14 w 26"/>
                    <a:gd name="T85" fmla="*/ 18 h 25"/>
                    <a:gd name="T86" fmla="*/ 17 w 26"/>
                    <a:gd name="T87" fmla="*/ 17 h 25"/>
                    <a:gd name="T88" fmla="*/ 18 w 26"/>
                    <a:gd name="T89" fmla="*/ 18 h 25"/>
                    <a:gd name="T90" fmla="*/ 20 w 26"/>
                    <a:gd name="T91" fmla="*/ 24 h 25"/>
                    <a:gd name="T92" fmla="*/ 23 w 26"/>
                    <a:gd name="T93" fmla="*/ 21 h 25"/>
                    <a:gd name="T94" fmla="*/ 24 w 26"/>
                    <a:gd name="T95" fmla="*/ 18 h 25"/>
                    <a:gd name="T96" fmla="*/ 20 w 26"/>
                    <a:gd name="T97" fmla="*/ 17 h 25"/>
                    <a:gd name="T98" fmla="*/ 17 w 26"/>
                    <a:gd name="T99" fmla="*/ 15 h 25"/>
                    <a:gd name="T100" fmla="*/ 20 w 26"/>
                    <a:gd name="T101" fmla="*/ 15 h 25"/>
                    <a:gd name="T102" fmla="*/ 22 w 26"/>
                    <a:gd name="T103" fmla="*/ 13 h 25"/>
                    <a:gd name="T104" fmla="*/ 24 w 26"/>
                    <a:gd name="T105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5">
                      <a:moveTo>
                        <a:pt x="26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7" y="11"/>
                        <a:pt x="17" y="11"/>
                        <a:pt x="17" y="10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1" y="9"/>
                        <a:pt x="11" y="9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10" y="11"/>
                        <a:pt x="9" y="11"/>
                        <a:pt x="9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2" y="16"/>
                        <a:pt x="13" y="16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6"/>
                        <a:pt x="15" y="16"/>
                        <a:pt x="16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6"/>
                        <a:pt x="18" y="16"/>
                        <a:pt x="18" y="16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4"/>
                        <a:pt x="17" y="14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6" name="Freeform: Shape 113"/>
                <p:cNvSpPr>
                  <a:spLocks/>
                </p:cNvSpPr>
                <p:nvPr/>
              </p:nvSpPr>
              <p:spPr bwMode="auto">
                <a:xfrm>
                  <a:off x="3015408" y="2124163"/>
                  <a:ext cx="220574" cy="164205"/>
                </a:xfrm>
                <a:custGeom>
                  <a:avLst/>
                  <a:gdLst>
                    <a:gd name="T0" fmla="*/ 25 w 50"/>
                    <a:gd name="T1" fmla="*/ 0 h 37"/>
                    <a:gd name="T2" fmla="*/ 0 w 50"/>
                    <a:gd name="T3" fmla="*/ 25 h 37"/>
                    <a:gd name="T4" fmla="*/ 3 w 50"/>
                    <a:gd name="T5" fmla="*/ 37 h 37"/>
                    <a:gd name="T6" fmla="*/ 3 w 50"/>
                    <a:gd name="T7" fmla="*/ 30 h 37"/>
                    <a:gd name="T8" fmla="*/ 4 w 50"/>
                    <a:gd name="T9" fmla="*/ 27 h 37"/>
                    <a:gd name="T10" fmla="*/ 4 w 50"/>
                    <a:gd name="T11" fmla="*/ 25 h 37"/>
                    <a:gd name="T12" fmla="*/ 25 w 50"/>
                    <a:gd name="T13" fmla="*/ 4 h 37"/>
                    <a:gd name="T14" fmla="*/ 46 w 50"/>
                    <a:gd name="T15" fmla="*/ 25 h 37"/>
                    <a:gd name="T16" fmla="*/ 46 w 50"/>
                    <a:gd name="T17" fmla="*/ 27 h 37"/>
                    <a:gd name="T18" fmla="*/ 47 w 50"/>
                    <a:gd name="T19" fmla="*/ 30 h 37"/>
                    <a:gd name="T20" fmla="*/ 47 w 50"/>
                    <a:gd name="T21" fmla="*/ 37 h 37"/>
                    <a:gd name="T22" fmla="*/ 50 w 50"/>
                    <a:gd name="T23" fmla="*/ 25 h 37"/>
                    <a:gd name="T24" fmla="*/ 25 w 50"/>
                    <a:gd name="T2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0" h="37">
                      <a:moveTo>
                        <a:pt x="25" y="0"/>
                      </a:moveTo>
                      <a:cubicBezTo>
                        <a:pt x="11" y="0"/>
                        <a:pt x="0" y="11"/>
                        <a:pt x="0" y="25"/>
                      </a:cubicBezTo>
                      <a:cubicBezTo>
                        <a:pt x="0" y="29"/>
                        <a:pt x="1" y="33"/>
                        <a:pt x="3" y="37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29"/>
                        <a:pt x="3" y="28"/>
                        <a:pt x="4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14"/>
                        <a:pt x="13" y="4"/>
                        <a:pt x="25" y="4"/>
                      </a:cubicBezTo>
                      <a:cubicBezTo>
                        <a:pt x="36" y="4"/>
                        <a:pt x="46" y="14"/>
                        <a:pt x="46" y="25"/>
                      </a:cubicBezTo>
                      <a:cubicBezTo>
                        <a:pt x="46" y="26"/>
                        <a:pt x="46" y="27"/>
                        <a:pt x="46" y="27"/>
                      </a:cubicBezTo>
                      <a:cubicBezTo>
                        <a:pt x="46" y="28"/>
                        <a:pt x="47" y="29"/>
                        <a:pt x="47" y="30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9" y="34"/>
                        <a:pt x="50" y="29"/>
                        <a:pt x="50" y="25"/>
                      </a:cubicBezTo>
                      <a:cubicBezTo>
                        <a:pt x="50" y="11"/>
                        <a:pt x="39" y="0"/>
                        <a:pt x="2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7" name="Freeform: Shape 114"/>
                <p:cNvSpPr>
                  <a:spLocks/>
                </p:cNvSpPr>
                <p:nvPr/>
              </p:nvSpPr>
              <p:spPr bwMode="auto">
                <a:xfrm>
                  <a:off x="3032564" y="2234450"/>
                  <a:ext cx="49017" cy="89455"/>
                </a:xfrm>
                <a:custGeom>
                  <a:avLst/>
                  <a:gdLst>
                    <a:gd name="T0" fmla="*/ 1 w 11"/>
                    <a:gd name="T1" fmla="*/ 4 h 20"/>
                    <a:gd name="T2" fmla="*/ 0 w 11"/>
                    <a:gd name="T3" fmla="*/ 5 h 20"/>
                    <a:gd name="T4" fmla="*/ 0 w 11"/>
                    <a:gd name="T5" fmla="*/ 12 h 20"/>
                    <a:gd name="T6" fmla="*/ 0 w 11"/>
                    <a:gd name="T7" fmla="*/ 15 h 20"/>
                    <a:gd name="T8" fmla="*/ 8 w 11"/>
                    <a:gd name="T9" fmla="*/ 20 h 20"/>
                    <a:gd name="T10" fmla="*/ 11 w 11"/>
                    <a:gd name="T11" fmla="*/ 20 h 20"/>
                    <a:gd name="T12" fmla="*/ 11 w 11"/>
                    <a:gd name="T13" fmla="*/ 0 h 20"/>
                    <a:gd name="T14" fmla="*/ 8 w 11"/>
                    <a:gd name="T15" fmla="*/ 0 h 20"/>
                    <a:gd name="T16" fmla="*/ 1 w 11"/>
                    <a:gd name="T17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" y="4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8"/>
                        <a:pt x="4" y="20"/>
                        <a:pt x="8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4" y="0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8" name="Freeform: Shape 115"/>
                <p:cNvSpPr>
                  <a:spLocks/>
                </p:cNvSpPr>
                <p:nvPr/>
              </p:nvSpPr>
              <p:spPr bwMode="auto">
                <a:xfrm>
                  <a:off x="3166134" y="2234450"/>
                  <a:ext cx="47791" cy="89455"/>
                </a:xfrm>
                <a:custGeom>
                  <a:avLst/>
                  <a:gdLst>
                    <a:gd name="T0" fmla="*/ 11 w 11"/>
                    <a:gd name="T1" fmla="*/ 15 h 20"/>
                    <a:gd name="T2" fmla="*/ 11 w 11"/>
                    <a:gd name="T3" fmla="*/ 12 h 20"/>
                    <a:gd name="T4" fmla="*/ 11 w 11"/>
                    <a:gd name="T5" fmla="*/ 5 h 20"/>
                    <a:gd name="T6" fmla="*/ 11 w 11"/>
                    <a:gd name="T7" fmla="*/ 5 h 20"/>
                    <a:gd name="T8" fmla="*/ 4 w 11"/>
                    <a:gd name="T9" fmla="*/ 0 h 20"/>
                    <a:gd name="T10" fmla="*/ 0 w 11"/>
                    <a:gd name="T11" fmla="*/ 0 h 20"/>
                    <a:gd name="T12" fmla="*/ 0 w 11"/>
                    <a:gd name="T13" fmla="*/ 20 h 20"/>
                    <a:gd name="T14" fmla="*/ 4 w 11"/>
                    <a:gd name="T15" fmla="*/ 20 h 20"/>
                    <a:gd name="T16" fmla="*/ 11 w 11"/>
                    <a:gd name="T17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" h="20">
                      <a:moveTo>
                        <a:pt x="11" y="15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2"/>
                        <a:pt x="7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69" name="Freeform: Shape 116"/>
                <p:cNvSpPr>
                  <a:spLocks/>
                </p:cNvSpPr>
                <p:nvPr/>
              </p:nvSpPr>
              <p:spPr bwMode="auto">
                <a:xfrm>
                  <a:off x="3712668" y="3687789"/>
                  <a:ext cx="177685" cy="164205"/>
                </a:xfrm>
                <a:custGeom>
                  <a:avLst/>
                  <a:gdLst>
                    <a:gd name="T0" fmla="*/ 32 w 40"/>
                    <a:gd name="T1" fmla="*/ 16 h 37"/>
                    <a:gd name="T2" fmla="*/ 31 w 40"/>
                    <a:gd name="T3" fmla="*/ 13 h 37"/>
                    <a:gd name="T4" fmla="*/ 25 w 40"/>
                    <a:gd name="T5" fmla="*/ 14 h 37"/>
                    <a:gd name="T6" fmla="*/ 25 w 40"/>
                    <a:gd name="T7" fmla="*/ 9 h 37"/>
                    <a:gd name="T8" fmla="*/ 21 w 40"/>
                    <a:gd name="T9" fmla="*/ 11 h 37"/>
                    <a:gd name="T10" fmla="*/ 19 w 40"/>
                    <a:gd name="T11" fmla="*/ 5 h 37"/>
                    <a:gd name="T12" fmla="*/ 16 w 40"/>
                    <a:gd name="T13" fmla="*/ 6 h 37"/>
                    <a:gd name="T14" fmla="*/ 17 w 40"/>
                    <a:gd name="T15" fmla="*/ 12 h 37"/>
                    <a:gd name="T16" fmla="*/ 13 w 40"/>
                    <a:gd name="T17" fmla="*/ 6 h 37"/>
                    <a:gd name="T18" fmla="*/ 12 w 40"/>
                    <a:gd name="T19" fmla="*/ 0 h 37"/>
                    <a:gd name="T20" fmla="*/ 7 w 40"/>
                    <a:gd name="T21" fmla="*/ 2 h 37"/>
                    <a:gd name="T22" fmla="*/ 3 w 40"/>
                    <a:gd name="T23" fmla="*/ 7 h 37"/>
                    <a:gd name="T24" fmla="*/ 11 w 40"/>
                    <a:gd name="T25" fmla="*/ 10 h 37"/>
                    <a:gd name="T26" fmla="*/ 14 w 40"/>
                    <a:gd name="T27" fmla="*/ 12 h 37"/>
                    <a:gd name="T28" fmla="*/ 12 w 40"/>
                    <a:gd name="T29" fmla="*/ 16 h 37"/>
                    <a:gd name="T30" fmla="*/ 9 w 40"/>
                    <a:gd name="T31" fmla="*/ 16 h 37"/>
                    <a:gd name="T32" fmla="*/ 1 w 40"/>
                    <a:gd name="T33" fmla="*/ 12 h 37"/>
                    <a:gd name="T34" fmla="*/ 0 w 40"/>
                    <a:gd name="T35" fmla="*/ 18 h 37"/>
                    <a:gd name="T36" fmla="*/ 2 w 40"/>
                    <a:gd name="T37" fmla="*/ 23 h 37"/>
                    <a:gd name="T38" fmla="*/ 7 w 40"/>
                    <a:gd name="T39" fmla="*/ 19 h 37"/>
                    <a:gd name="T40" fmla="*/ 14 w 40"/>
                    <a:gd name="T41" fmla="*/ 18 h 37"/>
                    <a:gd name="T42" fmla="*/ 9 w 40"/>
                    <a:gd name="T43" fmla="*/ 22 h 37"/>
                    <a:gd name="T44" fmla="*/ 10 w 40"/>
                    <a:gd name="T45" fmla="*/ 25 h 37"/>
                    <a:gd name="T46" fmla="*/ 8 w 40"/>
                    <a:gd name="T47" fmla="*/ 27 h 37"/>
                    <a:gd name="T48" fmla="*/ 10 w 40"/>
                    <a:gd name="T49" fmla="*/ 29 h 37"/>
                    <a:gd name="T50" fmla="*/ 12 w 40"/>
                    <a:gd name="T51" fmla="*/ 27 h 37"/>
                    <a:gd name="T52" fmla="*/ 15 w 40"/>
                    <a:gd name="T53" fmla="*/ 28 h 37"/>
                    <a:gd name="T54" fmla="*/ 19 w 40"/>
                    <a:gd name="T55" fmla="*/ 23 h 37"/>
                    <a:gd name="T56" fmla="*/ 18 w 40"/>
                    <a:gd name="T57" fmla="*/ 30 h 37"/>
                    <a:gd name="T58" fmla="*/ 14 w 40"/>
                    <a:gd name="T59" fmla="*/ 35 h 37"/>
                    <a:gd name="T60" fmla="*/ 19 w 40"/>
                    <a:gd name="T61" fmla="*/ 37 h 37"/>
                    <a:gd name="T62" fmla="*/ 25 w 40"/>
                    <a:gd name="T63" fmla="*/ 36 h 37"/>
                    <a:gd name="T64" fmla="*/ 21 w 40"/>
                    <a:gd name="T65" fmla="*/ 28 h 37"/>
                    <a:gd name="T66" fmla="*/ 21 w 40"/>
                    <a:gd name="T67" fmla="*/ 25 h 37"/>
                    <a:gd name="T68" fmla="*/ 25 w 40"/>
                    <a:gd name="T69" fmla="*/ 24 h 37"/>
                    <a:gd name="T70" fmla="*/ 27 w 40"/>
                    <a:gd name="T71" fmla="*/ 26 h 37"/>
                    <a:gd name="T72" fmla="*/ 31 w 40"/>
                    <a:gd name="T73" fmla="*/ 34 h 37"/>
                    <a:gd name="T74" fmla="*/ 35 w 40"/>
                    <a:gd name="T75" fmla="*/ 30 h 37"/>
                    <a:gd name="T76" fmla="*/ 37 w 40"/>
                    <a:gd name="T77" fmla="*/ 25 h 37"/>
                    <a:gd name="T78" fmla="*/ 31 w 40"/>
                    <a:gd name="T79" fmla="*/ 24 h 37"/>
                    <a:gd name="T80" fmla="*/ 25 w 40"/>
                    <a:gd name="T81" fmla="*/ 21 h 37"/>
                    <a:gd name="T82" fmla="*/ 31 w 40"/>
                    <a:gd name="T83" fmla="*/ 21 h 37"/>
                    <a:gd name="T84" fmla="*/ 33 w 40"/>
                    <a:gd name="T85" fmla="*/ 18 h 37"/>
                    <a:gd name="T86" fmla="*/ 36 w 40"/>
                    <a:gd name="T87" fmla="*/ 1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0" h="37">
                      <a:moveTo>
                        <a:pt x="34" y="15"/>
                      </a:move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1" y="13"/>
                        <a:pt x="31" y="13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6" y="15"/>
                        <a:pt x="26" y="14"/>
                        <a:pt x="25" y="14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3" y="11"/>
                        <a:pt x="22" y="11"/>
                        <a:pt x="21" y="11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7"/>
                        <a:pt x="20" y="6"/>
                        <a:pt x="19" y="5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8" y="11"/>
                        <a:pt x="17" y="11"/>
                        <a:pt x="17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4" y="15"/>
                        <a:pt x="14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4" y="19"/>
                        <a:pt x="15" y="20"/>
                        <a:pt x="15" y="21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3"/>
                        <a:pt x="18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6" y="36"/>
                        <a:pt x="16" y="36"/>
                        <a:pt x="16" y="36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3"/>
                        <a:pt x="23" y="23"/>
                        <a:pt x="24" y="22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0"/>
                        <a:pt x="26" y="19"/>
                        <a:pt x="26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7"/>
                        <a:pt x="36" y="16"/>
                        <a:pt x="34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0" name="Freeform: Shape 117"/>
                <p:cNvSpPr>
                  <a:spLocks/>
                </p:cNvSpPr>
                <p:nvPr/>
              </p:nvSpPr>
              <p:spPr bwMode="auto">
                <a:xfrm>
                  <a:off x="3329114" y="1475919"/>
                  <a:ext cx="115189" cy="113963"/>
                </a:xfrm>
                <a:custGeom>
                  <a:avLst/>
                  <a:gdLst>
                    <a:gd name="T0" fmla="*/ 25 w 26"/>
                    <a:gd name="T1" fmla="*/ 10 h 26"/>
                    <a:gd name="T2" fmla="*/ 20 w 26"/>
                    <a:gd name="T3" fmla="*/ 12 h 26"/>
                    <a:gd name="T4" fmla="*/ 18 w 26"/>
                    <a:gd name="T5" fmla="*/ 12 h 26"/>
                    <a:gd name="T6" fmla="*/ 17 w 26"/>
                    <a:gd name="T7" fmla="*/ 10 h 26"/>
                    <a:gd name="T8" fmla="*/ 18 w 26"/>
                    <a:gd name="T9" fmla="*/ 8 h 26"/>
                    <a:gd name="T10" fmla="*/ 24 w 26"/>
                    <a:gd name="T11" fmla="*/ 6 h 26"/>
                    <a:gd name="T12" fmla="*/ 21 w 26"/>
                    <a:gd name="T13" fmla="*/ 3 h 26"/>
                    <a:gd name="T14" fmla="*/ 18 w 26"/>
                    <a:gd name="T15" fmla="*/ 2 h 26"/>
                    <a:gd name="T16" fmla="*/ 17 w 26"/>
                    <a:gd name="T17" fmla="*/ 6 h 26"/>
                    <a:gd name="T18" fmla="*/ 15 w 26"/>
                    <a:gd name="T19" fmla="*/ 10 h 26"/>
                    <a:gd name="T20" fmla="*/ 15 w 26"/>
                    <a:gd name="T21" fmla="*/ 6 h 26"/>
                    <a:gd name="T22" fmla="*/ 13 w 26"/>
                    <a:gd name="T23" fmla="*/ 5 h 26"/>
                    <a:gd name="T24" fmla="*/ 13 w 26"/>
                    <a:gd name="T25" fmla="*/ 3 h 26"/>
                    <a:gd name="T26" fmla="*/ 12 w 26"/>
                    <a:gd name="T27" fmla="*/ 3 h 26"/>
                    <a:gd name="T28" fmla="*/ 12 w 26"/>
                    <a:gd name="T29" fmla="*/ 5 h 26"/>
                    <a:gd name="T30" fmla="*/ 10 w 26"/>
                    <a:gd name="T31" fmla="*/ 6 h 26"/>
                    <a:gd name="T32" fmla="*/ 10 w 26"/>
                    <a:gd name="T33" fmla="*/ 10 h 26"/>
                    <a:gd name="T34" fmla="*/ 8 w 26"/>
                    <a:gd name="T35" fmla="*/ 6 h 26"/>
                    <a:gd name="T36" fmla="*/ 7 w 26"/>
                    <a:gd name="T37" fmla="*/ 2 h 26"/>
                    <a:gd name="T38" fmla="*/ 4 w 26"/>
                    <a:gd name="T39" fmla="*/ 3 h 26"/>
                    <a:gd name="T40" fmla="*/ 2 w 26"/>
                    <a:gd name="T41" fmla="*/ 6 h 26"/>
                    <a:gd name="T42" fmla="*/ 7 w 26"/>
                    <a:gd name="T43" fmla="*/ 8 h 26"/>
                    <a:gd name="T44" fmla="*/ 8 w 26"/>
                    <a:gd name="T45" fmla="*/ 10 h 26"/>
                    <a:gd name="T46" fmla="*/ 7 w 26"/>
                    <a:gd name="T47" fmla="*/ 12 h 26"/>
                    <a:gd name="T48" fmla="*/ 5 w 26"/>
                    <a:gd name="T49" fmla="*/ 12 h 26"/>
                    <a:gd name="T50" fmla="*/ 0 w 26"/>
                    <a:gd name="T51" fmla="*/ 10 h 26"/>
                    <a:gd name="T52" fmla="*/ 0 w 26"/>
                    <a:gd name="T53" fmla="*/ 14 h 26"/>
                    <a:gd name="T54" fmla="*/ 1 w 26"/>
                    <a:gd name="T55" fmla="*/ 17 h 26"/>
                    <a:gd name="T56" fmla="*/ 4 w 26"/>
                    <a:gd name="T57" fmla="*/ 15 h 26"/>
                    <a:gd name="T58" fmla="*/ 9 w 26"/>
                    <a:gd name="T59" fmla="*/ 14 h 26"/>
                    <a:gd name="T60" fmla="*/ 6 w 26"/>
                    <a:gd name="T61" fmla="*/ 16 h 26"/>
                    <a:gd name="T62" fmla="*/ 6 w 26"/>
                    <a:gd name="T63" fmla="*/ 18 h 26"/>
                    <a:gd name="T64" fmla="*/ 5 w 26"/>
                    <a:gd name="T65" fmla="*/ 20 h 26"/>
                    <a:gd name="T66" fmla="*/ 6 w 26"/>
                    <a:gd name="T67" fmla="*/ 21 h 26"/>
                    <a:gd name="T68" fmla="*/ 7 w 26"/>
                    <a:gd name="T69" fmla="*/ 19 h 26"/>
                    <a:gd name="T70" fmla="*/ 9 w 26"/>
                    <a:gd name="T71" fmla="*/ 20 h 26"/>
                    <a:gd name="T72" fmla="*/ 12 w 26"/>
                    <a:gd name="T73" fmla="*/ 17 h 26"/>
                    <a:gd name="T74" fmla="*/ 11 w 26"/>
                    <a:gd name="T75" fmla="*/ 21 h 26"/>
                    <a:gd name="T76" fmla="*/ 9 w 26"/>
                    <a:gd name="T77" fmla="*/ 25 h 26"/>
                    <a:gd name="T78" fmla="*/ 12 w 26"/>
                    <a:gd name="T79" fmla="*/ 26 h 26"/>
                    <a:gd name="T80" fmla="*/ 16 w 26"/>
                    <a:gd name="T81" fmla="*/ 26 h 26"/>
                    <a:gd name="T82" fmla="*/ 13 w 26"/>
                    <a:gd name="T83" fmla="*/ 20 h 26"/>
                    <a:gd name="T84" fmla="*/ 13 w 26"/>
                    <a:gd name="T85" fmla="*/ 18 h 26"/>
                    <a:gd name="T86" fmla="*/ 16 w 26"/>
                    <a:gd name="T87" fmla="*/ 17 h 26"/>
                    <a:gd name="T88" fmla="*/ 17 w 26"/>
                    <a:gd name="T89" fmla="*/ 19 h 26"/>
                    <a:gd name="T90" fmla="*/ 19 w 26"/>
                    <a:gd name="T91" fmla="*/ 24 h 26"/>
                    <a:gd name="T92" fmla="*/ 22 w 26"/>
                    <a:gd name="T93" fmla="*/ 22 h 26"/>
                    <a:gd name="T94" fmla="*/ 24 w 26"/>
                    <a:gd name="T95" fmla="*/ 18 h 26"/>
                    <a:gd name="T96" fmla="*/ 19 w 26"/>
                    <a:gd name="T97" fmla="*/ 18 h 26"/>
                    <a:gd name="T98" fmla="*/ 16 w 26"/>
                    <a:gd name="T99" fmla="*/ 15 h 26"/>
                    <a:gd name="T100" fmla="*/ 20 w 26"/>
                    <a:gd name="T101" fmla="*/ 16 h 26"/>
                    <a:gd name="T102" fmla="*/ 21 w 26"/>
                    <a:gd name="T103" fmla="*/ 14 h 26"/>
                    <a:gd name="T104" fmla="*/ 23 w 26"/>
                    <a:gd name="T105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6" h="26">
                      <a:moveTo>
                        <a:pt x="26" y="12"/>
                      </a:move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6" y="11"/>
                        <a:pt x="16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0"/>
                        <a:pt x="14" y="9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1" y="9"/>
                        <a:pt x="11" y="10"/>
                        <a:pt x="10" y="10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2"/>
                        <a:pt x="9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5"/>
                        <a:pt x="9" y="15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7"/>
                        <a:pt x="11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7"/>
                        <a:pt x="14" y="17"/>
                        <a:pt x="15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4"/>
                        <a:pt x="17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lnTo>
                        <a:pt x="26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1" name="Freeform: Shape 118"/>
                <p:cNvSpPr>
                  <a:spLocks/>
                </p:cNvSpPr>
                <p:nvPr/>
              </p:nvSpPr>
              <p:spPr bwMode="auto">
                <a:xfrm>
                  <a:off x="4764072" y="3984339"/>
                  <a:ext cx="278169" cy="136021"/>
                </a:xfrm>
                <a:custGeom>
                  <a:avLst/>
                  <a:gdLst>
                    <a:gd name="T0" fmla="*/ 54 w 63"/>
                    <a:gd name="T1" fmla="*/ 22 h 31"/>
                    <a:gd name="T2" fmla="*/ 63 w 63"/>
                    <a:gd name="T3" fmla="*/ 11 h 31"/>
                    <a:gd name="T4" fmla="*/ 54 w 63"/>
                    <a:gd name="T5" fmla="*/ 0 h 31"/>
                    <a:gd name="T6" fmla="*/ 54 w 63"/>
                    <a:gd name="T7" fmla="*/ 5 h 31"/>
                    <a:gd name="T8" fmla="*/ 58 w 63"/>
                    <a:gd name="T9" fmla="*/ 11 h 31"/>
                    <a:gd name="T10" fmla="*/ 54 w 63"/>
                    <a:gd name="T11" fmla="*/ 17 h 31"/>
                    <a:gd name="T12" fmla="*/ 54 w 63"/>
                    <a:gd name="T13" fmla="*/ 22 h 31"/>
                    <a:gd name="T14" fmla="*/ 26 w 63"/>
                    <a:gd name="T15" fmla="*/ 31 h 31"/>
                    <a:gd name="T16" fmla="*/ 47 w 63"/>
                    <a:gd name="T17" fmla="*/ 21 h 31"/>
                    <a:gd name="T18" fmla="*/ 52 w 63"/>
                    <a:gd name="T19" fmla="*/ 22 h 31"/>
                    <a:gd name="T20" fmla="*/ 54 w 63"/>
                    <a:gd name="T21" fmla="*/ 22 h 31"/>
                    <a:gd name="T22" fmla="*/ 54 w 63"/>
                    <a:gd name="T23" fmla="*/ 17 h 31"/>
                    <a:gd name="T24" fmla="*/ 52 w 63"/>
                    <a:gd name="T25" fmla="*/ 17 h 31"/>
                    <a:gd name="T26" fmla="*/ 50 w 63"/>
                    <a:gd name="T27" fmla="*/ 17 h 31"/>
                    <a:gd name="T28" fmla="*/ 53 w 63"/>
                    <a:gd name="T29" fmla="*/ 5 h 31"/>
                    <a:gd name="T30" fmla="*/ 53 w 63"/>
                    <a:gd name="T31" fmla="*/ 5 h 31"/>
                    <a:gd name="T32" fmla="*/ 53 w 63"/>
                    <a:gd name="T33" fmla="*/ 5 h 31"/>
                    <a:gd name="T34" fmla="*/ 54 w 63"/>
                    <a:gd name="T35" fmla="*/ 5 h 31"/>
                    <a:gd name="T36" fmla="*/ 54 w 63"/>
                    <a:gd name="T37" fmla="*/ 0 h 31"/>
                    <a:gd name="T38" fmla="*/ 52 w 63"/>
                    <a:gd name="T39" fmla="*/ 0 h 31"/>
                    <a:gd name="T40" fmla="*/ 52 w 63"/>
                    <a:gd name="T41" fmla="*/ 0 h 31"/>
                    <a:gd name="T42" fmla="*/ 0 w 63"/>
                    <a:gd name="T43" fmla="*/ 0 h 31"/>
                    <a:gd name="T44" fmla="*/ 0 w 63"/>
                    <a:gd name="T45" fmla="*/ 5 h 31"/>
                    <a:gd name="T46" fmla="*/ 26 w 63"/>
                    <a:gd name="T4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3" h="31">
                      <a:moveTo>
                        <a:pt x="54" y="22"/>
                      </a:moveTo>
                      <a:cubicBezTo>
                        <a:pt x="59" y="21"/>
                        <a:pt x="63" y="16"/>
                        <a:pt x="63" y="11"/>
                      </a:cubicBezTo>
                      <a:cubicBezTo>
                        <a:pt x="63" y="5"/>
                        <a:pt x="59" y="1"/>
                        <a:pt x="54" y="0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6" y="6"/>
                        <a:pt x="58" y="8"/>
                        <a:pt x="58" y="11"/>
                      </a:cubicBezTo>
                      <a:cubicBezTo>
                        <a:pt x="58" y="14"/>
                        <a:pt x="56" y="16"/>
                        <a:pt x="54" y="17"/>
                      </a:cubicBezTo>
                      <a:lnTo>
                        <a:pt x="54" y="22"/>
                      </a:lnTo>
                      <a:close/>
                      <a:moveTo>
                        <a:pt x="26" y="31"/>
                      </a:moveTo>
                      <a:cubicBezTo>
                        <a:pt x="35" y="31"/>
                        <a:pt x="42" y="27"/>
                        <a:pt x="47" y="21"/>
                      </a:cubicBezTo>
                      <a:cubicBezTo>
                        <a:pt x="49" y="22"/>
                        <a:pt x="50" y="22"/>
                        <a:pt x="52" y="22"/>
                      </a:cubicBezTo>
                      <a:cubicBezTo>
                        <a:pt x="53" y="22"/>
                        <a:pt x="53" y="22"/>
                        <a:pt x="54" y="22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3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50" y="17"/>
                      </a:cubicBezTo>
                      <a:cubicBezTo>
                        <a:pt x="52" y="13"/>
                        <a:pt x="53" y="9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53" y="5"/>
                        <a:pt x="54" y="5"/>
                        <a:pt x="54" y="5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3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ubicBezTo>
                        <a:pt x="0" y="19"/>
                        <a:pt x="12" y="31"/>
                        <a:pt x="26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2" name="Rectangle 119"/>
                <p:cNvSpPr>
                  <a:spLocks/>
                </p:cNvSpPr>
                <p:nvPr/>
              </p:nvSpPr>
              <p:spPr bwMode="auto">
                <a:xfrm>
                  <a:off x="4764072" y="4133840"/>
                  <a:ext cx="251210" cy="22057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3" name="Freeform: Shape 120"/>
                <p:cNvSpPr>
                  <a:spLocks/>
                </p:cNvSpPr>
                <p:nvPr/>
              </p:nvSpPr>
              <p:spPr bwMode="auto">
                <a:xfrm>
                  <a:off x="4821666" y="3921843"/>
                  <a:ext cx="44115" cy="52693"/>
                </a:xfrm>
                <a:custGeom>
                  <a:avLst/>
                  <a:gdLst>
                    <a:gd name="T0" fmla="*/ 3 w 10"/>
                    <a:gd name="T1" fmla="*/ 6 h 12"/>
                    <a:gd name="T2" fmla="*/ 5 w 10"/>
                    <a:gd name="T3" fmla="*/ 11 h 12"/>
                    <a:gd name="T4" fmla="*/ 9 w 10"/>
                    <a:gd name="T5" fmla="*/ 2 h 12"/>
                    <a:gd name="T6" fmla="*/ 9 w 10"/>
                    <a:gd name="T7" fmla="*/ 0 h 12"/>
                    <a:gd name="T8" fmla="*/ 3 w 10"/>
                    <a:gd name="T9" fmla="*/ 1 h 12"/>
                    <a:gd name="T10" fmla="*/ 3 w 10"/>
                    <a:gd name="T1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3" y="6"/>
                      </a:moveTo>
                      <a:cubicBezTo>
                        <a:pt x="0" y="7"/>
                        <a:pt x="2" y="12"/>
                        <a:pt x="5" y="11"/>
                      </a:cubicBezTo>
                      <a:cubicBezTo>
                        <a:pt x="9" y="9"/>
                        <a:pt x="10" y="5"/>
                        <a:pt x="9" y="2"/>
                      </a:cubicBezTo>
                      <a:cubicBezTo>
                        <a:pt x="9" y="1"/>
                        <a:pt x="9" y="1"/>
                        <a:pt x="9" y="0"/>
                      </a:cubicBezTo>
                      <a:cubicBezTo>
                        <a:pt x="7" y="1"/>
                        <a:pt x="5" y="1"/>
                        <a:pt x="3" y="1"/>
                      </a:cubicBezTo>
                      <a:cubicBezTo>
                        <a:pt x="4" y="3"/>
                        <a:pt x="5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4" name="Freeform: Shape 121"/>
                <p:cNvSpPr>
                  <a:spLocks/>
                </p:cNvSpPr>
                <p:nvPr/>
              </p:nvSpPr>
              <p:spPr bwMode="auto">
                <a:xfrm>
                  <a:off x="4887839" y="3908364"/>
                  <a:ext cx="44115" cy="66172"/>
                </a:xfrm>
                <a:custGeom>
                  <a:avLst/>
                  <a:gdLst>
                    <a:gd name="T0" fmla="*/ 3 w 10"/>
                    <a:gd name="T1" fmla="*/ 9 h 15"/>
                    <a:gd name="T2" fmla="*/ 5 w 10"/>
                    <a:gd name="T3" fmla="*/ 14 h 15"/>
                    <a:gd name="T4" fmla="*/ 9 w 10"/>
                    <a:gd name="T5" fmla="*/ 5 h 15"/>
                    <a:gd name="T6" fmla="*/ 7 w 10"/>
                    <a:gd name="T7" fmla="*/ 0 h 15"/>
                    <a:gd name="T8" fmla="*/ 2 w 10"/>
                    <a:gd name="T9" fmla="*/ 1 h 15"/>
                    <a:gd name="T10" fmla="*/ 3 w 10"/>
                    <a:gd name="T11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5">
                      <a:moveTo>
                        <a:pt x="3" y="9"/>
                      </a:move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9" y="12"/>
                        <a:pt x="10" y="8"/>
                        <a:pt x="9" y="5"/>
                      </a:cubicBezTo>
                      <a:cubicBezTo>
                        <a:pt x="9" y="3"/>
                        <a:pt x="8" y="2"/>
                        <a:pt x="7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3" y="4"/>
                        <a:pt x="5" y="8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5" name="Freeform: Shape 122"/>
                <p:cNvSpPr>
                  <a:spLocks/>
                </p:cNvSpPr>
                <p:nvPr/>
              </p:nvSpPr>
              <p:spPr bwMode="auto">
                <a:xfrm>
                  <a:off x="5775037" y="3467215"/>
                  <a:ext cx="75976" cy="35537"/>
                </a:xfrm>
                <a:custGeom>
                  <a:avLst/>
                  <a:gdLst>
                    <a:gd name="T0" fmla="*/ 0 w 62"/>
                    <a:gd name="T1" fmla="*/ 18 h 29"/>
                    <a:gd name="T2" fmla="*/ 22 w 62"/>
                    <a:gd name="T3" fmla="*/ 29 h 29"/>
                    <a:gd name="T4" fmla="*/ 62 w 62"/>
                    <a:gd name="T5" fmla="*/ 29 h 29"/>
                    <a:gd name="T6" fmla="*/ 7 w 62"/>
                    <a:gd name="T7" fmla="*/ 0 h 29"/>
                    <a:gd name="T8" fmla="*/ 0 w 62"/>
                    <a:gd name="T9" fmla="*/ 1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2" h="29">
                      <a:moveTo>
                        <a:pt x="0" y="18"/>
                      </a:moveTo>
                      <a:lnTo>
                        <a:pt x="22" y="29"/>
                      </a:lnTo>
                      <a:lnTo>
                        <a:pt x="62" y="29"/>
                      </a:lnTo>
                      <a:lnTo>
                        <a:pt x="7" y="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6" name="Freeform: Shape 123"/>
                <p:cNvSpPr>
                  <a:spLocks/>
                </p:cNvSpPr>
                <p:nvPr/>
              </p:nvSpPr>
              <p:spPr bwMode="auto">
                <a:xfrm>
                  <a:off x="5775037" y="3506428"/>
                  <a:ext cx="186263" cy="93131"/>
                </a:xfrm>
                <a:custGeom>
                  <a:avLst/>
                  <a:gdLst>
                    <a:gd name="T0" fmla="*/ 62 w 152"/>
                    <a:gd name="T1" fmla="*/ 76 h 76"/>
                    <a:gd name="T2" fmla="*/ 123 w 152"/>
                    <a:gd name="T3" fmla="*/ 76 h 76"/>
                    <a:gd name="T4" fmla="*/ 123 w 152"/>
                    <a:gd name="T5" fmla="*/ 62 h 76"/>
                    <a:gd name="T6" fmla="*/ 152 w 152"/>
                    <a:gd name="T7" fmla="*/ 62 h 76"/>
                    <a:gd name="T8" fmla="*/ 152 w 152"/>
                    <a:gd name="T9" fmla="*/ 15 h 76"/>
                    <a:gd name="T10" fmla="*/ 123 w 152"/>
                    <a:gd name="T11" fmla="*/ 15 h 76"/>
                    <a:gd name="T12" fmla="*/ 123 w 152"/>
                    <a:gd name="T13" fmla="*/ 0 h 76"/>
                    <a:gd name="T14" fmla="*/ 69 w 152"/>
                    <a:gd name="T15" fmla="*/ 0 h 76"/>
                    <a:gd name="T16" fmla="*/ 62 w 152"/>
                    <a:gd name="T17" fmla="*/ 0 h 76"/>
                    <a:gd name="T18" fmla="*/ 62 w 152"/>
                    <a:gd name="T19" fmla="*/ 29 h 76"/>
                    <a:gd name="T20" fmla="*/ 90 w 152"/>
                    <a:gd name="T21" fmla="*/ 29 h 76"/>
                    <a:gd name="T22" fmla="*/ 90 w 152"/>
                    <a:gd name="T23" fmla="*/ 47 h 76"/>
                    <a:gd name="T24" fmla="*/ 62 w 152"/>
                    <a:gd name="T25" fmla="*/ 47 h 76"/>
                    <a:gd name="T26" fmla="*/ 62 w 152"/>
                    <a:gd name="T27" fmla="*/ 76 h 76"/>
                    <a:gd name="T28" fmla="*/ 0 w 152"/>
                    <a:gd name="T29" fmla="*/ 76 h 76"/>
                    <a:gd name="T30" fmla="*/ 62 w 152"/>
                    <a:gd name="T31" fmla="*/ 76 h 76"/>
                    <a:gd name="T32" fmla="*/ 62 w 152"/>
                    <a:gd name="T33" fmla="*/ 47 h 76"/>
                    <a:gd name="T34" fmla="*/ 29 w 152"/>
                    <a:gd name="T35" fmla="*/ 47 h 76"/>
                    <a:gd name="T36" fmla="*/ 29 w 152"/>
                    <a:gd name="T37" fmla="*/ 29 h 76"/>
                    <a:gd name="T38" fmla="*/ 29 w 152"/>
                    <a:gd name="T39" fmla="*/ 29 h 76"/>
                    <a:gd name="T40" fmla="*/ 62 w 152"/>
                    <a:gd name="T41" fmla="*/ 29 h 76"/>
                    <a:gd name="T42" fmla="*/ 62 w 152"/>
                    <a:gd name="T43" fmla="*/ 0 h 76"/>
                    <a:gd name="T44" fmla="*/ 33 w 152"/>
                    <a:gd name="T45" fmla="*/ 0 h 76"/>
                    <a:gd name="T46" fmla="*/ 0 w 152"/>
                    <a:gd name="T47" fmla="*/ 0 h 76"/>
                    <a:gd name="T48" fmla="*/ 0 w 152"/>
                    <a:gd name="T49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" h="76">
                      <a:moveTo>
                        <a:pt x="62" y="76"/>
                      </a:moveTo>
                      <a:lnTo>
                        <a:pt x="123" y="76"/>
                      </a:lnTo>
                      <a:lnTo>
                        <a:pt x="123" y="62"/>
                      </a:lnTo>
                      <a:lnTo>
                        <a:pt x="152" y="62"/>
                      </a:lnTo>
                      <a:lnTo>
                        <a:pt x="152" y="15"/>
                      </a:lnTo>
                      <a:lnTo>
                        <a:pt x="123" y="15"/>
                      </a:lnTo>
                      <a:lnTo>
                        <a:pt x="123" y="0"/>
                      </a:lnTo>
                      <a:lnTo>
                        <a:pt x="69" y="0"/>
                      </a:lnTo>
                      <a:lnTo>
                        <a:pt x="62" y="0"/>
                      </a:lnTo>
                      <a:lnTo>
                        <a:pt x="62" y="29"/>
                      </a:lnTo>
                      <a:lnTo>
                        <a:pt x="90" y="29"/>
                      </a:lnTo>
                      <a:lnTo>
                        <a:pt x="90" y="47"/>
                      </a:lnTo>
                      <a:lnTo>
                        <a:pt x="62" y="47"/>
                      </a:lnTo>
                      <a:lnTo>
                        <a:pt x="62" y="76"/>
                      </a:lnTo>
                      <a:close/>
                      <a:moveTo>
                        <a:pt x="0" y="76"/>
                      </a:moveTo>
                      <a:lnTo>
                        <a:pt x="62" y="76"/>
                      </a:lnTo>
                      <a:lnTo>
                        <a:pt x="62" y="47"/>
                      </a:lnTo>
                      <a:lnTo>
                        <a:pt x="29" y="47"/>
                      </a:lnTo>
                      <a:lnTo>
                        <a:pt x="29" y="29"/>
                      </a:lnTo>
                      <a:lnTo>
                        <a:pt x="29" y="29"/>
                      </a:lnTo>
                      <a:lnTo>
                        <a:pt x="62" y="29"/>
                      </a:lnTo>
                      <a:lnTo>
                        <a:pt x="62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7" name="Freeform: Shape 124"/>
                <p:cNvSpPr>
                  <a:spLocks/>
                </p:cNvSpPr>
                <p:nvPr/>
              </p:nvSpPr>
              <p:spPr bwMode="auto">
                <a:xfrm>
                  <a:off x="5064298" y="1038447"/>
                  <a:ext cx="115189" cy="118865"/>
                </a:xfrm>
                <a:custGeom>
                  <a:avLst/>
                  <a:gdLst>
                    <a:gd name="T0" fmla="*/ 23 w 26"/>
                    <a:gd name="T1" fmla="*/ 19 h 27"/>
                    <a:gd name="T2" fmla="*/ 25 w 26"/>
                    <a:gd name="T3" fmla="*/ 20 h 27"/>
                    <a:gd name="T4" fmla="*/ 22 w 26"/>
                    <a:gd name="T5" fmla="*/ 24 h 27"/>
                    <a:gd name="T6" fmla="*/ 20 w 26"/>
                    <a:gd name="T7" fmla="*/ 22 h 27"/>
                    <a:gd name="T8" fmla="*/ 17 w 26"/>
                    <a:gd name="T9" fmla="*/ 24 h 27"/>
                    <a:gd name="T10" fmla="*/ 17 w 26"/>
                    <a:gd name="T11" fmla="*/ 26 h 27"/>
                    <a:gd name="T12" fmla="*/ 13 w 26"/>
                    <a:gd name="T13" fmla="*/ 27 h 27"/>
                    <a:gd name="T14" fmla="*/ 13 w 26"/>
                    <a:gd name="T15" fmla="*/ 21 h 27"/>
                    <a:gd name="T16" fmla="*/ 19 w 26"/>
                    <a:gd name="T17" fmla="*/ 18 h 27"/>
                    <a:gd name="T18" fmla="*/ 18 w 26"/>
                    <a:gd name="T19" fmla="*/ 8 h 27"/>
                    <a:gd name="T20" fmla="*/ 18 w 26"/>
                    <a:gd name="T21" fmla="*/ 8 h 27"/>
                    <a:gd name="T22" fmla="*/ 15 w 26"/>
                    <a:gd name="T23" fmla="*/ 6 h 27"/>
                    <a:gd name="T24" fmla="*/ 13 w 26"/>
                    <a:gd name="T25" fmla="*/ 6 h 27"/>
                    <a:gd name="T26" fmla="*/ 13 w 26"/>
                    <a:gd name="T27" fmla="*/ 0 h 27"/>
                    <a:gd name="T28" fmla="*/ 14 w 26"/>
                    <a:gd name="T29" fmla="*/ 0 h 27"/>
                    <a:gd name="T30" fmla="*/ 15 w 26"/>
                    <a:gd name="T31" fmla="*/ 2 h 27"/>
                    <a:gd name="T32" fmla="*/ 18 w 26"/>
                    <a:gd name="T33" fmla="*/ 3 h 27"/>
                    <a:gd name="T34" fmla="*/ 20 w 26"/>
                    <a:gd name="T35" fmla="*/ 2 h 27"/>
                    <a:gd name="T36" fmla="*/ 23 w 26"/>
                    <a:gd name="T37" fmla="*/ 5 h 27"/>
                    <a:gd name="T38" fmla="*/ 22 w 26"/>
                    <a:gd name="T39" fmla="*/ 7 h 27"/>
                    <a:gd name="T40" fmla="*/ 24 w 26"/>
                    <a:gd name="T41" fmla="*/ 10 h 27"/>
                    <a:gd name="T42" fmla="*/ 26 w 26"/>
                    <a:gd name="T43" fmla="*/ 10 h 27"/>
                    <a:gd name="T44" fmla="*/ 26 w 26"/>
                    <a:gd name="T45" fmla="*/ 15 h 27"/>
                    <a:gd name="T46" fmla="*/ 24 w 26"/>
                    <a:gd name="T47" fmla="*/ 15 h 27"/>
                    <a:gd name="T48" fmla="*/ 23 w 26"/>
                    <a:gd name="T49" fmla="*/ 19 h 27"/>
                    <a:gd name="T50" fmla="*/ 13 w 26"/>
                    <a:gd name="T51" fmla="*/ 27 h 27"/>
                    <a:gd name="T52" fmla="*/ 12 w 26"/>
                    <a:gd name="T53" fmla="*/ 27 h 27"/>
                    <a:gd name="T54" fmla="*/ 12 w 26"/>
                    <a:gd name="T55" fmla="*/ 25 h 27"/>
                    <a:gd name="T56" fmla="*/ 8 w 26"/>
                    <a:gd name="T57" fmla="*/ 24 h 27"/>
                    <a:gd name="T58" fmla="*/ 7 w 26"/>
                    <a:gd name="T59" fmla="*/ 25 h 27"/>
                    <a:gd name="T60" fmla="*/ 3 w 26"/>
                    <a:gd name="T61" fmla="*/ 22 h 27"/>
                    <a:gd name="T62" fmla="*/ 4 w 26"/>
                    <a:gd name="T63" fmla="*/ 20 h 27"/>
                    <a:gd name="T64" fmla="*/ 2 w 26"/>
                    <a:gd name="T65" fmla="*/ 17 h 27"/>
                    <a:gd name="T66" fmla="*/ 0 w 26"/>
                    <a:gd name="T67" fmla="*/ 17 h 27"/>
                    <a:gd name="T68" fmla="*/ 0 w 26"/>
                    <a:gd name="T69" fmla="*/ 12 h 27"/>
                    <a:gd name="T70" fmla="*/ 2 w 26"/>
                    <a:gd name="T71" fmla="*/ 12 h 27"/>
                    <a:gd name="T72" fmla="*/ 3 w 26"/>
                    <a:gd name="T73" fmla="*/ 8 h 27"/>
                    <a:gd name="T74" fmla="*/ 2 w 26"/>
                    <a:gd name="T75" fmla="*/ 7 h 27"/>
                    <a:gd name="T76" fmla="*/ 5 w 26"/>
                    <a:gd name="T77" fmla="*/ 3 h 27"/>
                    <a:gd name="T78" fmla="*/ 6 w 26"/>
                    <a:gd name="T79" fmla="*/ 4 h 27"/>
                    <a:gd name="T80" fmla="*/ 10 w 26"/>
                    <a:gd name="T81" fmla="*/ 3 h 27"/>
                    <a:gd name="T82" fmla="*/ 10 w 26"/>
                    <a:gd name="T83" fmla="*/ 1 h 27"/>
                    <a:gd name="T84" fmla="*/ 13 w 26"/>
                    <a:gd name="T85" fmla="*/ 0 h 27"/>
                    <a:gd name="T86" fmla="*/ 13 w 26"/>
                    <a:gd name="T87" fmla="*/ 6 h 27"/>
                    <a:gd name="T88" fmla="*/ 7 w 26"/>
                    <a:gd name="T89" fmla="*/ 9 h 27"/>
                    <a:gd name="T90" fmla="*/ 8 w 26"/>
                    <a:gd name="T91" fmla="*/ 19 h 27"/>
                    <a:gd name="T92" fmla="*/ 11 w 26"/>
                    <a:gd name="T93" fmla="*/ 21 h 27"/>
                    <a:gd name="T94" fmla="*/ 13 w 26"/>
                    <a:gd name="T95" fmla="*/ 21 h 27"/>
                    <a:gd name="T96" fmla="*/ 13 w 26"/>
                    <a:gd name="T97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6" h="27">
                      <a:moveTo>
                        <a:pt x="23" y="19"/>
                      </a:move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8" y="24"/>
                        <a:pt x="17" y="24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7" y="20"/>
                        <a:pt x="19" y="18"/>
                      </a:cubicBezTo>
                      <a:cubicBezTo>
                        <a:pt x="22" y="15"/>
                        <a:pt x="21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7"/>
                        <a:pt x="16" y="7"/>
                        <a:pt x="15" y="6"/>
                      </a:cubicBezTo>
                      <a:cubicBezTo>
                        <a:pt x="15" y="6"/>
                        <a:pt x="14" y="6"/>
                        <a:pt x="13" y="6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6" y="2"/>
                        <a:pt x="17" y="3"/>
                        <a:pt x="18" y="3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3" y="8"/>
                        <a:pt x="24" y="9"/>
                        <a:pt x="24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6"/>
                        <a:pt x="24" y="18"/>
                        <a:pt x="23" y="19"/>
                      </a:cubicBezTo>
                      <a:close/>
                      <a:moveTo>
                        <a:pt x="13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0" y="25"/>
                        <a:pt x="9" y="24"/>
                        <a:pt x="8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19"/>
                        <a:pt x="3" y="18"/>
                        <a:pt x="2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9"/>
                        <a:pt x="3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8" y="3"/>
                        <a:pt x="10" y="3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1" y="6"/>
                        <a:pt x="9" y="7"/>
                        <a:pt x="7" y="9"/>
                      </a:cubicBezTo>
                      <a:cubicBezTo>
                        <a:pt x="5" y="12"/>
                        <a:pt x="5" y="17"/>
                        <a:pt x="8" y="19"/>
                      </a:cubicBezTo>
                      <a:cubicBezTo>
                        <a:pt x="9" y="20"/>
                        <a:pt x="10" y="20"/>
                        <a:pt x="11" y="21"/>
                      </a:cubicBezTo>
                      <a:cubicBezTo>
                        <a:pt x="12" y="21"/>
                        <a:pt x="12" y="21"/>
                        <a:pt x="13" y="21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8" name="Freeform: Shape 125"/>
                <p:cNvSpPr>
                  <a:spLocks/>
                </p:cNvSpPr>
                <p:nvPr/>
              </p:nvSpPr>
              <p:spPr bwMode="auto">
                <a:xfrm>
                  <a:off x="5430696" y="1236964"/>
                  <a:ext cx="137246" cy="101709"/>
                </a:xfrm>
                <a:custGeom>
                  <a:avLst/>
                  <a:gdLst>
                    <a:gd name="T0" fmla="*/ 16 w 31"/>
                    <a:gd name="T1" fmla="*/ 0 h 23"/>
                    <a:gd name="T2" fmla="*/ 0 w 31"/>
                    <a:gd name="T3" fmla="*/ 15 h 23"/>
                    <a:gd name="T4" fmla="*/ 2 w 31"/>
                    <a:gd name="T5" fmla="*/ 23 h 23"/>
                    <a:gd name="T6" fmla="*/ 2 w 31"/>
                    <a:gd name="T7" fmla="*/ 19 h 23"/>
                    <a:gd name="T8" fmla="*/ 3 w 31"/>
                    <a:gd name="T9" fmla="*/ 17 h 23"/>
                    <a:gd name="T10" fmla="*/ 3 w 31"/>
                    <a:gd name="T11" fmla="*/ 15 h 23"/>
                    <a:gd name="T12" fmla="*/ 16 w 31"/>
                    <a:gd name="T13" fmla="*/ 3 h 23"/>
                    <a:gd name="T14" fmla="*/ 28 w 31"/>
                    <a:gd name="T15" fmla="*/ 15 h 23"/>
                    <a:gd name="T16" fmla="*/ 28 w 31"/>
                    <a:gd name="T17" fmla="*/ 17 h 23"/>
                    <a:gd name="T18" fmla="*/ 29 w 31"/>
                    <a:gd name="T19" fmla="*/ 19 h 23"/>
                    <a:gd name="T20" fmla="*/ 29 w 31"/>
                    <a:gd name="T21" fmla="*/ 23 h 23"/>
                    <a:gd name="T22" fmla="*/ 31 w 31"/>
                    <a:gd name="T23" fmla="*/ 15 h 23"/>
                    <a:gd name="T24" fmla="*/ 16 w 31"/>
                    <a:gd name="T2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2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5"/>
                      </a:cubicBezTo>
                      <a:cubicBezTo>
                        <a:pt x="0" y="18"/>
                        <a:pt x="1" y="21"/>
                        <a:pt x="2" y="23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8"/>
                        <a:pt x="3" y="17"/>
                        <a:pt x="3" y="17"/>
                      </a:cubicBezTo>
                      <a:cubicBezTo>
                        <a:pt x="3" y="16"/>
                        <a:pt x="3" y="16"/>
                        <a:pt x="3" y="15"/>
                      </a:cubicBezTo>
                      <a:cubicBezTo>
                        <a:pt x="3" y="8"/>
                        <a:pt x="9" y="3"/>
                        <a:pt x="16" y="3"/>
                      </a:cubicBezTo>
                      <a:cubicBezTo>
                        <a:pt x="23" y="3"/>
                        <a:pt x="28" y="8"/>
                        <a:pt x="28" y="15"/>
                      </a:cubicBezTo>
                      <a:cubicBezTo>
                        <a:pt x="28" y="16"/>
                        <a:pt x="28" y="16"/>
                        <a:pt x="28" y="17"/>
                      </a:cubicBezTo>
                      <a:cubicBezTo>
                        <a:pt x="29" y="17"/>
                        <a:pt x="29" y="18"/>
                        <a:pt x="29" y="19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1" y="18"/>
                        <a:pt x="31" y="15"/>
                      </a:cubicBezTo>
                      <a:cubicBezTo>
                        <a:pt x="31" y="7"/>
                        <a:pt x="24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79" name="Freeform: Shape 126"/>
                <p:cNvSpPr>
                  <a:spLocks/>
                </p:cNvSpPr>
                <p:nvPr/>
              </p:nvSpPr>
              <p:spPr bwMode="auto">
                <a:xfrm>
                  <a:off x="5444176" y="1308038"/>
                  <a:ext cx="30635" cy="52693"/>
                </a:xfrm>
                <a:custGeom>
                  <a:avLst/>
                  <a:gdLst>
                    <a:gd name="T0" fmla="*/ 0 w 7"/>
                    <a:gd name="T1" fmla="*/ 2 h 12"/>
                    <a:gd name="T2" fmla="*/ 0 w 7"/>
                    <a:gd name="T3" fmla="*/ 3 h 12"/>
                    <a:gd name="T4" fmla="*/ 0 w 7"/>
                    <a:gd name="T5" fmla="*/ 7 h 12"/>
                    <a:gd name="T6" fmla="*/ 0 w 7"/>
                    <a:gd name="T7" fmla="*/ 8 h 12"/>
                    <a:gd name="T8" fmla="*/ 5 w 7"/>
                    <a:gd name="T9" fmla="*/ 12 h 12"/>
                    <a:gd name="T10" fmla="*/ 7 w 7"/>
                    <a:gd name="T11" fmla="*/ 12 h 12"/>
                    <a:gd name="T12" fmla="*/ 7 w 7"/>
                    <a:gd name="T13" fmla="*/ 0 h 12"/>
                    <a:gd name="T14" fmla="*/ 5 w 7"/>
                    <a:gd name="T15" fmla="*/ 0 h 12"/>
                    <a:gd name="T16" fmla="*/ 0 w 7"/>
                    <a:gd name="T17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10"/>
                        <a:pt x="2" y="12"/>
                        <a:pt x="5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0" name="Freeform: Shape 127"/>
                <p:cNvSpPr>
                  <a:spLocks/>
                </p:cNvSpPr>
                <p:nvPr/>
              </p:nvSpPr>
              <p:spPr bwMode="auto">
                <a:xfrm>
                  <a:off x="5523828" y="1308038"/>
                  <a:ext cx="30635" cy="52693"/>
                </a:xfrm>
                <a:custGeom>
                  <a:avLst/>
                  <a:gdLst>
                    <a:gd name="T0" fmla="*/ 7 w 7"/>
                    <a:gd name="T1" fmla="*/ 8 h 12"/>
                    <a:gd name="T2" fmla="*/ 7 w 7"/>
                    <a:gd name="T3" fmla="*/ 7 h 12"/>
                    <a:gd name="T4" fmla="*/ 7 w 7"/>
                    <a:gd name="T5" fmla="*/ 3 h 12"/>
                    <a:gd name="T6" fmla="*/ 7 w 7"/>
                    <a:gd name="T7" fmla="*/ 2 h 12"/>
                    <a:gd name="T8" fmla="*/ 2 w 7"/>
                    <a:gd name="T9" fmla="*/ 0 h 12"/>
                    <a:gd name="T10" fmla="*/ 0 w 7"/>
                    <a:gd name="T11" fmla="*/ 0 h 12"/>
                    <a:gd name="T12" fmla="*/ 0 w 7"/>
                    <a:gd name="T13" fmla="*/ 12 h 12"/>
                    <a:gd name="T14" fmla="*/ 2 w 7"/>
                    <a:gd name="T15" fmla="*/ 12 h 12"/>
                    <a:gd name="T16" fmla="*/ 7 w 7"/>
                    <a:gd name="T1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12">
                      <a:moveTo>
                        <a:pt x="7" y="8"/>
                      </a:move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2"/>
                        <a:pt x="7" y="2"/>
                      </a:cubicBezTo>
                      <a:cubicBezTo>
                        <a:pt x="7" y="1"/>
                        <a:pt x="5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5" y="12"/>
                        <a:pt x="7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1" name="Freeform: Shape 128"/>
                <p:cNvSpPr>
                  <a:spLocks/>
                </p:cNvSpPr>
                <p:nvPr/>
              </p:nvSpPr>
              <p:spPr bwMode="auto">
                <a:xfrm>
                  <a:off x="5987034" y="2883918"/>
                  <a:ext cx="186263" cy="137246"/>
                </a:xfrm>
                <a:custGeom>
                  <a:avLst/>
                  <a:gdLst>
                    <a:gd name="T0" fmla="*/ 28 w 42"/>
                    <a:gd name="T1" fmla="*/ 31 h 31"/>
                    <a:gd name="T2" fmla="*/ 42 w 42"/>
                    <a:gd name="T3" fmla="*/ 31 h 31"/>
                    <a:gd name="T4" fmla="*/ 42 w 42"/>
                    <a:gd name="T5" fmla="*/ 0 h 31"/>
                    <a:gd name="T6" fmla="*/ 28 w 42"/>
                    <a:gd name="T7" fmla="*/ 0 h 31"/>
                    <a:gd name="T8" fmla="*/ 28 w 42"/>
                    <a:gd name="T9" fmla="*/ 13 h 31"/>
                    <a:gd name="T10" fmla="*/ 38 w 42"/>
                    <a:gd name="T11" fmla="*/ 27 h 31"/>
                    <a:gd name="T12" fmla="*/ 28 w 42"/>
                    <a:gd name="T13" fmla="*/ 27 h 31"/>
                    <a:gd name="T14" fmla="*/ 28 w 42"/>
                    <a:gd name="T15" fmla="*/ 31 h 31"/>
                    <a:gd name="T16" fmla="*/ 19 w 42"/>
                    <a:gd name="T17" fmla="*/ 31 h 31"/>
                    <a:gd name="T18" fmla="*/ 28 w 42"/>
                    <a:gd name="T19" fmla="*/ 31 h 31"/>
                    <a:gd name="T20" fmla="*/ 28 w 42"/>
                    <a:gd name="T21" fmla="*/ 27 h 31"/>
                    <a:gd name="T22" fmla="*/ 22 w 42"/>
                    <a:gd name="T23" fmla="*/ 27 h 31"/>
                    <a:gd name="T24" fmla="*/ 21 w 42"/>
                    <a:gd name="T25" fmla="*/ 26 h 31"/>
                    <a:gd name="T26" fmla="*/ 19 w 42"/>
                    <a:gd name="T27" fmla="*/ 23 h 31"/>
                    <a:gd name="T28" fmla="*/ 19 w 42"/>
                    <a:gd name="T29" fmla="*/ 25 h 31"/>
                    <a:gd name="T30" fmla="*/ 20 w 42"/>
                    <a:gd name="T31" fmla="*/ 27 h 31"/>
                    <a:gd name="T32" fmla="*/ 19 w 42"/>
                    <a:gd name="T33" fmla="*/ 27 h 31"/>
                    <a:gd name="T34" fmla="*/ 19 w 42"/>
                    <a:gd name="T35" fmla="*/ 31 h 31"/>
                    <a:gd name="T36" fmla="*/ 28 w 42"/>
                    <a:gd name="T37" fmla="*/ 0 h 31"/>
                    <a:gd name="T38" fmla="*/ 19 w 42"/>
                    <a:gd name="T39" fmla="*/ 0 h 31"/>
                    <a:gd name="T40" fmla="*/ 19 w 42"/>
                    <a:gd name="T41" fmla="*/ 20 h 31"/>
                    <a:gd name="T42" fmla="*/ 26 w 42"/>
                    <a:gd name="T43" fmla="*/ 10 h 31"/>
                    <a:gd name="T44" fmla="*/ 26 w 42"/>
                    <a:gd name="T45" fmla="*/ 10 h 31"/>
                    <a:gd name="T46" fmla="*/ 28 w 42"/>
                    <a:gd name="T47" fmla="*/ 13 h 31"/>
                    <a:gd name="T48" fmla="*/ 28 w 42"/>
                    <a:gd name="T49" fmla="*/ 0 h 31"/>
                    <a:gd name="T50" fmla="*/ 12 w 42"/>
                    <a:gd name="T51" fmla="*/ 31 h 31"/>
                    <a:gd name="T52" fmla="*/ 19 w 42"/>
                    <a:gd name="T53" fmla="*/ 31 h 31"/>
                    <a:gd name="T54" fmla="*/ 19 w 42"/>
                    <a:gd name="T55" fmla="*/ 27 h 31"/>
                    <a:gd name="T56" fmla="*/ 14 w 42"/>
                    <a:gd name="T57" fmla="*/ 27 h 31"/>
                    <a:gd name="T58" fmla="*/ 12 w 42"/>
                    <a:gd name="T59" fmla="*/ 27 h 31"/>
                    <a:gd name="T60" fmla="*/ 12 w 42"/>
                    <a:gd name="T61" fmla="*/ 31 h 31"/>
                    <a:gd name="T62" fmla="*/ 19 w 42"/>
                    <a:gd name="T63" fmla="*/ 0 h 31"/>
                    <a:gd name="T64" fmla="*/ 12 w 42"/>
                    <a:gd name="T65" fmla="*/ 0 h 31"/>
                    <a:gd name="T66" fmla="*/ 12 w 42"/>
                    <a:gd name="T67" fmla="*/ 6 h 31"/>
                    <a:gd name="T68" fmla="*/ 13 w 42"/>
                    <a:gd name="T69" fmla="*/ 8 h 31"/>
                    <a:gd name="T70" fmla="*/ 12 w 42"/>
                    <a:gd name="T71" fmla="*/ 10 h 31"/>
                    <a:gd name="T72" fmla="*/ 12 w 42"/>
                    <a:gd name="T73" fmla="*/ 16 h 31"/>
                    <a:gd name="T74" fmla="*/ 12 w 42"/>
                    <a:gd name="T75" fmla="*/ 16 h 31"/>
                    <a:gd name="T76" fmla="*/ 17 w 42"/>
                    <a:gd name="T77" fmla="*/ 23 h 31"/>
                    <a:gd name="T78" fmla="*/ 19 w 42"/>
                    <a:gd name="T79" fmla="*/ 25 h 31"/>
                    <a:gd name="T80" fmla="*/ 19 w 42"/>
                    <a:gd name="T81" fmla="*/ 23 h 31"/>
                    <a:gd name="T82" fmla="*/ 18 w 42"/>
                    <a:gd name="T83" fmla="*/ 22 h 31"/>
                    <a:gd name="T84" fmla="*/ 19 w 42"/>
                    <a:gd name="T85" fmla="*/ 20 h 31"/>
                    <a:gd name="T86" fmla="*/ 19 w 42"/>
                    <a:gd name="T87" fmla="*/ 0 h 31"/>
                    <a:gd name="T88" fmla="*/ 0 w 42"/>
                    <a:gd name="T89" fmla="*/ 31 h 31"/>
                    <a:gd name="T90" fmla="*/ 12 w 42"/>
                    <a:gd name="T91" fmla="*/ 31 h 31"/>
                    <a:gd name="T92" fmla="*/ 12 w 42"/>
                    <a:gd name="T93" fmla="*/ 27 h 31"/>
                    <a:gd name="T94" fmla="*/ 4 w 42"/>
                    <a:gd name="T95" fmla="*/ 27 h 31"/>
                    <a:gd name="T96" fmla="*/ 4 w 42"/>
                    <a:gd name="T97" fmla="*/ 27 h 31"/>
                    <a:gd name="T98" fmla="*/ 12 w 42"/>
                    <a:gd name="T99" fmla="*/ 16 h 31"/>
                    <a:gd name="T100" fmla="*/ 12 w 42"/>
                    <a:gd name="T101" fmla="*/ 10 h 31"/>
                    <a:gd name="T102" fmla="*/ 10 w 42"/>
                    <a:gd name="T103" fmla="*/ 11 h 31"/>
                    <a:gd name="T104" fmla="*/ 6 w 42"/>
                    <a:gd name="T105" fmla="*/ 8 h 31"/>
                    <a:gd name="T106" fmla="*/ 10 w 42"/>
                    <a:gd name="T107" fmla="*/ 4 h 31"/>
                    <a:gd name="T108" fmla="*/ 10 w 42"/>
                    <a:gd name="T109" fmla="*/ 4 h 31"/>
                    <a:gd name="T110" fmla="*/ 12 w 42"/>
                    <a:gd name="T111" fmla="*/ 6 h 31"/>
                    <a:gd name="T112" fmla="*/ 12 w 42"/>
                    <a:gd name="T113" fmla="*/ 0 h 31"/>
                    <a:gd name="T114" fmla="*/ 0 w 42"/>
                    <a:gd name="T115" fmla="*/ 0 h 31"/>
                    <a:gd name="T116" fmla="*/ 0 w 42"/>
                    <a:gd name="T11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2" h="31">
                      <a:moveTo>
                        <a:pt x="28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lnTo>
                        <a:pt x="28" y="31"/>
                      </a:lnTo>
                      <a:close/>
                      <a:moveTo>
                        <a:pt x="19" y="31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lose/>
                      <a:moveTo>
                        <a:pt x="28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lnTo>
                        <a:pt x="28" y="0"/>
                      </a:lnTo>
                      <a:close/>
                      <a:moveTo>
                        <a:pt x="12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lose/>
                      <a:moveTo>
                        <a:pt x="19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6"/>
                        <a:pt x="13" y="7"/>
                        <a:pt x="13" y="8"/>
                      </a:cubicBezTo>
                      <a:cubicBezTo>
                        <a:pt x="13" y="8"/>
                        <a:pt x="13" y="9"/>
                        <a:pt x="12" y="10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lnTo>
                        <a:pt x="19" y="0"/>
                      </a:lnTo>
                      <a:close/>
                      <a:moveTo>
                        <a:pt x="0" y="31"/>
                      </a:move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1" y="11"/>
                        <a:pt x="10" y="11"/>
                      </a:cubicBezTo>
                      <a:cubicBezTo>
                        <a:pt x="8" y="11"/>
                        <a:pt x="6" y="9"/>
                        <a:pt x="6" y="8"/>
                      </a:cubicBezTo>
                      <a:cubicBezTo>
                        <a:pt x="6" y="6"/>
                        <a:pt x="8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1" y="4"/>
                        <a:pt x="12" y="5"/>
                        <a:pt x="12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82" name="Freeform: Shape 129"/>
                <p:cNvSpPr>
                  <a:spLocks/>
                </p:cNvSpPr>
                <p:nvPr/>
              </p:nvSpPr>
              <p:spPr bwMode="auto">
                <a:xfrm>
                  <a:off x="5766459" y="1895010"/>
                  <a:ext cx="93131" cy="115189"/>
                </a:xfrm>
                <a:custGeom>
                  <a:avLst/>
                  <a:gdLst>
                    <a:gd name="T0" fmla="*/ 3 w 21"/>
                    <a:gd name="T1" fmla="*/ 23 h 26"/>
                    <a:gd name="T2" fmla="*/ 3 w 21"/>
                    <a:gd name="T3" fmla="*/ 22 h 26"/>
                    <a:gd name="T4" fmla="*/ 3 w 21"/>
                    <a:gd name="T5" fmla="*/ 22 h 26"/>
                    <a:gd name="T6" fmla="*/ 3 w 21"/>
                    <a:gd name="T7" fmla="*/ 6 h 26"/>
                    <a:gd name="T8" fmla="*/ 18 w 21"/>
                    <a:gd name="T9" fmla="*/ 6 h 26"/>
                    <a:gd name="T10" fmla="*/ 18 w 21"/>
                    <a:gd name="T11" fmla="*/ 17 h 26"/>
                    <a:gd name="T12" fmla="*/ 17 w 21"/>
                    <a:gd name="T13" fmla="*/ 17 h 26"/>
                    <a:gd name="T14" fmla="*/ 12 w 21"/>
                    <a:gd name="T15" fmla="*/ 22 h 26"/>
                    <a:gd name="T16" fmla="*/ 17 w 21"/>
                    <a:gd name="T17" fmla="*/ 26 h 26"/>
                    <a:gd name="T18" fmla="*/ 21 w 21"/>
                    <a:gd name="T19" fmla="*/ 22 h 26"/>
                    <a:gd name="T20" fmla="*/ 21 w 21"/>
                    <a:gd name="T21" fmla="*/ 22 h 26"/>
                    <a:gd name="T22" fmla="*/ 21 w 21"/>
                    <a:gd name="T23" fmla="*/ 22 h 26"/>
                    <a:gd name="T24" fmla="*/ 21 w 21"/>
                    <a:gd name="T25" fmla="*/ 6 h 26"/>
                    <a:gd name="T26" fmla="*/ 21 w 21"/>
                    <a:gd name="T27" fmla="*/ 0 h 26"/>
                    <a:gd name="T28" fmla="*/ 18 w 21"/>
                    <a:gd name="T29" fmla="*/ 0 h 26"/>
                    <a:gd name="T30" fmla="*/ 3 w 21"/>
                    <a:gd name="T31" fmla="*/ 0 h 26"/>
                    <a:gd name="T32" fmla="*/ 0 w 21"/>
                    <a:gd name="T33" fmla="*/ 0 h 26"/>
                    <a:gd name="T34" fmla="*/ 0 w 21"/>
                    <a:gd name="T35" fmla="*/ 6 h 26"/>
                    <a:gd name="T36" fmla="*/ 0 w 21"/>
                    <a:gd name="T37" fmla="*/ 17 h 26"/>
                    <a:gd name="T38" fmla="*/ 0 w 21"/>
                    <a:gd name="T39" fmla="*/ 17 h 26"/>
                    <a:gd name="T40" fmla="*/ 3 w 21"/>
                    <a:gd name="T41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1" h="26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7" y="17"/>
                        <a:pt x="17" y="17"/>
                      </a:cubicBezTo>
                      <a:cubicBezTo>
                        <a:pt x="14" y="17"/>
                        <a:pt x="12" y="19"/>
                        <a:pt x="12" y="22"/>
                      </a:cubicBezTo>
                      <a:cubicBezTo>
                        <a:pt x="12" y="24"/>
                        <a:pt x="14" y="26"/>
                        <a:pt x="17" y="26"/>
                      </a:cubicBezTo>
                      <a:cubicBezTo>
                        <a:pt x="19" y="26"/>
                        <a:pt x="21" y="24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9"/>
                        <a:pt x="2" y="21"/>
                        <a:pt x="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  <p:grpSp>
            <p:nvGrpSpPr>
              <p:cNvPr id="11" name="Group 59"/>
              <p:cNvGrpSpPr/>
              <p:nvPr/>
            </p:nvGrpSpPr>
            <p:grpSpPr>
              <a:xfrm>
                <a:off x="6698196" y="1819393"/>
                <a:ext cx="5062269" cy="5038607"/>
                <a:chOff x="4476326" y="1364544"/>
                <a:chExt cx="3796702" cy="3778956"/>
              </a:xfrm>
            </p:grpSpPr>
            <p:sp>
              <p:nvSpPr>
                <p:cNvPr id="14" name="Freeform: Shape 61"/>
                <p:cNvSpPr>
                  <a:spLocks/>
                </p:cNvSpPr>
                <p:nvPr/>
              </p:nvSpPr>
              <p:spPr bwMode="auto">
                <a:xfrm>
                  <a:off x="4749783" y="1386364"/>
                  <a:ext cx="2829064" cy="2829064"/>
                </a:xfrm>
                <a:custGeom>
                  <a:avLst/>
                  <a:gdLst>
                    <a:gd name="T0" fmla="*/ 315 w 630"/>
                    <a:gd name="T1" fmla="*/ 19 h 630"/>
                    <a:gd name="T2" fmla="*/ 611 w 630"/>
                    <a:gd name="T3" fmla="*/ 315 h 630"/>
                    <a:gd name="T4" fmla="*/ 315 w 630"/>
                    <a:gd name="T5" fmla="*/ 611 h 630"/>
                    <a:gd name="T6" fmla="*/ 315 w 630"/>
                    <a:gd name="T7" fmla="*/ 630 h 630"/>
                    <a:gd name="T8" fmla="*/ 630 w 630"/>
                    <a:gd name="T9" fmla="*/ 315 h 630"/>
                    <a:gd name="T10" fmla="*/ 315 w 630"/>
                    <a:gd name="T11" fmla="*/ 0 h 630"/>
                    <a:gd name="T12" fmla="*/ 315 w 630"/>
                    <a:gd name="T13" fmla="*/ 19 h 630"/>
                    <a:gd name="T14" fmla="*/ 315 w 630"/>
                    <a:gd name="T15" fmla="*/ 611 h 630"/>
                    <a:gd name="T16" fmla="*/ 19 w 630"/>
                    <a:gd name="T17" fmla="*/ 315 h 630"/>
                    <a:gd name="T18" fmla="*/ 315 w 630"/>
                    <a:gd name="T19" fmla="*/ 19 h 630"/>
                    <a:gd name="T20" fmla="*/ 315 w 630"/>
                    <a:gd name="T21" fmla="*/ 0 h 630"/>
                    <a:gd name="T22" fmla="*/ 0 w 630"/>
                    <a:gd name="T23" fmla="*/ 315 h 630"/>
                    <a:gd name="T24" fmla="*/ 315 w 630"/>
                    <a:gd name="T25" fmla="*/ 630 h 630"/>
                    <a:gd name="T26" fmla="*/ 315 w 630"/>
                    <a:gd name="T27" fmla="*/ 611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0" h="630">
                      <a:moveTo>
                        <a:pt x="315" y="19"/>
                      </a:moveTo>
                      <a:cubicBezTo>
                        <a:pt x="479" y="19"/>
                        <a:pt x="611" y="152"/>
                        <a:pt x="611" y="315"/>
                      </a:cubicBezTo>
                      <a:cubicBezTo>
                        <a:pt x="611" y="479"/>
                        <a:pt x="479" y="611"/>
                        <a:pt x="315" y="611"/>
                      </a:cubicBezTo>
                      <a:cubicBezTo>
                        <a:pt x="315" y="630"/>
                        <a:pt x="315" y="630"/>
                        <a:pt x="315" y="630"/>
                      </a:cubicBezTo>
                      <a:cubicBezTo>
                        <a:pt x="489" y="630"/>
                        <a:pt x="630" y="489"/>
                        <a:pt x="630" y="315"/>
                      </a:cubicBezTo>
                      <a:cubicBezTo>
                        <a:pt x="630" y="141"/>
                        <a:pt x="489" y="0"/>
                        <a:pt x="315" y="0"/>
                      </a:cubicBezTo>
                      <a:lnTo>
                        <a:pt x="315" y="19"/>
                      </a:lnTo>
                      <a:close/>
                      <a:moveTo>
                        <a:pt x="315" y="611"/>
                      </a:moveTo>
                      <a:cubicBezTo>
                        <a:pt x="152" y="611"/>
                        <a:pt x="19" y="479"/>
                        <a:pt x="19" y="315"/>
                      </a:cubicBezTo>
                      <a:cubicBezTo>
                        <a:pt x="19" y="152"/>
                        <a:pt x="152" y="19"/>
                        <a:pt x="315" y="19"/>
                      </a:cubicBezTo>
                      <a:cubicBezTo>
                        <a:pt x="315" y="0"/>
                        <a:pt x="315" y="0"/>
                        <a:pt x="315" y="0"/>
                      </a:cubicBezTo>
                      <a:cubicBezTo>
                        <a:pt x="141" y="0"/>
                        <a:pt x="0" y="141"/>
                        <a:pt x="0" y="315"/>
                      </a:cubicBezTo>
                      <a:cubicBezTo>
                        <a:pt x="0" y="489"/>
                        <a:pt x="141" y="630"/>
                        <a:pt x="315" y="630"/>
                      </a:cubicBezTo>
                      <a:lnTo>
                        <a:pt x="315" y="611"/>
                      </a:lnTo>
                      <a:close/>
                    </a:path>
                  </a:pathLst>
                </a:custGeom>
                <a:solidFill>
                  <a:srgbClr val="FFFFFF">
                    <a:lumMod val="95000"/>
                    <a:alpha val="61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" name="Freeform: Shape 62"/>
                <p:cNvSpPr>
                  <a:spLocks/>
                </p:cNvSpPr>
                <p:nvPr/>
              </p:nvSpPr>
              <p:spPr bwMode="auto">
                <a:xfrm>
                  <a:off x="6896145" y="3801414"/>
                  <a:ext cx="1376883" cy="1342086"/>
                </a:xfrm>
                <a:custGeom>
                  <a:avLst/>
                  <a:gdLst>
                    <a:gd name="connsiteX0" fmla="*/ 246478 w 1376883"/>
                    <a:gd name="connsiteY0" fmla="*/ 0 h 1342086"/>
                    <a:gd name="connsiteX1" fmla="*/ 1376883 w 1376883"/>
                    <a:gd name="connsiteY1" fmla="*/ 1342086 h 1342086"/>
                    <a:gd name="connsiteX2" fmla="*/ 964218 w 1376883"/>
                    <a:gd name="connsiteY2" fmla="*/ 1342086 h 1342086"/>
                    <a:gd name="connsiteX3" fmla="*/ 0 w 1376883"/>
                    <a:gd name="connsiteY3" fmla="*/ 201522 h 1342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6883" h="1342086">
                      <a:moveTo>
                        <a:pt x="246478" y="0"/>
                      </a:moveTo>
                      <a:lnTo>
                        <a:pt x="1376883" y="1342086"/>
                      </a:lnTo>
                      <a:lnTo>
                        <a:pt x="964218" y="1342086"/>
                      </a:lnTo>
                      <a:lnTo>
                        <a:pt x="0" y="201522"/>
                      </a:lnTo>
                      <a:close/>
                    </a:path>
                  </a:pathLst>
                </a:custGeom>
                <a:solidFill>
                  <a:srgbClr val="778495">
                    <a:lumMod val="60000"/>
                    <a:lumOff val="4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6" name="Freeform: Shape 63"/>
                <p:cNvSpPr>
                  <a:spLocks/>
                </p:cNvSpPr>
                <p:nvPr/>
              </p:nvSpPr>
              <p:spPr bwMode="auto">
                <a:xfrm>
                  <a:off x="6810884" y="3702203"/>
                  <a:ext cx="466602" cy="430948"/>
                </a:xfrm>
                <a:custGeom>
                  <a:avLst/>
                  <a:gdLst>
                    <a:gd name="T0" fmla="*/ 79 w 104"/>
                    <a:gd name="T1" fmla="*/ 0 h 96"/>
                    <a:gd name="T2" fmla="*/ 0 w 104"/>
                    <a:gd name="T3" fmla="*/ 65 h 96"/>
                    <a:gd name="T4" fmla="*/ 25 w 104"/>
                    <a:gd name="T5" fmla="*/ 96 h 96"/>
                    <a:gd name="T6" fmla="*/ 104 w 104"/>
                    <a:gd name="T7" fmla="*/ 31 h 96"/>
                    <a:gd name="T8" fmla="*/ 79 w 104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" h="96">
                      <a:moveTo>
                        <a:pt x="79" y="0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25" y="96"/>
                        <a:pt x="25" y="96"/>
                        <a:pt x="25" y="96"/>
                      </a:cubicBezTo>
                      <a:cubicBezTo>
                        <a:pt x="63" y="85"/>
                        <a:pt x="89" y="63"/>
                        <a:pt x="104" y="31"/>
                      </a:cubicBez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778495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" name="Freeform: Shape 64"/>
                <p:cNvSpPr>
                  <a:spLocks/>
                </p:cNvSpPr>
                <p:nvPr/>
              </p:nvSpPr>
              <p:spPr bwMode="auto">
                <a:xfrm>
                  <a:off x="4476326" y="1364544"/>
                  <a:ext cx="3260012" cy="2853867"/>
                </a:xfrm>
                <a:custGeom>
                  <a:avLst/>
                  <a:gdLst>
                    <a:gd name="T0" fmla="*/ 363 w 726"/>
                    <a:gd name="T1" fmla="*/ 636 h 636"/>
                    <a:gd name="T2" fmla="*/ 516 w 726"/>
                    <a:gd name="T3" fmla="*/ 597 h 636"/>
                    <a:gd name="T4" fmla="*/ 642 w 726"/>
                    <a:gd name="T5" fmla="*/ 166 h 636"/>
                    <a:gd name="T6" fmla="*/ 363 w 726"/>
                    <a:gd name="T7" fmla="*/ 0 h 636"/>
                    <a:gd name="T8" fmla="*/ 363 w 726"/>
                    <a:gd name="T9" fmla="*/ 18 h 636"/>
                    <a:gd name="T10" fmla="*/ 627 w 726"/>
                    <a:gd name="T11" fmla="*/ 174 h 636"/>
                    <a:gd name="T12" fmla="*/ 507 w 726"/>
                    <a:gd name="T13" fmla="*/ 582 h 636"/>
                    <a:gd name="T14" fmla="*/ 363 w 726"/>
                    <a:gd name="T15" fmla="*/ 618 h 636"/>
                    <a:gd name="T16" fmla="*/ 363 w 726"/>
                    <a:gd name="T17" fmla="*/ 636 h 636"/>
                    <a:gd name="T18" fmla="*/ 211 w 726"/>
                    <a:gd name="T19" fmla="*/ 39 h 636"/>
                    <a:gd name="T20" fmla="*/ 84 w 726"/>
                    <a:gd name="T21" fmla="*/ 471 h 636"/>
                    <a:gd name="T22" fmla="*/ 363 w 726"/>
                    <a:gd name="T23" fmla="*/ 636 h 636"/>
                    <a:gd name="T24" fmla="*/ 363 w 726"/>
                    <a:gd name="T25" fmla="*/ 618 h 636"/>
                    <a:gd name="T26" fmla="*/ 100 w 726"/>
                    <a:gd name="T27" fmla="*/ 462 h 636"/>
                    <a:gd name="T28" fmla="*/ 219 w 726"/>
                    <a:gd name="T29" fmla="*/ 55 h 636"/>
                    <a:gd name="T30" fmla="*/ 363 w 726"/>
                    <a:gd name="T31" fmla="*/ 18 h 636"/>
                    <a:gd name="T32" fmla="*/ 363 w 726"/>
                    <a:gd name="T33" fmla="*/ 0 h 636"/>
                    <a:gd name="T34" fmla="*/ 211 w 726"/>
                    <a:gd name="T35" fmla="*/ 39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6" h="636">
                      <a:moveTo>
                        <a:pt x="363" y="636"/>
                      </a:moveTo>
                      <a:cubicBezTo>
                        <a:pt x="415" y="636"/>
                        <a:pt x="467" y="623"/>
                        <a:pt x="516" y="597"/>
                      </a:cubicBezTo>
                      <a:cubicBezTo>
                        <a:pt x="670" y="513"/>
                        <a:pt x="726" y="320"/>
                        <a:pt x="642" y="166"/>
                      </a:cubicBezTo>
                      <a:cubicBezTo>
                        <a:pt x="584" y="60"/>
                        <a:pt x="476" y="0"/>
                        <a:pt x="363" y="0"/>
                      </a:cubicBezTo>
                      <a:cubicBezTo>
                        <a:pt x="363" y="18"/>
                        <a:pt x="363" y="18"/>
                        <a:pt x="363" y="18"/>
                      </a:cubicBezTo>
                      <a:cubicBezTo>
                        <a:pt x="469" y="18"/>
                        <a:pt x="572" y="74"/>
                        <a:pt x="627" y="174"/>
                      </a:cubicBezTo>
                      <a:cubicBezTo>
                        <a:pt x="706" y="320"/>
                        <a:pt x="653" y="502"/>
                        <a:pt x="507" y="582"/>
                      </a:cubicBezTo>
                      <a:cubicBezTo>
                        <a:pt x="462" y="607"/>
                        <a:pt x="412" y="619"/>
                        <a:pt x="363" y="618"/>
                      </a:cubicBezTo>
                      <a:lnTo>
                        <a:pt x="363" y="636"/>
                      </a:lnTo>
                      <a:close/>
                      <a:moveTo>
                        <a:pt x="211" y="39"/>
                      </a:moveTo>
                      <a:cubicBezTo>
                        <a:pt x="57" y="124"/>
                        <a:pt x="0" y="317"/>
                        <a:pt x="84" y="471"/>
                      </a:cubicBezTo>
                      <a:cubicBezTo>
                        <a:pt x="142" y="576"/>
                        <a:pt x="251" y="636"/>
                        <a:pt x="363" y="636"/>
                      </a:cubicBezTo>
                      <a:cubicBezTo>
                        <a:pt x="363" y="618"/>
                        <a:pt x="363" y="618"/>
                        <a:pt x="363" y="618"/>
                      </a:cubicBezTo>
                      <a:cubicBezTo>
                        <a:pt x="257" y="618"/>
                        <a:pt x="154" y="562"/>
                        <a:pt x="100" y="462"/>
                      </a:cubicBezTo>
                      <a:cubicBezTo>
                        <a:pt x="20" y="317"/>
                        <a:pt x="74" y="134"/>
                        <a:pt x="219" y="55"/>
                      </a:cubicBezTo>
                      <a:cubicBezTo>
                        <a:pt x="265" y="30"/>
                        <a:pt x="315" y="18"/>
                        <a:pt x="363" y="18"/>
                      </a:cubicBezTo>
                      <a:cubicBezTo>
                        <a:pt x="363" y="0"/>
                        <a:pt x="363" y="0"/>
                        <a:pt x="363" y="0"/>
                      </a:cubicBezTo>
                      <a:cubicBezTo>
                        <a:pt x="312" y="0"/>
                        <a:pt x="259" y="13"/>
                        <a:pt x="211" y="39"/>
                      </a:cubicBezTo>
                      <a:close/>
                    </a:path>
                  </a:pathLst>
                </a:custGeom>
                <a:solidFill>
                  <a:srgbClr val="778495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2" name="Group 21"/>
            <p:cNvGrpSpPr/>
            <p:nvPr/>
          </p:nvGrpSpPr>
          <p:grpSpPr>
            <a:xfrm>
              <a:off x="7860056" y="3217889"/>
              <a:ext cx="1445557" cy="956684"/>
              <a:chOff x="5122091" y="364526"/>
              <a:chExt cx="2104426" cy="1392727"/>
            </a:xfrm>
            <a:solidFill>
              <a:srgbClr val="FFFFFF"/>
            </a:solidFill>
          </p:grpSpPr>
          <p:sp>
            <p:nvSpPr>
              <p:cNvPr id="7" name="TextBox 22"/>
              <p:cNvSpPr txBox="1"/>
              <p:nvPr/>
            </p:nvSpPr>
            <p:spPr>
              <a:xfrm>
                <a:off x="5122091" y="364526"/>
                <a:ext cx="2052228" cy="1120140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4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78495">
                        <a:lumMod val="7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</a:rPr>
                  <a:t>ПВК</a:t>
                </a:r>
                <a:endParaRPr kumimoji="0" lang="zh-CN" alt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7849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8" name="TextBox 23"/>
              <p:cNvSpPr txBox="1"/>
              <p:nvPr/>
            </p:nvSpPr>
            <p:spPr>
              <a:xfrm>
                <a:off x="5174291" y="1309194"/>
                <a:ext cx="2052226" cy="448059"/>
              </a:xfrm>
              <a:prstGeom prst="rect">
                <a:avLst/>
              </a:prstGeom>
              <a:grpFill/>
            </p:spPr>
            <p:txBody>
              <a:bodyPr wrap="square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zh-CN" sz="1400" b="1" kern="0" dirty="0" smtClean="0">
                    <a:solidFill>
                      <a:srgbClr val="778495">
                        <a:lumMod val="75000"/>
                      </a:srgbClr>
                    </a:solidFill>
                    <a:latin typeface="Arial"/>
                    <a:ea typeface="微软雅黑"/>
                  </a:rPr>
                  <a:t>ПРОГРАММЫ</a:t>
                </a:r>
                <a:endParaRPr kumimoji="0" lang="en-US" altLang="zh-CN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778495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</p:grpSp>
      <p:grpSp>
        <p:nvGrpSpPr>
          <p:cNvPr id="13" name="组合 485"/>
          <p:cNvGrpSpPr/>
          <p:nvPr/>
        </p:nvGrpSpPr>
        <p:grpSpPr>
          <a:xfrm>
            <a:off x="811917" y="5238423"/>
            <a:ext cx="4435538" cy="726128"/>
            <a:chOff x="1154472" y="4981170"/>
            <a:chExt cx="4435538" cy="726128"/>
          </a:xfrm>
        </p:grpSpPr>
        <p:sp>
          <p:nvSpPr>
            <p:cNvPr id="237" name="Diamond 284"/>
            <p:cNvSpPr/>
            <p:nvPr/>
          </p:nvSpPr>
          <p:spPr>
            <a:xfrm>
              <a:off x="1154472" y="5064868"/>
              <a:ext cx="624349" cy="624349"/>
            </a:xfrm>
            <a:prstGeom prst="diamond">
              <a:avLst/>
            </a:prstGeom>
            <a:solidFill>
              <a:srgbClr val="313F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05</a:t>
              </a:r>
            </a:p>
          </p:txBody>
        </p:sp>
        <p:sp>
          <p:nvSpPr>
            <p:cNvPr id="238" name="TextBox 302"/>
            <p:cNvSpPr txBox="1"/>
            <p:nvPr/>
          </p:nvSpPr>
          <p:spPr>
            <a:xfrm>
              <a:off x="1627436" y="4981170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b="1" kern="0" dirty="0" smtClean="0">
                  <a:solidFill>
                    <a:srgbClr val="313F49">
                      <a:lumMod val="100000"/>
                    </a:srgbClr>
                  </a:solidFill>
                  <a:latin typeface="Arial"/>
                  <a:ea typeface="微软雅黑"/>
                </a:rPr>
                <a:t>ПОДГОТОВКА И ОБУЧЕНИЕ СФМ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13F49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9" name="TextBox 303"/>
            <p:cNvSpPr txBox="1">
              <a:spLocks/>
            </p:cNvSpPr>
            <p:nvPr/>
          </p:nvSpPr>
          <p:spPr>
            <a:xfrm>
              <a:off x="1627436" y="5386930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Обучение сотрудников в соответствии с утвержденными требованиями Агентства</a:t>
              </a:r>
              <a:endParaRPr lang="ru-RU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236" name="组合 489"/>
          <p:cNvGrpSpPr/>
          <p:nvPr/>
        </p:nvGrpSpPr>
        <p:grpSpPr>
          <a:xfrm>
            <a:off x="817356" y="4350882"/>
            <a:ext cx="4456994" cy="788732"/>
            <a:chOff x="1159911" y="4021909"/>
            <a:chExt cx="4456994" cy="788732"/>
          </a:xfrm>
        </p:grpSpPr>
        <p:sp>
          <p:nvSpPr>
            <p:cNvPr id="241" name="Diamond 286"/>
            <p:cNvSpPr/>
            <p:nvPr/>
          </p:nvSpPr>
          <p:spPr>
            <a:xfrm>
              <a:off x="1159911" y="4186292"/>
              <a:ext cx="624349" cy="624349"/>
            </a:xfrm>
            <a:prstGeom prst="diamond">
              <a:avLst/>
            </a:prstGeom>
            <a:solidFill>
              <a:srgbClr val="3891D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04</a:t>
              </a:r>
            </a:p>
          </p:txBody>
        </p:sp>
        <p:sp>
          <p:nvSpPr>
            <p:cNvPr id="242" name="TextBox 300"/>
            <p:cNvSpPr txBox="1"/>
            <p:nvPr/>
          </p:nvSpPr>
          <p:spPr>
            <a:xfrm>
              <a:off x="1645366" y="4021909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 smtClean="0">
                  <a:solidFill>
                    <a:srgbClr val="3891DE">
                      <a:lumMod val="100000"/>
                    </a:srgbClr>
                  </a:solidFill>
                  <a:latin typeface="Arial"/>
                  <a:ea typeface="微软雅黑"/>
                </a:rPr>
                <a:t>МОНИТОРИНГ И ИЗУЧЕНИЕ ОПЕРАЦИЙ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891DE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3" name="TextBox 301"/>
            <p:cNvSpPr txBox="1">
              <a:spLocks/>
            </p:cNvSpPr>
            <p:nvPr/>
          </p:nvSpPr>
          <p:spPr>
            <a:xfrm>
              <a:off x="1654331" y="4445599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изучение клиента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задачи ответственного работника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анализ рисков </a:t>
              </a:r>
              <a:endParaRPr lang="ru-RU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240" name="组合 493"/>
          <p:cNvGrpSpPr/>
          <p:nvPr/>
        </p:nvGrpSpPr>
        <p:grpSpPr>
          <a:xfrm>
            <a:off x="817356" y="3328866"/>
            <a:ext cx="4474924" cy="842673"/>
            <a:chOff x="1159911" y="3143333"/>
            <a:chExt cx="4474924" cy="842673"/>
          </a:xfrm>
        </p:grpSpPr>
        <p:sp>
          <p:nvSpPr>
            <p:cNvPr id="245" name="Diamond 288"/>
            <p:cNvSpPr/>
            <p:nvPr/>
          </p:nvSpPr>
          <p:spPr>
            <a:xfrm>
              <a:off x="1159911" y="3307716"/>
              <a:ext cx="624349" cy="624349"/>
            </a:xfrm>
            <a:prstGeom prst="diamond">
              <a:avLst/>
            </a:prstGeom>
            <a:solidFill>
              <a:srgbClr val="EB223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03</a:t>
              </a:r>
            </a:p>
          </p:txBody>
        </p:sp>
        <p:sp>
          <p:nvSpPr>
            <p:cNvPr id="246" name="TextBox 298"/>
            <p:cNvSpPr txBox="1"/>
            <p:nvPr/>
          </p:nvSpPr>
          <p:spPr>
            <a:xfrm>
              <a:off x="1672261" y="3143333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 smtClean="0">
                  <a:solidFill>
                    <a:srgbClr val="EB223D">
                      <a:lumMod val="100000"/>
                    </a:srgbClr>
                  </a:solidFill>
                  <a:latin typeface="Arial"/>
                  <a:ea typeface="微软雅黑"/>
                </a:rPr>
                <a:t>ИДЕНТИФИКАЦИЯ КЛИЕНТОВ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B223D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7" name="TextBox 299"/>
            <p:cNvSpPr txBox="1">
              <a:spLocks/>
            </p:cNvSpPr>
            <p:nvPr/>
          </p:nvSpPr>
          <p:spPr>
            <a:xfrm>
              <a:off x="1672261" y="3665638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endParaRPr lang="ru-RU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Open Sans" panose="020B0606030504020204" pitchFamily="34" charset="0"/>
              </a:endParaRPr>
            </a:p>
            <a:p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Фиксирование и проверка сведений о клиенте по:</a:t>
              </a:r>
            </a:p>
            <a:p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- отсутствие в Перечне и иностранные лица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меры в зависимости от уровня риска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анкета (досье) клиента</a:t>
              </a:r>
            </a:p>
          </p:txBody>
        </p:sp>
      </p:grpSp>
      <p:grpSp>
        <p:nvGrpSpPr>
          <p:cNvPr id="244" name="组合 497"/>
          <p:cNvGrpSpPr/>
          <p:nvPr/>
        </p:nvGrpSpPr>
        <p:grpSpPr>
          <a:xfrm>
            <a:off x="817356" y="2297885"/>
            <a:ext cx="5269678" cy="1090795"/>
            <a:chOff x="1159911" y="2175107"/>
            <a:chExt cx="4400155" cy="1090795"/>
          </a:xfrm>
        </p:grpSpPr>
        <p:sp>
          <p:nvSpPr>
            <p:cNvPr id="249" name="Diamond 290"/>
            <p:cNvSpPr/>
            <p:nvPr/>
          </p:nvSpPr>
          <p:spPr>
            <a:xfrm>
              <a:off x="1159911" y="2429140"/>
              <a:ext cx="624349" cy="624349"/>
            </a:xfrm>
            <a:prstGeom prst="diamond">
              <a:avLst/>
            </a:prstGeom>
            <a:solidFill>
              <a:srgbClr val="F599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02</a:t>
              </a:r>
            </a:p>
          </p:txBody>
        </p:sp>
        <p:sp>
          <p:nvSpPr>
            <p:cNvPr id="250" name="TextBox 296"/>
            <p:cNvSpPr txBox="1"/>
            <p:nvPr/>
          </p:nvSpPr>
          <p:spPr>
            <a:xfrm>
              <a:off x="1590007" y="2175107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 smtClean="0">
                  <a:solidFill>
                    <a:srgbClr val="F5992D">
                      <a:lumMod val="100000"/>
                    </a:srgbClr>
                  </a:solidFill>
                  <a:latin typeface="Arial"/>
                  <a:ea typeface="微软雅黑"/>
                </a:rPr>
                <a:t>УПРАВЛЕНИЕ РИСКОВ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5992D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1" name="TextBox 297"/>
            <p:cNvSpPr txBox="1">
              <a:spLocks/>
            </p:cNvSpPr>
            <p:nvPr/>
          </p:nvSpPr>
          <p:spPr>
            <a:xfrm>
              <a:off x="1597493" y="2607761"/>
              <a:ext cx="3962573" cy="658141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Разрабатываются (минимум) 2 уровня риска  (высокий /низкий):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по типу клиента 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по рискам услуг</a:t>
              </a:r>
            </a:p>
            <a:p>
              <a:pPr>
                <a:buFontTx/>
                <a:buChar char="-"/>
              </a:pPr>
              <a:r>
                <a:rPr lang="ru-RU" altLang="zh-CN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Open Sans" panose="020B0606030504020204" pitchFamily="34" charset="0"/>
                </a:rPr>
                <a:t> по способам предоставления</a:t>
              </a:r>
            </a:p>
          </p:txBody>
        </p:sp>
      </p:grpSp>
      <p:grpSp>
        <p:nvGrpSpPr>
          <p:cNvPr id="248" name="组合 501"/>
          <p:cNvGrpSpPr/>
          <p:nvPr/>
        </p:nvGrpSpPr>
        <p:grpSpPr>
          <a:xfrm>
            <a:off x="817358" y="1195184"/>
            <a:ext cx="4430097" cy="878382"/>
            <a:chOff x="1159913" y="1296531"/>
            <a:chExt cx="4430097" cy="878382"/>
          </a:xfrm>
        </p:grpSpPr>
        <p:sp>
          <p:nvSpPr>
            <p:cNvPr id="253" name="Diamond 292"/>
            <p:cNvSpPr/>
            <p:nvPr/>
          </p:nvSpPr>
          <p:spPr>
            <a:xfrm>
              <a:off x="1159913" y="1550564"/>
              <a:ext cx="624349" cy="624349"/>
            </a:xfrm>
            <a:prstGeom prst="diamond">
              <a:avLst/>
            </a:prstGeom>
            <a:solidFill>
              <a:srgbClr val="7FB34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  <a:cs typeface="+mn-cs"/>
                </a:rPr>
                <a:t>01</a:t>
              </a:r>
            </a:p>
          </p:txBody>
        </p:sp>
        <p:sp>
          <p:nvSpPr>
            <p:cNvPr id="254" name="TextBox 294"/>
            <p:cNvSpPr txBox="1"/>
            <p:nvPr/>
          </p:nvSpPr>
          <p:spPr>
            <a:xfrm>
              <a:off x="1627436" y="1296531"/>
              <a:ext cx="3962574" cy="405760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 lvl="0">
                <a:defRPr/>
              </a:pPr>
              <a:r>
                <a:rPr lang="ru-RU" altLang="zh-CN" b="1" kern="0" dirty="0" smtClean="0">
                  <a:solidFill>
                    <a:srgbClr val="7FB34C">
                      <a:lumMod val="100000"/>
                    </a:srgbClr>
                  </a:solidFill>
                  <a:latin typeface="Arial"/>
                  <a:ea typeface="微软雅黑"/>
                </a:rPr>
                <a:t>ОРГАНИЗАЦИЯ ВНУТРЕННЕГО КОНТРОЛЯ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FB34C">
                    <a:lumMod val="100000"/>
                  </a:srgbClr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5" name="TextBox 295"/>
            <p:cNvSpPr txBox="1">
              <a:spLocks/>
            </p:cNvSpPr>
            <p:nvPr/>
          </p:nvSpPr>
          <p:spPr>
            <a:xfrm>
              <a:off x="1627436" y="1800906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 lvl="0">
                <a:lnSpc>
                  <a:spcPct val="120000"/>
                </a:lnSpc>
                <a:defRPr/>
              </a:pPr>
              <a:endParaRPr lang="ru-RU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</a:endParaRP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какие операции являются подозрительными?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в каких случаях отказ либо прекращение?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сколько и как хранить данные?</a:t>
              </a:r>
            </a:p>
            <a:p>
              <a:pPr lvl="0">
                <a:lnSpc>
                  <a:spcPct val="120000"/>
                </a:lnSpc>
                <a:buFontTx/>
                <a:buChar char="-"/>
                <a:defRPr/>
              </a:pPr>
              <a:r>
                <a:rPr lang="ru-RU" altLang="zh-CN" sz="1100" kern="0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Arial"/>
                  <a:ea typeface="微软雅黑"/>
                </a:rPr>
                <a:t> кто является ответственным лицом и его функции? </a:t>
              </a:r>
              <a:endParaRPr lang="ru-RU" altLang="zh-CN" sz="11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095829" y="380785"/>
            <a:ext cx="5869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5 Программ разработки ПВК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4693652" y="3131911"/>
            <a:ext cx="2762008" cy="2496581"/>
            <a:chOff x="3471863" y="2343150"/>
            <a:chExt cx="2197101" cy="1985963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US" sz="10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30"/>
          <p:cNvGrpSpPr/>
          <p:nvPr/>
        </p:nvGrpSpPr>
        <p:grpSpPr>
          <a:xfrm>
            <a:off x="8869222" y="1377546"/>
            <a:ext cx="2798522" cy="477763"/>
            <a:chOff x="1762139" y="1304396"/>
            <a:chExt cx="1542507" cy="339762"/>
          </a:xfrm>
        </p:grpSpPr>
        <p:sp>
          <p:nvSpPr>
            <p:cNvPr id="26" name="TextBox 25"/>
            <p:cNvSpPr txBox="1"/>
            <p:nvPr/>
          </p:nvSpPr>
          <p:spPr>
            <a:xfrm>
              <a:off x="1762140" y="1304396"/>
              <a:ext cx="1542506" cy="23638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dirty="0" smtClean="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Замораживание операции</a:t>
              </a:r>
              <a:endParaRPr lang="en-US" altLang="zh-CN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62139" y="1477220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146 – 1 167 тыс. тенге 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31"/>
          <p:cNvGrpSpPr/>
          <p:nvPr/>
        </p:nvGrpSpPr>
        <p:grpSpPr>
          <a:xfrm>
            <a:off x="8869222" y="2190339"/>
            <a:ext cx="3322778" cy="531766"/>
            <a:chOff x="1762139" y="2072489"/>
            <a:chExt cx="1831470" cy="378166"/>
          </a:xfrm>
        </p:grpSpPr>
        <p:sp>
          <p:nvSpPr>
            <p:cNvPr id="29" name="TextBox 28"/>
            <p:cNvSpPr txBox="1"/>
            <p:nvPr/>
          </p:nvSpPr>
          <p:spPr>
            <a:xfrm>
              <a:off x="1762140" y="2072489"/>
              <a:ext cx="1831469" cy="2146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dirty="0" err="1" smtClean="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Неприостановление</a:t>
              </a:r>
              <a:endParaRPr lang="en-US" altLang="zh-CN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62139" y="2283717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146 – 1 167 тыс. тенге </a:t>
              </a:r>
              <a:endPara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144"/>
          <p:cNvGrpSpPr/>
          <p:nvPr/>
        </p:nvGrpSpPr>
        <p:grpSpPr>
          <a:xfrm>
            <a:off x="8869222" y="3086163"/>
            <a:ext cx="2798522" cy="504760"/>
            <a:chOff x="1762139" y="2840582"/>
            <a:chExt cx="1542507" cy="358960"/>
          </a:xfrm>
        </p:grpSpPr>
        <p:sp>
          <p:nvSpPr>
            <p:cNvPr id="32" name="TextBox 31"/>
            <p:cNvSpPr txBox="1"/>
            <p:nvPr/>
          </p:nvSpPr>
          <p:spPr>
            <a:xfrm>
              <a:off x="1762140" y="2840582"/>
              <a:ext cx="1542506" cy="23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dirty="0" smtClean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Рассмотрение запроса</a:t>
              </a:r>
              <a:endParaRPr lang="en-US" altLang="zh-CN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62139" y="3032604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87 – 875 тыс. тенге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145"/>
          <p:cNvGrpSpPr/>
          <p:nvPr/>
        </p:nvGrpSpPr>
        <p:grpSpPr>
          <a:xfrm>
            <a:off x="8869222" y="3954972"/>
            <a:ext cx="2798522" cy="477758"/>
            <a:chOff x="1762139" y="3608676"/>
            <a:chExt cx="1542507" cy="339758"/>
          </a:xfrm>
        </p:grpSpPr>
        <p:sp>
          <p:nvSpPr>
            <p:cNvPr id="35" name="TextBox 34"/>
            <p:cNvSpPr txBox="1"/>
            <p:nvPr/>
          </p:nvSpPr>
          <p:spPr>
            <a:xfrm>
              <a:off x="1762140" y="3608676"/>
              <a:ext cx="1542506" cy="2146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Меры по НПК</a:t>
              </a:r>
              <a:endParaRPr lang="en-US" altLang="zh-CN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62139" y="3781496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87 – 875 тыс. тенге</a:t>
              </a:r>
              <a:endPara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2503" y="1374267"/>
            <a:ext cx="2761462" cy="30187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altLang="zh-CN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Отсутствие уведомления</a:t>
            </a:r>
            <a:endParaRPr lang="en-US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117"/>
          <p:cNvGrpSpPr/>
          <p:nvPr/>
        </p:nvGrpSpPr>
        <p:grpSpPr>
          <a:xfrm>
            <a:off x="621793" y="2229437"/>
            <a:ext cx="2761464" cy="522453"/>
            <a:chOff x="5863395" y="2079109"/>
            <a:chExt cx="1542507" cy="371543"/>
          </a:xfrm>
        </p:grpSpPr>
        <p:sp>
          <p:nvSpPr>
            <p:cNvPr id="41" name="TextBox 40"/>
            <p:cNvSpPr txBox="1"/>
            <p:nvPr/>
          </p:nvSpPr>
          <p:spPr>
            <a:xfrm>
              <a:off x="5863396" y="2079109"/>
              <a:ext cx="1542506" cy="2146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ПВК</a:t>
              </a:r>
              <a:endParaRPr lang="en-US" altLang="zh-CN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63395" y="2283714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233 – 1 458 тыс. тенге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118"/>
          <p:cNvGrpSpPr/>
          <p:nvPr/>
        </p:nvGrpSpPr>
        <p:grpSpPr>
          <a:xfrm>
            <a:off x="621793" y="3093707"/>
            <a:ext cx="2761464" cy="531550"/>
            <a:chOff x="5863395" y="2821530"/>
            <a:chExt cx="1542507" cy="378012"/>
          </a:xfrm>
        </p:grpSpPr>
        <p:sp>
          <p:nvSpPr>
            <p:cNvPr id="44" name="TextBox 43"/>
            <p:cNvSpPr txBox="1"/>
            <p:nvPr/>
          </p:nvSpPr>
          <p:spPr>
            <a:xfrm>
              <a:off x="5863396" y="2821530"/>
              <a:ext cx="1542506" cy="2146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dirty="0" smtClean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ИЗВЕЩЕНИЕ КЛИЕНТОВ</a:t>
              </a:r>
              <a:endParaRPr lang="en-US" altLang="zh-CN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63395" y="3032604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146 -1 283 тыс. тенге 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119"/>
          <p:cNvGrpSpPr/>
          <p:nvPr/>
        </p:nvGrpSpPr>
        <p:grpSpPr>
          <a:xfrm>
            <a:off x="0" y="4025124"/>
            <a:ext cx="3383257" cy="540656"/>
            <a:chOff x="5516072" y="3563950"/>
            <a:chExt cx="1889830" cy="384488"/>
          </a:xfrm>
        </p:grpSpPr>
        <p:sp>
          <p:nvSpPr>
            <p:cNvPr id="47" name="TextBox 46"/>
            <p:cNvSpPr txBox="1"/>
            <p:nvPr/>
          </p:nvSpPr>
          <p:spPr>
            <a:xfrm>
              <a:off x="5516072" y="3563950"/>
              <a:ext cx="1889830" cy="23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dirty="0" smtClean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Не информирование (СПО)</a:t>
              </a:r>
              <a:endParaRPr lang="en-US" altLang="zh-CN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63395" y="3781500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146 – 1 167 тыс. тенге</a:t>
              </a:r>
              <a:endPara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0" name="Oval 49"/>
          <p:cNvSpPr>
            <a:spLocks noChangeAspect="1"/>
          </p:cNvSpPr>
          <p:nvPr/>
        </p:nvSpPr>
        <p:spPr>
          <a:xfrm>
            <a:off x="3551120" y="3147283"/>
            <a:ext cx="659525" cy="6406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3551120" y="4030615"/>
            <a:ext cx="659525" cy="6406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3551120" y="2278466"/>
            <a:ext cx="659525" cy="640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3551120" y="1395135"/>
            <a:ext cx="659525" cy="640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8025031" y="1395135"/>
            <a:ext cx="659525" cy="6406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8025031" y="2234924"/>
            <a:ext cx="659525" cy="64064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8025031" y="3972559"/>
            <a:ext cx="659525" cy="640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8025031" y="3103741"/>
            <a:ext cx="659525" cy="640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47176" y="324513"/>
            <a:ext cx="8188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12 нарушений определенных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КоАП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5507" y="1711602"/>
            <a:ext cx="2761464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 defTabSz="1285829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От 44 – 437 тыс. тенге</a:t>
            </a:r>
            <a:r>
              <a:rPr lang="en-US" altLang="zh-CN" sz="1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.</a:t>
            </a:r>
            <a:endParaRPr lang="en-US" altLang="zh-CN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702789" y="2092717"/>
            <a:ext cx="2761462" cy="704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zh-CN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Нарушения </a:t>
            </a:r>
          </a:p>
          <a:p>
            <a:pPr algn="ctr">
              <a:lnSpc>
                <a:spcPct val="120000"/>
              </a:lnSpc>
            </a:pPr>
            <a:r>
              <a:rPr lang="ru-RU" altLang="zh-CN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требований ПОД/ФТ</a:t>
            </a: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6" name="Group 145"/>
          <p:cNvGrpSpPr/>
          <p:nvPr/>
        </p:nvGrpSpPr>
        <p:grpSpPr>
          <a:xfrm>
            <a:off x="8876482" y="4745985"/>
            <a:ext cx="3315518" cy="477750"/>
            <a:chOff x="1762139" y="3608681"/>
            <a:chExt cx="1827468" cy="339753"/>
          </a:xfrm>
        </p:grpSpPr>
        <p:sp>
          <p:nvSpPr>
            <p:cNvPr id="77" name="TextBox 76"/>
            <p:cNvSpPr txBox="1"/>
            <p:nvPr/>
          </p:nvSpPr>
          <p:spPr>
            <a:xfrm>
              <a:off x="1762140" y="3608681"/>
              <a:ext cx="1827467" cy="2146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Не информирование (ПО)</a:t>
              </a:r>
              <a:endParaRPr lang="en-US" altLang="zh-CN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62139" y="3781496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87 – 875 тыс. тенге</a:t>
              </a:r>
              <a:endPara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9" name="Oval 67"/>
          <p:cNvSpPr>
            <a:spLocks noChangeAspect="1"/>
          </p:cNvSpPr>
          <p:nvPr/>
        </p:nvSpPr>
        <p:spPr>
          <a:xfrm>
            <a:off x="8032291" y="4763575"/>
            <a:ext cx="659525" cy="64064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11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0" name="Group 145"/>
          <p:cNvGrpSpPr/>
          <p:nvPr/>
        </p:nvGrpSpPr>
        <p:grpSpPr>
          <a:xfrm>
            <a:off x="8883742" y="5580544"/>
            <a:ext cx="2798522" cy="501546"/>
            <a:chOff x="1762139" y="3608676"/>
            <a:chExt cx="1542507" cy="356675"/>
          </a:xfrm>
        </p:grpSpPr>
        <p:sp>
          <p:nvSpPr>
            <p:cNvPr id="81" name="TextBox 80"/>
            <p:cNvSpPr txBox="1"/>
            <p:nvPr/>
          </p:nvSpPr>
          <p:spPr>
            <a:xfrm>
              <a:off x="1762140" y="3608676"/>
              <a:ext cx="1542506" cy="23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altLang="zh-CN" dirty="0" smtClean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В части документации</a:t>
              </a:r>
              <a:endParaRPr lang="en-US" altLang="zh-CN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762139" y="3781496"/>
              <a:ext cx="1542507" cy="18385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58 – 583 тыс. тенге</a:t>
              </a:r>
              <a:endPara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3" name="Oval 67"/>
          <p:cNvSpPr>
            <a:spLocks noChangeAspect="1"/>
          </p:cNvSpPr>
          <p:nvPr/>
        </p:nvSpPr>
        <p:spPr>
          <a:xfrm>
            <a:off x="8039551" y="5598133"/>
            <a:ext cx="659525" cy="6406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4" name="Group 119"/>
          <p:cNvGrpSpPr/>
          <p:nvPr/>
        </p:nvGrpSpPr>
        <p:grpSpPr>
          <a:xfrm>
            <a:off x="629053" y="4859682"/>
            <a:ext cx="2761464" cy="540656"/>
            <a:chOff x="5863395" y="3563950"/>
            <a:chExt cx="1542507" cy="384488"/>
          </a:xfrm>
        </p:grpSpPr>
        <p:sp>
          <p:nvSpPr>
            <p:cNvPr id="85" name="TextBox 84"/>
            <p:cNvSpPr txBox="1"/>
            <p:nvPr/>
          </p:nvSpPr>
          <p:spPr>
            <a:xfrm>
              <a:off x="5863396" y="3563950"/>
              <a:ext cx="1542506" cy="23638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По отказу клиента</a:t>
              </a:r>
              <a:endParaRPr lang="en-US" altLang="zh-CN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63395" y="3781500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87 – 875 тыс. тенге</a:t>
              </a:r>
              <a:endPara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7" name="Oval 52"/>
          <p:cNvSpPr>
            <a:spLocks noChangeAspect="1"/>
          </p:cNvSpPr>
          <p:nvPr/>
        </p:nvSpPr>
        <p:spPr>
          <a:xfrm>
            <a:off x="3558380" y="4865173"/>
            <a:ext cx="659525" cy="6406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2" name="Group 119"/>
          <p:cNvGrpSpPr/>
          <p:nvPr/>
        </p:nvGrpSpPr>
        <p:grpSpPr>
          <a:xfrm>
            <a:off x="636313" y="5679726"/>
            <a:ext cx="2761464" cy="540656"/>
            <a:chOff x="5863395" y="3563950"/>
            <a:chExt cx="1542507" cy="384488"/>
          </a:xfrm>
        </p:grpSpPr>
        <p:sp>
          <p:nvSpPr>
            <p:cNvPr id="93" name="TextBox 92"/>
            <p:cNvSpPr txBox="1"/>
            <p:nvPr/>
          </p:nvSpPr>
          <p:spPr>
            <a:xfrm>
              <a:off x="5863396" y="3563950"/>
              <a:ext cx="1542506" cy="2146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По обучению</a:t>
              </a:r>
              <a:endParaRPr lang="en-US" altLang="zh-CN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63395" y="3781500"/>
              <a:ext cx="1542507" cy="16693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29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ru-RU" altLang="zh-CN" sz="1400" b="1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От 58 – 583 тыс. тенге</a:t>
              </a:r>
              <a:endParaRPr lang="en-US" altLang="zh-CN" sz="1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5" name="Oval 52"/>
          <p:cNvSpPr>
            <a:spLocks noChangeAspect="1"/>
          </p:cNvSpPr>
          <p:nvPr/>
        </p:nvSpPr>
        <p:spPr>
          <a:xfrm>
            <a:off x="3565640" y="5685217"/>
            <a:ext cx="659525" cy="64064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en-US" sz="24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E48F4E-EB23-497E-A21D-E3DCE3D0A468}"/>
              </a:ext>
            </a:extLst>
          </p:cNvPr>
          <p:cNvSpPr/>
          <p:nvPr/>
        </p:nvSpPr>
        <p:spPr>
          <a:xfrm>
            <a:off x="0" y="0"/>
            <a:ext cx="12192000" cy="825577"/>
          </a:xfrm>
          <a:prstGeom prst="rect">
            <a:avLst/>
          </a:prstGeom>
          <a:solidFill>
            <a:srgbClr val="DAE3F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/>
            <a:endParaRPr lang="en-US" sz="1800" kern="1200" dirty="0">
              <a:solidFill>
                <a:srgbClr val="1E1E1E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 fontAlgn="base"/>
            <a:r>
              <a:rPr lang="ru-RU" sz="1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Нарушение законодательства Республики Казахстан о противодействии легализации (отмыванию) доходов, полученных преступным путем, и финансированию терроризма</a:t>
            </a:r>
            <a:r>
              <a:rPr lang="en-US" sz="1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(c</a:t>
            </a:r>
            <a:r>
              <a:rPr lang="ru-RU" sz="1800" b="1" kern="1200" dirty="0" err="1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татья</a:t>
            </a:r>
            <a:r>
              <a:rPr lang="ru-RU" sz="1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214</a:t>
            </a:r>
            <a:r>
              <a:rPr lang="en-US" sz="1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x-none" sz="1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КоАП РК)</a:t>
            </a:r>
            <a:r>
              <a:rPr lang="ru-RU" sz="1800" b="1" kern="120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x-none" sz="18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/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D095E-EE5B-4F63-9A42-464B1EF11EE3}"/>
              </a:ext>
            </a:extLst>
          </p:cNvPr>
          <p:cNvSpPr txBox="1"/>
          <p:nvPr/>
        </p:nvSpPr>
        <p:spPr>
          <a:xfrm>
            <a:off x="1233996" y="1988551"/>
            <a:ext cx="92239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x-none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ПРИНИМАЕМЫЕ  МЕРЫ ГОСУДАРСТВЕННЫМИ ОРГАНАМИ – РЕГУЛЯТОРАМИ  ЗА НАРУШЕНИЕ ЗАКОНОДАТЕЛЬСТВА ПОД/ФТ:</a:t>
            </a:r>
          </a:p>
          <a:p>
            <a:pPr algn="just"/>
            <a:endParaRPr lang="x-none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ВЛЕЧЕТ ШТРАФ ОТ 20 МРП ДО 600 МРП;</a:t>
            </a:r>
          </a:p>
          <a:p>
            <a:pPr marL="285750" indent="-285750" algn="just">
              <a:buFontTx/>
              <a:buChar char="-"/>
            </a:pPr>
            <a:endParaRPr lang="x-none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x-none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ПРИОСТАНОВЛЕНИЕ ЛИБО ЛИШЕНИЕ КВАЛИФИКАЦИОННОГО АТТЕСТАТА (СВИДЕТЕЛЬСТВА), ЛИЦЕНЗИИ СРОКОМ ОТ 3 –Х ДО 6 – И МЕСЯЦЕВ.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37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829" y="326999"/>
            <a:ext cx="8128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Регистрация в системе ВЕБ-СФМ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圆角矩形 22"/>
          <p:cNvSpPr/>
          <p:nvPr/>
        </p:nvSpPr>
        <p:spPr>
          <a:xfrm>
            <a:off x="918413" y="1113947"/>
            <a:ext cx="2409371" cy="103416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26"/>
          <p:cNvSpPr/>
          <p:nvPr/>
        </p:nvSpPr>
        <p:spPr>
          <a:xfrm>
            <a:off x="3558007" y="1113947"/>
            <a:ext cx="2409371" cy="103416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27"/>
          <p:cNvSpPr/>
          <p:nvPr/>
        </p:nvSpPr>
        <p:spPr>
          <a:xfrm>
            <a:off x="6197600" y="1113947"/>
            <a:ext cx="2409371" cy="1034167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28"/>
          <p:cNvSpPr/>
          <p:nvPr/>
        </p:nvSpPr>
        <p:spPr>
          <a:xfrm>
            <a:off x="8837195" y="1113947"/>
            <a:ext cx="2409371" cy="1034167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4" tIns="43347" rIns="86694" bIns="43347" rtlCol="0" anchor="ctr"/>
          <a:lstStyle/>
          <a:p>
            <a:pPr algn="ctr"/>
            <a:endParaRPr lang="zh-CN" altLang="en-US"/>
          </a:p>
        </p:txBody>
      </p:sp>
      <p:sp>
        <p:nvSpPr>
          <p:cNvPr id="9" name="MH_Other_1"/>
          <p:cNvSpPr/>
          <p:nvPr>
            <p:custDataLst>
              <p:tags r:id="rId1"/>
            </p:custDataLst>
          </p:nvPr>
        </p:nvSpPr>
        <p:spPr>
          <a:xfrm>
            <a:off x="1872682" y="832930"/>
            <a:ext cx="530793" cy="53212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0" name="MH_Other_2"/>
          <p:cNvSpPr/>
          <p:nvPr>
            <p:custDataLst>
              <p:tags r:id="rId2"/>
            </p:custDataLst>
          </p:nvPr>
        </p:nvSpPr>
        <p:spPr>
          <a:xfrm>
            <a:off x="4512276" y="872330"/>
            <a:ext cx="530793" cy="53212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" name="MH_Other_3"/>
          <p:cNvSpPr/>
          <p:nvPr>
            <p:custDataLst>
              <p:tags r:id="rId3"/>
            </p:custDataLst>
          </p:nvPr>
        </p:nvSpPr>
        <p:spPr>
          <a:xfrm>
            <a:off x="7151869" y="896245"/>
            <a:ext cx="530793" cy="53212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3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kern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2" name="MH_Other_4"/>
          <p:cNvSpPr/>
          <p:nvPr>
            <p:custDataLst>
              <p:tags r:id="rId4"/>
            </p:custDataLst>
          </p:nvPr>
        </p:nvSpPr>
        <p:spPr>
          <a:xfrm>
            <a:off x="9791464" y="896244"/>
            <a:ext cx="530793" cy="53212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4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000" kern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3" name="矩形 3"/>
          <p:cNvSpPr/>
          <p:nvPr/>
        </p:nvSpPr>
        <p:spPr>
          <a:xfrm>
            <a:off x="914400" y="1478951"/>
            <a:ext cx="2394857" cy="410706"/>
          </a:xfrm>
          <a:prstGeom prst="rect">
            <a:avLst/>
          </a:prstGeom>
        </p:spPr>
        <p:txBody>
          <a:bodyPr wrap="square" lIns="86694" tIns="43347" rIns="86694" bIns="43347">
            <a:spAutoFit/>
          </a:bodyPr>
          <a:lstStyle/>
          <a:p>
            <a:pPr algn="ctr"/>
            <a:r>
              <a:rPr lang="ru-RU" altLang="zh-CN" sz="21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Сайт Агентства</a:t>
            </a:r>
            <a:endParaRPr lang="zh-CN" altLang="en-US" sz="2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4"/>
          <p:cNvSpPr/>
          <p:nvPr/>
        </p:nvSpPr>
        <p:spPr>
          <a:xfrm>
            <a:off x="3541487" y="1478951"/>
            <a:ext cx="2438400" cy="410706"/>
          </a:xfrm>
          <a:prstGeom prst="rect">
            <a:avLst/>
          </a:prstGeom>
        </p:spPr>
        <p:txBody>
          <a:bodyPr wrap="square" lIns="86694" tIns="43347" rIns="86694" bIns="43347">
            <a:spAutoFit/>
          </a:bodyPr>
          <a:lstStyle/>
          <a:p>
            <a:pPr lvl="0" algn="ctr"/>
            <a:r>
              <a:rPr lang="ru-RU" altLang="zh-CN" sz="21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СДФО</a:t>
            </a:r>
            <a:endParaRPr lang="zh-CN" altLang="en-US" sz="2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5"/>
          <p:cNvSpPr/>
          <p:nvPr/>
        </p:nvSpPr>
        <p:spPr>
          <a:xfrm>
            <a:off x="6313542" y="1429473"/>
            <a:ext cx="2237675" cy="733871"/>
          </a:xfrm>
          <a:prstGeom prst="rect">
            <a:avLst/>
          </a:prstGeom>
        </p:spPr>
        <p:txBody>
          <a:bodyPr wrap="square" lIns="86694" tIns="43347" rIns="86694" bIns="43347">
            <a:spAutoFit/>
          </a:bodyPr>
          <a:lstStyle/>
          <a:p>
            <a:pPr lvl="0" algn="ctr"/>
            <a:r>
              <a:rPr lang="ru-RU" altLang="zh-CN" sz="21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Система </a:t>
            </a:r>
          </a:p>
          <a:p>
            <a:pPr lvl="0" algn="ctr"/>
            <a:r>
              <a:rPr lang="en-US" altLang="zh-CN" sz="21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WEB-</a:t>
            </a:r>
            <a:r>
              <a:rPr lang="ru-RU" altLang="zh-CN" sz="21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СФМ</a:t>
            </a:r>
            <a:endParaRPr lang="zh-CN" altLang="en-US" sz="2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6"/>
          <p:cNvSpPr/>
          <p:nvPr/>
        </p:nvSpPr>
        <p:spPr>
          <a:xfrm>
            <a:off x="8953138" y="1364161"/>
            <a:ext cx="2237675" cy="733871"/>
          </a:xfrm>
          <a:prstGeom prst="rect">
            <a:avLst/>
          </a:prstGeom>
        </p:spPr>
        <p:txBody>
          <a:bodyPr wrap="square" lIns="86694" tIns="43347" rIns="86694" bIns="43347">
            <a:spAutoFit/>
          </a:bodyPr>
          <a:lstStyle/>
          <a:p>
            <a:pPr lvl="0" algn="ctr"/>
            <a:r>
              <a:rPr lang="ru-RU" altLang="zh-CN" sz="21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Регистрация / Вход</a:t>
            </a:r>
            <a:endParaRPr lang="zh-CN" altLang="en-US" sz="21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14218" t="6829" r="54389" b="41686"/>
          <a:stretch>
            <a:fillRect/>
          </a:stretch>
        </p:blipFill>
        <p:spPr bwMode="auto">
          <a:xfrm>
            <a:off x="943428" y="2337476"/>
            <a:ext cx="4412343" cy="40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трелка вправо 16"/>
          <p:cNvSpPr/>
          <p:nvPr/>
        </p:nvSpPr>
        <p:spPr>
          <a:xfrm>
            <a:off x="5486411" y="3947884"/>
            <a:ext cx="333818" cy="711200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 l="33968" t="14832" r="14841" b="3757"/>
          <a:stretch>
            <a:fillRect/>
          </a:stretch>
        </p:blipFill>
        <p:spPr bwMode="auto">
          <a:xfrm>
            <a:off x="6342741" y="2365829"/>
            <a:ext cx="4804229" cy="399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62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78224" y="-24603"/>
            <a:ext cx="1103433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40" dirty="0">
                <a:solidFill>
                  <a:schemeClr val="bg1"/>
                </a:solidFill>
              </a:rPr>
              <a:t>Агентство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45" dirty="0">
                <a:solidFill>
                  <a:schemeClr val="bg1"/>
                </a:solidFill>
              </a:rPr>
              <a:t>Республики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55" dirty="0">
                <a:solidFill>
                  <a:schemeClr val="bg1"/>
                </a:solidFill>
              </a:rPr>
              <a:t>Казахстан</a:t>
            </a:r>
            <a:r>
              <a:rPr sz="3200" spc="-140" dirty="0">
                <a:solidFill>
                  <a:schemeClr val="bg1"/>
                </a:solidFill>
              </a:rPr>
              <a:t> </a:t>
            </a:r>
            <a:r>
              <a:rPr sz="3200" spc="50" dirty="0">
                <a:solidFill>
                  <a:schemeClr val="bg1"/>
                </a:solidFill>
              </a:rPr>
              <a:t>по</a:t>
            </a:r>
            <a:r>
              <a:rPr sz="3200" spc="-145" dirty="0">
                <a:solidFill>
                  <a:schemeClr val="bg1"/>
                </a:solidFill>
              </a:rPr>
              <a:t> </a:t>
            </a:r>
            <a:r>
              <a:rPr sz="3200" spc="35" dirty="0">
                <a:solidFill>
                  <a:schemeClr val="bg1"/>
                </a:solidFill>
              </a:rPr>
              <a:t>финансовому</a:t>
            </a:r>
            <a:r>
              <a:rPr sz="3200" spc="-200" dirty="0">
                <a:solidFill>
                  <a:schemeClr val="bg1"/>
                </a:solidFill>
              </a:rPr>
              <a:t> </a:t>
            </a:r>
            <a:r>
              <a:rPr sz="3200" spc="30" dirty="0">
                <a:solidFill>
                  <a:schemeClr val="bg1"/>
                </a:solidFill>
              </a:rPr>
              <a:t>мониторингу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838937" y="1563348"/>
            <a:ext cx="225884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200" b="1" spc="-30" dirty="0" smtClean="0">
                <a:solidFill>
                  <a:srgbClr val="F80000"/>
                </a:solidFill>
                <a:latin typeface="Arial"/>
                <a:cs typeface="Arial"/>
              </a:rPr>
              <a:t> 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" b="3888"/>
          <a:stretch/>
        </p:blipFill>
        <p:spPr bwMode="auto">
          <a:xfrm>
            <a:off x="-2" y="438150"/>
            <a:ext cx="12192001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365" y="2644027"/>
            <a:ext cx="1425388" cy="932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регистрации необходимо нажать на вкладку СДФО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586753" y="3576357"/>
            <a:ext cx="356347" cy="4812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89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219575"/>
            <a:ext cx="1371600" cy="1461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Далее выбираем систему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WEB </a:t>
            </a:r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СФМ для регистрации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371600" y="5105400"/>
            <a:ext cx="7239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4307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</Words>
  <Application>Microsoft Office PowerPoint</Application>
  <PresentationFormat>Широкоэкранный</PresentationFormat>
  <Paragraphs>154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微软雅黑</vt:lpstr>
      <vt:lpstr>Arial</vt:lpstr>
      <vt:lpstr>Batang</vt:lpstr>
      <vt:lpstr>Calibri</vt:lpstr>
      <vt:lpstr>Calibri Light</vt:lpstr>
      <vt:lpstr>等线</vt:lpstr>
      <vt:lpstr>Impact</vt:lpstr>
      <vt:lpstr>Microsoft Sans Serif</vt:lpstr>
      <vt:lpstr>Microsoft Uighur</vt:lpstr>
      <vt:lpstr>Open Sans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Агентство Республики Казахстан по финансовому мониторингу</vt:lpstr>
      <vt:lpstr>Презентация PowerPoint</vt:lpstr>
      <vt:lpstr>Презентация PowerPoint</vt:lpstr>
      <vt:lpstr>Презентация PowerPoint</vt:lpstr>
      <vt:lpstr>Агентство Республики Казахстан по финансовому мониторингу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ХОЗУ</dc:creator>
  <cp:lastModifiedBy>ХОЗУ</cp:lastModifiedBy>
  <cp:revision>1</cp:revision>
  <dcterms:created xsi:type="dcterms:W3CDTF">2021-12-28T09:13:31Z</dcterms:created>
  <dcterms:modified xsi:type="dcterms:W3CDTF">2021-12-28T09:13:41Z</dcterms:modified>
</cp:coreProperties>
</file>