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7" r:id="rId2"/>
    <p:sldId id="278" r:id="rId3"/>
    <p:sldId id="257" r:id="rId4"/>
    <p:sldId id="273" r:id="rId5"/>
    <p:sldId id="274" r:id="rId6"/>
    <p:sldId id="268" r:id="rId7"/>
    <p:sldId id="279" r:id="rId8"/>
    <p:sldId id="258" r:id="rId9"/>
    <p:sldId id="259" r:id="rId10"/>
    <p:sldId id="269" r:id="rId11"/>
    <p:sldId id="263" r:id="rId12"/>
    <p:sldId id="281" r:id="rId13"/>
    <p:sldId id="280" r:id="rId14"/>
    <p:sldId id="265" r:id="rId15"/>
    <p:sldId id="272" r:id="rId16"/>
    <p:sldId id="261" r:id="rId17"/>
    <p:sldId id="275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9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2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86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9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418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2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7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0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7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9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3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4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4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D2DE-439D-4A4C-9A8A-C3E22135E9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ED7B13-FAEF-4E7A-87E9-32AEAD4A8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3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3951" y="2168512"/>
            <a:ext cx="9544204" cy="1961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</a:t>
            </a:r>
            <a:b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«Искусственный интеллект, 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kk-KZ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цифровизация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трансформирование финансовых стратегий и устойчивое развитие»</a:t>
            </a:r>
            <a:r>
              <a:rPr lang="ru-RU" sz="440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7869" y="3877939"/>
            <a:ext cx="7876960" cy="2554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"Цифровизация. Трансформация аудита и </a:t>
            </a:r>
          </a:p>
          <a:p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учёта - перспективы и вызовы.»</a:t>
            </a:r>
          </a:p>
          <a:p>
            <a:endParaRPr lang="ru-RU" sz="1600" b="1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6038"/>
            <a:r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ПОБ «Учёт»</a:t>
            </a:r>
          </a:p>
          <a:p>
            <a:pPr marL="3856038"/>
            <a:r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 ПАО «Палата аудиторов РК» </a:t>
            </a:r>
            <a:r>
              <a:rPr lang="ru-RU" sz="19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Акан Арыстан</a:t>
            </a:r>
          </a:p>
          <a:p>
            <a:pPr marL="3856038"/>
            <a:r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Алматы, 20 ноября 2024 г. </a:t>
            </a:r>
          </a:p>
          <a:p>
            <a:pPr marL="5024438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55" y="389044"/>
            <a:ext cx="1028700" cy="1228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58" y="389043"/>
            <a:ext cx="1361933" cy="1228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2" y="5108875"/>
            <a:ext cx="3723405" cy="1323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506351" y="2320912"/>
            <a:ext cx="9544204" cy="1961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</a:t>
            </a:r>
            <a:b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«Искусственный интеллект, 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kk-KZ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цифровизация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трансформирование финансовых стратегий и устойчивое развитие»</a:t>
            </a:r>
            <a:r>
              <a:rPr lang="ru-RU" sz="440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950269" y="4030339"/>
            <a:ext cx="7876960" cy="2554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"Цифровизация. Трансформация аудита и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учёта - перспективы и вызовы.»</a:t>
            </a:r>
          </a:p>
          <a:p>
            <a:pPr marL="0" indent="0">
              <a:buNone/>
            </a:pPr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ПОБ «Учёт»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 ПАО «Палата аудиторов РК»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Акан </a:t>
            </a:r>
            <a:r>
              <a:rPr lang="ru-RU" sz="19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Арыстан</a:t>
            </a:r>
            <a:endPara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Алматы, 20 ноября 2024 г. </a:t>
            </a:r>
          </a:p>
          <a:p>
            <a:pPr marL="0" indent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34" y="184108"/>
            <a:ext cx="1028700" cy="1228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3" y="217979"/>
            <a:ext cx="1361933" cy="12287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52" y="5590212"/>
            <a:ext cx="2704350" cy="9613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43" y="184108"/>
            <a:ext cx="1575492" cy="16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74" y="216705"/>
            <a:ext cx="9048517" cy="11051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 и новые направления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474" y="1558212"/>
            <a:ext cx="5748951" cy="487991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влияющие на профессию: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Полный переход на цифровые документы;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Дистанционная работа;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Обширное применение искусственного интеллекта;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Транснациональность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Специализация компаний;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Расширение сферы подтверждения достоверности информации;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Получение информации клиентами в режиме реального времени.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Распознавание и сортировка документов.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Автоматическая классификация расходов.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Обнаружение ошибок и мошенничества в реальном времени.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Аналитика, прогнозы и решения – ИИ.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4735" y="1978091"/>
            <a:ext cx="5162877" cy="4105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направления: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бухгалтерского аутсорсинга;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внешнего контроля качества бухгалтерских организаций;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новых направлений в аудите:</a:t>
            </a:r>
          </a:p>
          <a:p>
            <a:pPr marL="715963" indent="-342900">
              <a:buAutoNum type="arabicParenR"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социальной ответственности;</a:t>
            </a:r>
          </a:p>
          <a:p>
            <a:pPr marL="715963" indent="-342900">
              <a:buAutoNum type="arabicParenR"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Судебный аудит;</a:t>
            </a:r>
          </a:p>
          <a:p>
            <a:pPr marL="715963" indent="-342900">
              <a:buAutoNum type="arabicParenR"/>
            </a:pPr>
            <a:r>
              <a:rPr lang="ru-RU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Дью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дилидженс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42900">
              <a:buAutoNum type="arabicParenR"/>
            </a:pP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</a:p>
          <a:p>
            <a:pPr marL="715963" indent="-342900">
              <a:buAutoNum type="arabicParenR"/>
            </a:pP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kk-KZ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45" y="399994"/>
            <a:ext cx="6838640" cy="69107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Бухгалтерский аутсорсинг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3484" y="1268575"/>
            <a:ext cx="3931065" cy="1136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законодательного статуса и определения БА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0295" y="2863313"/>
            <a:ext cx="3661036" cy="11365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единых Правил и методологии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Бухаутсорсинга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484" y="4609112"/>
            <a:ext cx="3931065" cy="1136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Установления внешнего контроля качества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25628" y="1902830"/>
            <a:ext cx="4238714" cy="3057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БОНУСЫ:</a:t>
            </a: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</a:t>
            </a: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Делегирование полномочий</a:t>
            </a: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Разделений операционных функций</a:t>
            </a: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</a:t>
            </a:r>
          </a:p>
          <a:p>
            <a:pPr marL="342900" indent="-342900">
              <a:buAutoNum type="arabicPeriod"/>
            </a:pP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Раздление ответственности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2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6768" y="681773"/>
            <a:ext cx="484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социальной ответственности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5626" y="751344"/>
            <a:ext cx="9896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Аудит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социальной ответственности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— процесс оценки, подготовки отчёта, повышения эффективности функционирования и стиля работы организации, средство измерения её воздействия на общество в целом. 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	При помощи социального аудита можно измерить степень корпоративной социальной ответственности. Им оцениваются прежде всего формальные и неформальные правила поведения внутри организации, мнения сторон, заинтересованных в деятельности компании, с целью выбора условий, благоприятных для менеджмента качества и развития человеческих ресурсов. 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	Подобно внутреннему финансовому аудиту, социальный аудит требует чёткой постановки критериев исследования: каких результатов компания стремится достичь, мнение каких групп общественности влияет на успех её бизнеса и в каких показателях будет измеряться её эффективность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80" y="5872526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10818" y="578348"/>
            <a:ext cx="4239899" cy="79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Судебный аудит</a:t>
            </a:r>
            <a:endParaRPr lang="ru-RU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7639" y="474345"/>
            <a:ext cx="1017638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Судебный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– оказание аудитором услуг государственным, следственным органам, адвокатуре или местным предпринимателям по делам, где отсутствует прямая необходимость в применении МСА по отдельным вопросам</a:t>
            </a:r>
          </a:p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появится возможность прописать четкие прозрачный механизм взаимодействия аудитора и следствия;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появится регламентированная подотчетность, в том числе и в первую очередь, высшим органам надзора – Прокуратуре РК;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 получит четко установленные права и обязанности, а также компетенцию и сроки;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услуги для ПО будут отличны от сопутствующих услуг – согласованных процедур;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продуктивно будут реализованы требования Закона РК «Об аудиторской деятельности» в части «взаимодействие с органами прокуратуры и уголовного преследования при проведении внешнего контроля качества аудиторских организаций»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80" y="5872526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2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32601"/>
            <a:ext cx="4151495" cy="786156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Дью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дилидженс</a:t>
            </a:r>
            <a:endParaRPr lang="ru-RU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495" y="1964647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Процедура составления объективного представления об объекте инвестирования, включающая в себя оценку инвестиционных рисков, независимую оценку объекта инвестирования, всестороннее исследование деятельности компании, комплексную проверку её финансового состояния и положения на рынке.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Due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diligence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проводится обычно перед началом покупки бизнеса, осуществлением сделки по слиянию (присоединению), подписанием контракта или сотрудничеством с этой компанией.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	DD становится все более известным среди представителей крупного, среднего и иногда малого российского бизнеса, представляет собой ряд мероприятий по формированию объективного представления об объекте инвестирования.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4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342" y="367004"/>
            <a:ext cx="8596668" cy="69668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ESG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022" y="1156996"/>
            <a:ext cx="9309500" cy="511317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(IAASB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(IFAC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 «Совет по международным стандартам аудита и заданий, обеспечивающих уверенность» утвердил 20 сентября 2024 года международный стандарт по обеспечению устойчивого развития «Общие требования к заданиям, обеспечивающим уверенность в информации об устойчивом развитии» (ISSA 5000).</a:t>
            </a:r>
          </a:p>
          <a:p>
            <a:pPr algn="just"/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Сфера применения: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Стандарт применим ко всем формам отчетности в области устойчивого развития, позволяя обеспечивать уверенность в информации об устойчивом развитии в соответствии с различными концепциями, используемыми во всем мире, включая стандарты IFRS S1 и IFRS S2 Международного совета по стандартам устойчивого развития (ISSB) и стандарты Глобальной инициативы по отчетности, а также нормативные требования.</a:t>
            </a:r>
          </a:p>
          <a:p>
            <a:pPr algn="just"/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Риск-ориентированный подход: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ISSA 5000 продвигает риск-ориентированный подход к обеспечению уверенности в информации об устойчивом развитии, требуя от специалистов -практиков оценивать риски существенных искажений в информации об устойчивом развитии и соответствующим образом адаптировать свои процедуры.</a:t>
            </a:r>
          </a:p>
          <a:p>
            <a:pPr algn="just"/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Повышенный профессиональный скептицизм: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Стандарт подчеркивает необходимость того, чтобы специалисты, выражающие уверенность в информации об устойчивом развитии, проявляли повышенный профессиональный скептицизм, учитывая развивающийся характер отчетности в области устойчивого развития и уникальные проблемы, связанные с проверкой нефинансовых данных.</a:t>
            </a:r>
          </a:p>
          <a:p>
            <a:pPr algn="just"/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Вовлечение и прозрачность: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ISSA 5000 повышает прозрачность заданий по обеспечению уверенности в информации об устойчивом развитии, требуя четкого изложения объема и методологии.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83" y="346575"/>
            <a:ext cx="9203328" cy="78859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kk-KZ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  <a:endParaRPr lang="ru-RU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1538243"/>
            <a:ext cx="1894950" cy="123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</a:rPr>
              <a:t>Юрис</a:t>
            </a:r>
            <a:r>
              <a:rPr lang="kk-KZ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334" y="3119214"/>
            <a:ext cx="1877859" cy="1538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2">
                    <a:lumMod val="75000"/>
                  </a:schemeClr>
                </a:solidFill>
              </a:rPr>
              <a:t>Оценка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IT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334" y="4982198"/>
            <a:ext cx="1971862" cy="1452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accent2">
                    <a:lumMod val="75000"/>
                  </a:schemeClr>
                </a:solidFill>
              </a:rPr>
              <a:t>Финансист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5121" y="4982197"/>
            <a:ext cx="2358639" cy="1452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accent2">
                    <a:lumMod val="75000"/>
                  </a:schemeClr>
                </a:solidFill>
              </a:rPr>
              <a:t>Маркетолог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2056" y="4982198"/>
            <a:ext cx="2375731" cy="1452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ПОД/ФТ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50893" y="4982198"/>
            <a:ext cx="2110812" cy="1427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МинЮст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53443" y="3119215"/>
            <a:ext cx="1948441" cy="1538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МинФин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50893" y="1538243"/>
            <a:ext cx="2033900" cy="123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Проверка контрагента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03642" y="1564926"/>
            <a:ext cx="2554146" cy="11402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Внутренняя методология клиента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5121" y="1562251"/>
            <a:ext cx="2358639" cy="1153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accent2">
                    <a:lumMod val="75000"/>
                  </a:schemeClr>
                </a:solidFill>
              </a:rPr>
              <a:t>Методология аудиторской компании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36346" y="3059394"/>
            <a:ext cx="3802879" cy="1598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системы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kk-KZ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клиента и оказание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kk-KZ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клиенту</a:t>
            </a:r>
            <a:endParaRPr lang="ru-RU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845608" y="2820114"/>
            <a:ext cx="341829" cy="299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657175" y="2859041"/>
            <a:ext cx="410198" cy="260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3892608" y="4657458"/>
            <a:ext cx="294829" cy="1709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6721267" y="4657458"/>
            <a:ext cx="290557" cy="1709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709017" y="3811424"/>
            <a:ext cx="589660" cy="248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7622848" y="3811424"/>
            <a:ext cx="922946" cy="230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345253">
            <a:off x="2709016" y="2879458"/>
            <a:ext cx="461473" cy="239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519616">
            <a:off x="2709017" y="4538765"/>
            <a:ext cx="589660" cy="289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9780000">
            <a:off x="7768126" y="3010596"/>
            <a:ext cx="632389" cy="229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1670853">
            <a:off x="7694858" y="4555409"/>
            <a:ext cx="846033" cy="230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320625" cy="78066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Роль бухгалтера в будущем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587068"/>
          </a:xfrm>
        </p:spPr>
        <p:txBody>
          <a:bodyPr/>
          <a:lstStyle/>
          <a:p>
            <a:pPr algn="just"/>
            <a:r>
              <a:rPr lang="ru-RU" dirty="0"/>
              <a:t>Роль бухгалтера будет значительно изменена. Вместо выполнения рутинных задач бухгалтеры станут финансовыми аналитиками и консультантами, которые будут интерпретировать результаты работы автоматизированных систем и помогать компаниям разрабатывать стратегии на основе полученных данных. Также они будут консультировать по вопросам налогового планирования и оптимизации бизнес-процессов.</a:t>
            </a:r>
          </a:p>
          <a:p>
            <a:pPr algn="just"/>
            <a:r>
              <a:rPr lang="ru-RU" dirty="0"/>
              <a:t>Интернет вещей </a:t>
            </a:r>
            <a:r>
              <a:rPr lang="ru-RU" b="1" dirty="0"/>
              <a:t>(</a:t>
            </a:r>
            <a:r>
              <a:rPr lang="ru-RU" b="1" dirty="0" err="1"/>
              <a:t>IoT</a:t>
            </a:r>
            <a:r>
              <a:rPr lang="ru-RU" b="1" dirty="0"/>
              <a:t>)</a:t>
            </a:r>
            <a:r>
              <a:rPr lang="ru-RU" dirty="0"/>
              <a:t> повлияет на бухгалтерию в контексте управления активами и инвентаризацией. Умные устройства и датчики смогут автоматически передавать данные о состоянии оборудования, расходах на ресурсы, логистических процессах и других аспектах, что позволит учитывать такие данные в бухгалтерии в режиме реального времени.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42821"/>
            <a:ext cx="4162100" cy="77558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Послесловие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563" y="1045036"/>
            <a:ext cx="7250242" cy="53933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Уважаемые коллеги, представив Вашем вниманию основные тезисы обсуждаемых в настоящее время новелл в аудите и бухгалтерском учете Казахстана, можно констатировать их развитие в фарватере общепланетарных тенденций. Развитие технического прогресса активно влияют на нашу жизнь и окружающий мир! Соответственно, каждое цифровое/техническое новшество находит применение и бухгалтерской сфере в геометрической прогрессии!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Убежден, что в конечном счете «человека» не вытеснит «искусственный интеллект» - его вытеснит «человек умеющий пользоваться искусственным интеллектом»!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завершении, хочу выразить особую благодарность нашим партнерам –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Almaty Management University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организацию и приглашение на данное мероприятие!        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 уважением к Вам,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Председатель Совета ПОБ «Учёт»,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Вице-президент ПАО «Палата аудиторов РК»,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Член Общественного совета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по государственным финансам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Министерства финансов РК</a:t>
            </a:r>
          </a:p>
          <a:p>
            <a:pPr marL="0" indent="0">
              <a:buNone/>
            </a:pPr>
            <a:r>
              <a:rPr lang="ru-RU" sz="2300" b="1" dirty="0" err="1">
                <a:solidFill>
                  <a:schemeClr val="accent2">
                    <a:lumMod val="75000"/>
                  </a:schemeClr>
                </a:solidFill>
              </a:rPr>
              <a:t>Акан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75000"/>
                  </a:schemeClr>
                </a:solidFill>
              </a:rPr>
              <a:t>Арыстан</a:t>
            </a:r>
            <a:endParaRPr lang="ru-RU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96" y="3671461"/>
            <a:ext cx="1948170" cy="2632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4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7334" y="1101414"/>
            <a:ext cx="2942944" cy="752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61963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Дисклеймер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7334" y="2160589"/>
            <a:ext cx="8596668" cy="204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mtClean="0"/>
              <a:t>В настоящем выступлении мной понимаются профессии «аудитор» и «бухгалтер» в качестве единой – «</a:t>
            </a:r>
            <a:r>
              <a:rPr lang="en-US" smtClean="0"/>
              <a:t>accountant</a:t>
            </a:r>
            <a:r>
              <a:rPr lang="ru-RU" smtClean="0"/>
              <a:t>». </a:t>
            </a:r>
          </a:p>
          <a:p>
            <a:pPr algn="just"/>
            <a:r>
              <a:rPr lang="ru-RU" smtClean="0"/>
              <a:t>Таким образом, мной не упоминаются действующие функции Бухгалтера или Аудитора в качестве в качестве должностей в конкретных индустриях. </a:t>
            </a:r>
          </a:p>
          <a:p>
            <a:pPr algn="just"/>
            <a:r>
              <a:rPr lang="ru-RU" smtClean="0"/>
              <a:t>Основной фокус сделан на трансформацию «профессионалов» - физических лиц и отраслевых бухгалтерских и аудиторских фирм.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895" y="477625"/>
            <a:ext cx="6561055" cy="721259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учётной техники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DFBB6-BC06-25AE-2B70-C9E278E3B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"/>
          <a:stretch/>
        </p:blipFill>
        <p:spPr>
          <a:xfrm>
            <a:off x="367827" y="1330859"/>
            <a:ext cx="3299200" cy="4204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8D348B-BDD8-4BC2-EB88-759C4614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99" y="1986022"/>
            <a:ext cx="3451919" cy="3120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D22FC6-9C55-5091-9C0F-3F80CC158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19" y="1326822"/>
            <a:ext cx="3768954" cy="4204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81" y="357674"/>
            <a:ext cx="2388636" cy="743339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Эволюция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590" y="2640562"/>
            <a:ext cx="3480318" cy="942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Компьютеризация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7152" y="2659222"/>
            <a:ext cx="3442996" cy="923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Интернет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58402" y="2649891"/>
            <a:ext cx="3554963" cy="942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Цифровые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6590" y="3750906"/>
            <a:ext cx="3480318" cy="905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ЭДО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47152" y="3750906"/>
            <a:ext cx="3442996" cy="905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ВКС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8403" y="3750906"/>
            <a:ext cx="3573620" cy="905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Искусственный интеллект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580" y="1474237"/>
            <a:ext cx="3438328" cy="970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Счеты / Счетные машины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86806" y="1474237"/>
            <a:ext cx="3442996" cy="970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Визит / аудиенция *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58402" y="1474237"/>
            <a:ext cx="3554963" cy="970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Гросс Бух **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3261" y="4851918"/>
            <a:ext cx="11098761" cy="951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СМЕНА РОЛИ БУХГАЛТЕРА / АУДИТОРА</a:t>
            </a:r>
            <a:r>
              <a:rPr lang="en-US" dirty="0">
                <a:solidFill>
                  <a:schemeClr val="tx1"/>
                </a:solidFill>
              </a:rPr>
              <a:t> -</a:t>
            </a:r>
            <a:r>
              <a:rPr lang="kk-KZ" dirty="0">
                <a:solidFill>
                  <a:schemeClr val="tx1"/>
                </a:solidFill>
              </a:rPr>
              <a:t> трансформация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261" y="6008914"/>
            <a:ext cx="3445333" cy="72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Финансовый аналитик 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58401" y="6008914"/>
            <a:ext cx="3638939" cy="70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Финансовый консультант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- NEW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46848" y="6008914"/>
            <a:ext cx="3543299" cy="70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Финансовый директор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- NEW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468688D2-6492-688F-3E63-E1EC3D0A73E9}"/>
              </a:ext>
            </a:extLst>
          </p:cNvPr>
          <p:cNvSpPr/>
          <p:nvPr/>
        </p:nvSpPr>
        <p:spPr>
          <a:xfrm>
            <a:off x="5458120" y="452487"/>
            <a:ext cx="782424" cy="6485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5EA1245A-4BCA-917F-C599-F9C5668F4459}"/>
              </a:ext>
            </a:extLst>
          </p:cNvPr>
          <p:cNvSpPr/>
          <p:nvPr/>
        </p:nvSpPr>
        <p:spPr>
          <a:xfrm>
            <a:off x="2822833" y="515492"/>
            <a:ext cx="782424" cy="6485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7828A4E6-A8A5-10B7-A709-3883305D0B12}"/>
              </a:ext>
            </a:extLst>
          </p:cNvPr>
          <p:cNvSpPr/>
          <p:nvPr/>
        </p:nvSpPr>
        <p:spPr>
          <a:xfrm>
            <a:off x="8023782" y="503999"/>
            <a:ext cx="782424" cy="6485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135" y="256593"/>
            <a:ext cx="5191620" cy="2939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АРХАИЗМ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Бумажные документы и учетные книги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Счетные инструменты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Физическое хранение документов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Личные встречи важны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Координация через почту и телефон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Очень частые отчеты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Постоянные аудиты и проверки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9584" y="256593"/>
            <a:ext cx="4383281" cy="2939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СОВРЕМЕННОСТЬ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Бухгалтерия в облаке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Электронный архив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Электронный документооборот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Интеграция с банками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Электронные платежи 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финтех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Всё в телефоне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Аналитика в реальном 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85850" y="3368352"/>
            <a:ext cx="7878836" cy="34150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БУДУЩЕЕ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Blockchain</a:t>
            </a:r>
            <a:r>
              <a:rPr lang="ru-RU" dirty="0">
                <a:solidFill>
                  <a:schemeClr val="bg1"/>
                </a:solidFill>
              </a:rPr>
              <a:t> станет революцией в сфере учета.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Он обеспечивает неизменяемость данных и полную прозрачность всех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транзакций.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Бухгалтерия будущего будет полностью интегрирована                                       с государственными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системами контроля и отчётности, что позволит мгновенно передавать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финансовую информацию в налоговые органы, социальные службы и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другие инстанции. </a:t>
            </a:r>
          </a:p>
          <a:p>
            <a:pPr algn="just"/>
            <a:r>
              <a:rPr lang="ru-RU" i="1" dirty="0">
                <a:solidFill>
                  <a:schemeClr val="bg1"/>
                </a:solidFill>
              </a:rPr>
              <a:t>                                                М.А. </a:t>
            </a:r>
            <a:r>
              <a:rPr lang="ru-RU" i="1" dirty="0" err="1">
                <a:solidFill>
                  <a:schemeClr val="bg1"/>
                </a:solidFill>
              </a:rPr>
              <a:t>Барышев</a:t>
            </a:r>
            <a:r>
              <a:rPr lang="ru-RU" i="1" dirty="0">
                <a:solidFill>
                  <a:schemeClr val="bg1"/>
                </a:solidFill>
              </a:rPr>
              <a:t> – Президент ПОБ «Учёт»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5" y="3593743"/>
            <a:ext cx="2970934" cy="2970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0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361" y="160026"/>
            <a:ext cx="6427959" cy="1077847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 «бухгалтера/аудитора»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6" t="-988" r="1"/>
          <a:stretch/>
        </p:blipFill>
        <p:spPr>
          <a:xfrm>
            <a:off x="3979004" y="2220440"/>
            <a:ext cx="3775294" cy="3425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9" y="1156557"/>
            <a:ext cx="2924175" cy="1562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18" y="1156557"/>
            <a:ext cx="3104159" cy="1562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2" y="3010278"/>
            <a:ext cx="2924175" cy="1600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1" y="4804891"/>
            <a:ext cx="2924175" cy="1641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18" y="4845866"/>
            <a:ext cx="3104159" cy="1600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18" y="3010278"/>
            <a:ext cx="3104159" cy="1641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7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E7AD501-14B8-04DC-F48F-7E361E49A6AF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smtClean="0">
                <a:solidFill>
                  <a:schemeClr val="accent2">
                    <a:lumMod val="75000"/>
                  </a:schemeClr>
                </a:solidFill>
              </a:rPr>
              <a:t>Лестница компетенций</a:t>
            </a:r>
            <a:endParaRPr lang="ru-KZ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657E88-1307-8D1B-8547-FC73AE1FFF1B}"/>
              </a:ext>
            </a:extLst>
          </p:cNvPr>
          <p:cNvSpPr/>
          <p:nvPr/>
        </p:nvSpPr>
        <p:spPr>
          <a:xfrm>
            <a:off x="1329180" y="5722069"/>
            <a:ext cx="2224726" cy="678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Бухгалтер МСБ</a:t>
            </a:r>
            <a:endParaRPr lang="ru-K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845CB3-D3C6-AEAA-77FF-B3427FBFADFB}"/>
              </a:ext>
            </a:extLst>
          </p:cNvPr>
          <p:cNvSpPr/>
          <p:nvPr/>
        </p:nvSpPr>
        <p:spPr>
          <a:xfrm>
            <a:off x="2441543" y="4846163"/>
            <a:ext cx="2224726" cy="678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Налоговый консультант</a:t>
            </a:r>
            <a:endParaRPr lang="ru-K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CA5381-7F22-6865-A6F1-00E1E4368364}"/>
              </a:ext>
            </a:extLst>
          </p:cNvPr>
          <p:cNvSpPr/>
          <p:nvPr/>
        </p:nvSpPr>
        <p:spPr>
          <a:xfrm>
            <a:off x="3553906" y="3970257"/>
            <a:ext cx="2224726" cy="678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Проф.бухгалтер</a:t>
            </a:r>
            <a:endParaRPr lang="ru-K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27D202-11E9-B677-76F3-D9A079ED7AC1}"/>
              </a:ext>
            </a:extLst>
          </p:cNvPr>
          <p:cNvSpPr/>
          <p:nvPr/>
        </p:nvSpPr>
        <p:spPr>
          <a:xfrm>
            <a:off x="4666269" y="3039752"/>
            <a:ext cx="2224726" cy="678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Главный бухгалтер</a:t>
            </a:r>
            <a:endParaRPr lang="ru-K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5F0A9A-26DB-3A5E-A0AD-AAD397F192BA}"/>
              </a:ext>
            </a:extLst>
          </p:cNvPr>
          <p:cNvSpPr/>
          <p:nvPr/>
        </p:nvSpPr>
        <p:spPr>
          <a:xfrm>
            <a:off x="5778632" y="2151275"/>
            <a:ext cx="2224726" cy="678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Аудитор</a:t>
            </a:r>
            <a:endParaRPr lang="ru-K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1C6B43-CE17-34B1-7832-98B9EC24738F}"/>
              </a:ext>
            </a:extLst>
          </p:cNvPr>
          <p:cNvSpPr/>
          <p:nvPr/>
        </p:nvSpPr>
        <p:spPr>
          <a:xfrm>
            <a:off x="6890995" y="1265352"/>
            <a:ext cx="2224726" cy="678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Финансовый директор</a:t>
            </a:r>
            <a:endParaRPr lang="ru-K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трелка: вправо 9">
            <a:extLst>
              <a:ext uri="{FF2B5EF4-FFF2-40B4-BE49-F238E27FC236}">
                <a16:creationId xmlns:a16="http://schemas.microsoft.com/office/drawing/2014/main" id="{F3C50C78-4679-D4C7-FC9E-A330FA3F94FC}"/>
              </a:ext>
            </a:extLst>
          </p:cNvPr>
          <p:cNvSpPr/>
          <p:nvPr/>
        </p:nvSpPr>
        <p:spPr>
          <a:xfrm rot="19251833">
            <a:off x="3709657" y="4232278"/>
            <a:ext cx="6106646" cy="405352"/>
          </a:xfrm>
          <a:prstGeom prst="rightArrow">
            <a:avLst>
              <a:gd name="adj1" fmla="val 50000"/>
              <a:gd name="adj2" fmla="val 220339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54" y="2421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367" y="269603"/>
            <a:ext cx="8617561" cy="63220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Квалификации Аудитор в Казахстане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4551" y="1089033"/>
            <a:ext cx="4762123" cy="2381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1993 - 2021 г.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бухгалтерский учет;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i="1" dirty="0">
                <a:solidFill>
                  <a:srgbClr val="7030A0"/>
                </a:solidFill>
              </a:rPr>
              <a:t>финансы и финансовый менеджмент;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налоги и налогообложение;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гражданское право;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банковское дело;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страховое и пенсионное законодательство;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i="1" dirty="0">
                <a:solidFill>
                  <a:srgbClr val="7030A0"/>
                </a:solidFill>
              </a:rPr>
              <a:t>аудит.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18449" y="1089033"/>
            <a:ext cx="5840963" cy="2381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400" b="1" dirty="0">
                <a:solidFill>
                  <a:schemeClr val="tx1"/>
                </a:solidFill>
              </a:rPr>
              <a:t>с 2021 г. 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финансовый учет и отчетность по международным стандартам финансовой отчетности;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управленческий учет;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i="1" dirty="0">
                <a:solidFill>
                  <a:srgbClr val="7030A0"/>
                </a:solidFill>
              </a:rPr>
              <a:t>финансы и финансовый менеджмент;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налоги;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право (гражданское право, банковское дело, страховое и пенсионное законодательство);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dirty="0">
                <a:solidFill>
                  <a:schemeClr val="tx1"/>
                </a:solidFill>
              </a:rPr>
              <a:t>этика;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i="1" dirty="0">
                <a:solidFill>
                  <a:srgbClr val="7030A0"/>
                </a:solidFill>
              </a:rPr>
              <a:t>аудит.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0309" y="5906462"/>
            <a:ext cx="8766245" cy="932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2023 г. был упразднен зачет к сертификации «Профессиональный бухгалтер» - </a:t>
            </a:r>
            <a:r>
              <a:rPr lang="ru-RU" sz="1400" i="1" dirty="0">
                <a:solidFill>
                  <a:srgbClr val="7030A0"/>
                </a:solidFill>
              </a:rPr>
              <a:t>бухгалтерский учет, налоги и налогообложение, гражданское право.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310" y="4292082"/>
            <a:ext cx="8766245" cy="1334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+mj-lt"/>
              <a:buAutoNum type="arabicParenR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     финансовый учет и отчетность по международным стандартам финансовой отчетности;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      управленческий учет;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      финансы и финансовый менеджмент;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      налоги;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      право (гражданское право, банковское дело, страховое и социальное законодательство);</a:t>
            </a:r>
          </a:p>
          <a:p>
            <a:pPr marL="342900" indent="-342900" fontAlgn="base">
              <a:buFont typeface="+mj-lt"/>
              <a:buAutoNum type="arabicParenR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      этика.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6871" y="3658216"/>
            <a:ext cx="9756772" cy="446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i="1" dirty="0">
                <a:solidFill>
                  <a:srgbClr val="0070C0"/>
                </a:solidFill>
              </a:rPr>
              <a:t>Сертификация Профессиональный бухгалтер в Казахстане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3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605" y="538681"/>
            <a:ext cx="8976049" cy="81179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аудиторов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2706" y="1994468"/>
            <a:ext cx="4972199" cy="1729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По специфике клиента (сферы):                          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«банковский аудитор»,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«по недропользователям»,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«по налогам» и </a:t>
            </a:r>
            <a:r>
              <a:rPr lang="ru-RU" dirty="0" err="1">
                <a:solidFill>
                  <a:srgbClr val="0070C0"/>
                </a:solidFill>
              </a:rPr>
              <a:t>тд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8132" y="4191753"/>
            <a:ext cx="4517680" cy="2127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3. По внутренней компетенции: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Партнер по аудиту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Партнер по качеству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Партнер по повышению квалификации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Партнер по управлению и </a:t>
            </a:r>
            <a:r>
              <a:rPr lang="ru-RU" dirty="0" err="1">
                <a:solidFill>
                  <a:srgbClr val="0070C0"/>
                </a:solidFill>
              </a:rPr>
              <a:t>тд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3676" y="1994468"/>
            <a:ext cx="3526394" cy="1729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70C0"/>
                </a:solidFill>
              </a:rPr>
              <a:t>2. Прикладные направления: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Социальные исследования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Форсайт прогноз и анализ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моделирование и </a:t>
            </a:r>
            <a:r>
              <a:rPr lang="ru-RU" dirty="0" err="1">
                <a:solidFill>
                  <a:srgbClr val="0070C0"/>
                </a:solidFill>
              </a:rPr>
              <a:t>тд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3676" y="4191754"/>
            <a:ext cx="4164594" cy="2039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4. Сопутствующие направления: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IT </a:t>
            </a:r>
            <a:r>
              <a:rPr lang="ru-RU" dirty="0">
                <a:solidFill>
                  <a:srgbClr val="0070C0"/>
                </a:solidFill>
              </a:rPr>
              <a:t>аудит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Комплаенс-аудит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Юридический аудит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Управленческий аудит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Экологический аудит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54" y="89740"/>
            <a:ext cx="1366346" cy="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34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627</TotalTime>
  <Words>1021</Words>
  <Application>Microsoft Office PowerPoint</Application>
  <PresentationFormat>Широкоэкранный</PresentationFormat>
  <Paragraphs>237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О развитии учётной техники</vt:lpstr>
      <vt:lpstr>Эволюция </vt:lpstr>
      <vt:lpstr>Презентация PowerPoint</vt:lpstr>
      <vt:lpstr>Компетентность «бухгалтера/аудитора»</vt:lpstr>
      <vt:lpstr>Презентация PowerPoint</vt:lpstr>
      <vt:lpstr>Квалификации Аудитор в Казахстане </vt:lpstr>
      <vt:lpstr>Специализация аудиторов</vt:lpstr>
      <vt:lpstr>тенденции и новые направления</vt:lpstr>
      <vt:lpstr>Бухгалтерский аутсорсинг</vt:lpstr>
      <vt:lpstr>Презентация PowerPoint</vt:lpstr>
      <vt:lpstr>Презентация PowerPoint</vt:lpstr>
      <vt:lpstr>Дью дилидженс</vt:lpstr>
      <vt:lpstr>ESG</vt:lpstr>
      <vt:lpstr>IT аудит</vt:lpstr>
      <vt:lpstr>Роль бухгалтера в будущем</vt:lpstr>
      <vt:lpstr>Послесловие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стол:  «Бухгалтерский учет и аудит в условиях информационных технологий и цифровой экономики: тенденции, возможности, решения»</dc:title>
  <dc:creator>Пользователь</dc:creator>
  <cp:lastModifiedBy>User</cp:lastModifiedBy>
  <cp:revision>38</cp:revision>
  <dcterms:created xsi:type="dcterms:W3CDTF">2023-10-13T09:23:48Z</dcterms:created>
  <dcterms:modified xsi:type="dcterms:W3CDTF">2024-11-18T05:33:00Z</dcterms:modified>
</cp:coreProperties>
</file>