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335" r:id="rId3"/>
    <p:sldId id="336" r:id="rId4"/>
    <p:sldId id="323" r:id="rId5"/>
    <p:sldId id="322" r:id="rId6"/>
    <p:sldId id="331" r:id="rId7"/>
    <p:sldId id="332" r:id="rId8"/>
    <p:sldId id="333" r:id="rId9"/>
    <p:sldId id="334" r:id="rId10"/>
    <p:sldId id="337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9" autoAdjust="0"/>
    <p:restoredTop sz="94316" autoAdjust="0"/>
  </p:normalViewPr>
  <p:slideViewPr>
    <p:cSldViewPr snapToGrid="0">
      <p:cViewPr varScale="1">
        <p:scale>
          <a:sx n="83" d="100"/>
          <a:sy n="83" d="100"/>
        </p:scale>
        <p:origin x="8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572E-CCD5-4EDF-A460-00A6C9BBA0F8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1F095-81AA-4B0F-BD73-B998E98D9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73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6559-0218-4370-93D1-242A36FD417B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21A4-526A-4EB1-B8A5-286EAFEA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6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49363"/>
            <a:ext cx="5992812" cy="3371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38CDCB-91F1-47A3-A901-535821CE4D41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39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B1BC-ED5C-4BED-9B36-4B8EEB78FB8B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B01-2C57-4DEA-B6A2-3D7165BADD19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5D4E-0BE6-4073-959C-CE392EA3D5CE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2697821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19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E5DD-BCDA-48FA-BE62-7AE7C7F673AE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925-6637-41EF-8A00-1D2F9619953C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C036-AD97-4F97-9FED-EC5295458508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422-8AAC-4F4B-8F61-A4B46A56DE17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AD70-1AD2-409B-89A1-A3806788C0A0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CE7-8C0A-44F7-8ED9-C15FE228C522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645A-25FD-42A8-AB2A-6594542F1915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CD1-57B1-4084-BD06-6679E7F3581C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9FE8-1677-4DFB-A087-AD0F16A1EF46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afmrk.gov.kz/" TargetMode="External"/><Relationship Id="rId2" Type="http://schemas.openxmlformats.org/officeDocument/2006/relationships/hyperlink" Target="http://www.web-sfm.kfm.kz/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2069" y="6053666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Нур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-Султан, февраль 2022 г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133600" y="2512186"/>
            <a:ext cx="9618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  требований законодательства о ПОД/ФТ</a:t>
            </a: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41867" y="3930654"/>
            <a:ext cx="1295400" cy="2468033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41867" y="421218"/>
            <a:ext cx="1295400" cy="1856316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sp>
        <p:nvSpPr>
          <p:cNvPr id="22" name="object 11">
            <a:extLst>
              <a:ext uri="{FF2B5EF4-FFF2-40B4-BE49-F238E27FC236}">
                <a16:creationId xmlns:a16="http://schemas.microsoft.com/office/drawing/2014/main" id="{CEF824EB-0F35-4AF2-B7B2-6F26E8422EB7}"/>
              </a:ext>
            </a:extLst>
          </p:cNvPr>
          <p:cNvSpPr/>
          <p:nvPr/>
        </p:nvSpPr>
        <p:spPr>
          <a:xfrm>
            <a:off x="369945" y="2428870"/>
            <a:ext cx="1639243" cy="135732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5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1965" y="2706488"/>
            <a:ext cx="5918320" cy="16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«ПОДОЗРИТЕЛЬНЫЕ 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>
              <a:solidFill>
                <a:srgbClr val="F8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700" b="1" spc="-5" dirty="0">
              <a:solidFill>
                <a:srgbClr val="F8000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Совершение операций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деньгами и (или) иным имуществом, связанных с благотворительной деятельностью и (или) иными пожертвованиями, за исключением участия некоммерческих организаций;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dirty="0">
                <a:solidFill>
                  <a:srgbClr val="FF0000"/>
                </a:solidFill>
              </a:rPr>
              <a:t>Операции,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направленные на уклонение от уплаты налогов, хищение бюджетных средств и иного имущества, выписку фиктивных счетов-фактур, подделку документов, выявленные в ходе предоставления консалтинговых услуг (в части ведения бухгалтерского и налогового учетов);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1965" y="4258180"/>
            <a:ext cx="5918319" cy="1018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ru-RU" sz="1200" b="1" spc="-20" dirty="0">
              <a:solidFill>
                <a:srgbClr val="F80000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ru-RU" sz="1200" b="1" spc="-20" dirty="0">
                <a:solidFill>
                  <a:srgbClr val="F80000"/>
                </a:solidFill>
                <a:latin typeface="Arial"/>
                <a:cs typeface="Arial"/>
              </a:rPr>
              <a:t>Деятельность 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клиентов,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либо 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попытки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35" dirty="0">
                <a:solidFill>
                  <a:srgbClr val="053077"/>
                </a:solidFill>
                <a:latin typeface="Microsoft Sans Serif"/>
                <a:cs typeface="Microsoft Sans Serif"/>
              </a:rPr>
              <a:t>их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совершения, признанные подозрительными 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lang="ru-RU"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Правилами внутреннего контроля;</a:t>
            </a:r>
            <a:endParaRPr lang="ru-RU" sz="200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</a:pPr>
            <a:endParaRPr lang="ru-RU" sz="200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spc="-15" dirty="0">
                <a:solidFill>
                  <a:srgbClr val="F80000"/>
                </a:solidFill>
                <a:latin typeface="Arial"/>
                <a:cs typeface="Arial"/>
              </a:rPr>
              <a:t>Иные</a:t>
            </a:r>
            <a:r>
              <a:rPr lang="ru-RU" sz="1200" b="1" spc="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операции.</a:t>
            </a:r>
            <a:endParaRPr lang="ru-RU" sz="1200" dirty="0"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</a:pPr>
            <a:endParaRPr lang="ru-RU"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3894" y="5899438"/>
            <a:ext cx="428674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6520" algn="l"/>
              </a:tabLst>
            </a:pP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*Закон  </a:t>
            </a:r>
            <a:r>
              <a:rPr sz="800" b="1" spc="15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80" dirty="0">
                <a:solidFill>
                  <a:srgbClr val="053077"/>
                </a:solidFill>
                <a:latin typeface="Trebuchet MS"/>
                <a:cs typeface="Trebuchet MS"/>
              </a:rPr>
              <a:t>О </a:t>
            </a:r>
            <a:r>
              <a:rPr sz="800" b="1" spc="38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053077"/>
                </a:solidFill>
                <a:latin typeface="Trebuchet MS"/>
                <a:cs typeface="Trebuchet MS"/>
              </a:rPr>
              <a:t>ПОД/ФТ	</a:t>
            </a:r>
            <a:r>
              <a:rPr sz="800" b="1" spc="65" dirty="0">
                <a:solidFill>
                  <a:srgbClr val="053077"/>
                </a:solidFill>
                <a:latin typeface="Trebuchet MS"/>
                <a:cs typeface="Trebuchet MS"/>
              </a:rPr>
              <a:t>РК  </a:t>
            </a:r>
            <a:r>
              <a:rPr sz="800" b="1" spc="7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105" dirty="0">
                <a:solidFill>
                  <a:srgbClr val="053077"/>
                </a:solidFill>
                <a:latin typeface="Trebuchet MS"/>
                <a:cs typeface="Trebuchet MS"/>
              </a:rPr>
              <a:t>– </a:t>
            </a:r>
            <a:r>
              <a:rPr sz="800" b="1" spc="33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053077"/>
                </a:solidFill>
                <a:latin typeface="Trebuchet MS"/>
                <a:cs typeface="Trebuchet MS"/>
              </a:rPr>
              <a:t>Закон  </a:t>
            </a:r>
            <a:r>
              <a:rPr sz="800" b="1" spc="12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 err="1">
                <a:solidFill>
                  <a:srgbClr val="053077"/>
                </a:solidFill>
                <a:latin typeface="Trebuchet MS"/>
                <a:cs typeface="Trebuchet MS"/>
              </a:rPr>
              <a:t>Республики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  </a:t>
            </a:r>
            <a:r>
              <a:rPr sz="800" b="1" spc="16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0" dirty="0" err="1">
                <a:solidFill>
                  <a:srgbClr val="053077"/>
                </a:solidFill>
                <a:latin typeface="Trebuchet MS"/>
                <a:cs typeface="Trebuchet MS"/>
              </a:rPr>
              <a:t>Казахстан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8129" y="6009996"/>
            <a:ext cx="46593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30" dirty="0">
                <a:solidFill>
                  <a:srgbClr val="053077"/>
                </a:solidFill>
                <a:latin typeface="Trebuchet MS"/>
                <a:cs typeface="Trebuchet MS"/>
              </a:rPr>
              <a:t>«О </a:t>
            </a:r>
            <a:r>
              <a:rPr sz="800" b="1" spc="20" dirty="0" err="1">
                <a:solidFill>
                  <a:srgbClr val="053077"/>
                </a:solidFill>
                <a:latin typeface="Trebuchet MS"/>
                <a:cs typeface="Trebuchet MS"/>
              </a:rPr>
              <a:t>противодействии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1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5" dirty="0" err="1">
                <a:solidFill>
                  <a:srgbClr val="053077"/>
                </a:solidFill>
                <a:latin typeface="Trebuchet MS"/>
                <a:cs typeface="Trebuchet MS"/>
              </a:rPr>
              <a:t>легализации</a:t>
            </a:r>
            <a:r>
              <a:rPr sz="800" b="1" spc="2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1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(</a:t>
            </a:r>
            <a:r>
              <a:rPr sz="800" b="1" spc="35" dirty="0" err="1">
                <a:solidFill>
                  <a:srgbClr val="053077"/>
                </a:solidFill>
                <a:latin typeface="Trebuchet MS"/>
                <a:cs typeface="Trebuchet MS"/>
              </a:rPr>
              <a:t>отмыванию</a:t>
            </a: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) </a:t>
            </a:r>
            <a:r>
              <a:rPr sz="800" b="1" spc="20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15" dirty="0" err="1">
                <a:solidFill>
                  <a:srgbClr val="053077"/>
                </a:solidFill>
                <a:latin typeface="Trebuchet MS"/>
                <a:cs typeface="Trebuchet MS"/>
              </a:rPr>
              <a:t>доходов</a:t>
            </a:r>
            <a:r>
              <a:rPr sz="800" b="1" spc="15" dirty="0">
                <a:solidFill>
                  <a:srgbClr val="053077"/>
                </a:solidFill>
                <a:latin typeface="Trebuchet MS"/>
                <a:cs typeface="Trebuchet MS"/>
              </a:rPr>
              <a:t>, </a:t>
            </a:r>
            <a:r>
              <a:rPr sz="800" b="1" spc="22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5" dirty="0" err="1">
                <a:solidFill>
                  <a:srgbClr val="053077"/>
                </a:solidFill>
                <a:latin typeface="Trebuchet MS"/>
                <a:cs typeface="Trebuchet MS"/>
              </a:rPr>
              <a:t>полученных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1093" y="6123831"/>
            <a:ext cx="315442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преступным</a:t>
            </a:r>
            <a:r>
              <a:rPr sz="800" b="1" spc="-1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053077"/>
                </a:solidFill>
                <a:latin typeface="Trebuchet MS"/>
                <a:cs typeface="Trebuchet MS"/>
              </a:rPr>
              <a:t>путем,</a:t>
            </a:r>
            <a:r>
              <a:rPr sz="800" b="1" spc="-1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и</a:t>
            </a:r>
            <a:r>
              <a:rPr sz="800" b="1" spc="-1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финансированию</a:t>
            </a:r>
            <a:r>
              <a:rPr sz="800" b="1" spc="-1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терроризма»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0"/>
            <a:ext cx="12188380" cy="511327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812" y="630084"/>
            <a:ext cx="115664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700" algn="ctr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F80000"/>
                </a:solidFill>
                <a:latin typeface="Trebuchet MS"/>
                <a:cs typeface="Trebuchet MS"/>
              </a:rPr>
              <a:t>ПАМЯТКА </a:t>
            </a:r>
            <a:r>
              <a:rPr sz="2400" b="1" spc="70" dirty="0">
                <a:solidFill>
                  <a:srgbClr val="F80000"/>
                </a:solidFill>
                <a:latin typeface="Trebuchet MS"/>
                <a:cs typeface="Trebuchet MS"/>
              </a:rPr>
              <a:t>ДЛЯ </a:t>
            </a:r>
            <a:r>
              <a:rPr sz="2400" b="1" spc="50">
                <a:solidFill>
                  <a:srgbClr val="F80000"/>
                </a:solidFill>
                <a:latin typeface="Trebuchet MS"/>
                <a:cs typeface="Trebuchet MS"/>
              </a:rPr>
              <a:t>БУХГАЛТЕРСКИХ </a:t>
            </a:r>
            <a:r>
              <a:rPr sz="2400" b="1" spc="70">
                <a:solidFill>
                  <a:srgbClr val="F80000"/>
                </a:solidFill>
                <a:latin typeface="Trebuchet MS"/>
                <a:cs typeface="Trebuchet MS"/>
              </a:rPr>
              <a:t>ОРГАНИЗАЦИЙ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2270" y="5714966"/>
            <a:ext cx="5964234" cy="683497"/>
            <a:chOff x="-1991" y="6302337"/>
            <a:chExt cx="5231130" cy="753745"/>
          </a:xfrm>
        </p:grpSpPr>
        <p:sp>
          <p:nvSpPr>
            <p:cNvPr id="17" name="object 17"/>
            <p:cNvSpPr/>
            <p:nvPr/>
          </p:nvSpPr>
          <p:spPr>
            <a:xfrm>
              <a:off x="-1991" y="6302337"/>
              <a:ext cx="5231130" cy="753745"/>
            </a:xfrm>
            <a:custGeom>
              <a:avLst/>
              <a:gdLst/>
              <a:ahLst/>
              <a:cxnLst/>
              <a:rect l="l" t="t" r="r" b="b"/>
              <a:pathLst>
                <a:path w="5231130" h="753745">
                  <a:moveTo>
                    <a:pt x="4929212" y="0"/>
                  </a:moveTo>
                  <a:lnTo>
                    <a:pt x="3073" y="0"/>
                  </a:lnTo>
                  <a:lnTo>
                    <a:pt x="0" y="3073"/>
                  </a:lnTo>
                  <a:lnTo>
                    <a:pt x="0" y="750633"/>
                  </a:lnTo>
                  <a:lnTo>
                    <a:pt x="3073" y="753706"/>
                  </a:lnTo>
                  <a:lnTo>
                    <a:pt x="4922024" y="753706"/>
                  </a:lnTo>
                  <a:lnTo>
                    <a:pt x="4967627" y="750360"/>
                  </a:lnTo>
                  <a:lnTo>
                    <a:pt x="5011152" y="740640"/>
                  </a:lnTo>
                  <a:lnTo>
                    <a:pt x="5052124" y="725022"/>
                  </a:lnTo>
                  <a:lnTo>
                    <a:pt x="5090063" y="703986"/>
                  </a:lnTo>
                  <a:lnTo>
                    <a:pt x="5124492" y="678007"/>
                  </a:lnTo>
                  <a:lnTo>
                    <a:pt x="5154935" y="647565"/>
                  </a:lnTo>
                  <a:lnTo>
                    <a:pt x="5180914" y="613135"/>
                  </a:lnTo>
                  <a:lnTo>
                    <a:pt x="5201950" y="575196"/>
                  </a:lnTo>
                  <a:lnTo>
                    <a:pt x="5217567" y="534225"/>
                  </a:lnTo>
                  <a:lnTo>
                    <a:pt x="5227288" y="490699"/>
                  </a:lnTo>
                  <a:lnTo>
                    <a:pt x="5230634" y="445096"/>
                  </a:lnTo>
                  <a:lnTo>
                    <a:pt x="5230634" y="301421"/>
                  </a:lnTo>
                  <a:lnTo>
                    <a:pt x="5226689" y="252526"/>
                  </a:lnTo>
                  <a:lnTo>
                    <a:pt x="5215268" y="206143"/>
                  </a:lnTo>
                  <a:lnTo>
                    <a:pt x="5196990" y="162895"/>
                  </a:lnTo>
                  <a:lnTo>
                    <a:pt x="5172478" y="123400"/>
                  </a:lnTo>
                  <a:lnTo>
                    <a:pt x="5142350" y="88279"/>
                  </a:lnTo>
                  <a:lnTo>
                    <a:pt x="5107229" y="58152"/>
                  </a:lnTo>
                  <a:lnTo>
                    <a:pt x="5067733" y="33641"/>
                  </a:lnTo>
                  <a:lnTo>
                    <a:pt x="5024485" y="15365"/>
                  </a:lnTo>
                  <a:lnTo>
                    <a:pt x="4978105" y="3944"/>
                  </a:lnTo>
                  <a:lnTo>
                    <a:pt x="4929212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241" y="6479247"/>
              <a:ext cx="429895" cy="379730"/>
            </a:xfrm>
            <a:custGeom>
              <a:avLst/>
              <a:gdLst/>
              <a:ahLst/>
              <a:cxnLst/>
              <a:rect l="l" t="t" r="r" b="b"/>
              <a:pathLst>
                <a:path w="429894" h="379729">
                  <a:moveTo>
                    <a:pt x="227380" y="290906"/>
                  </a:moveTo>
                  <a:lnTo>
                    <a:pt x="202107" y="290906"/>
                  </a:lnTo>
                  <a:lnTo>
                    <a:pt x="202107" y="316191"/>
                  </a:lnTo>
                  <a:lnTo>
                    <a:pt x="227380" y="316191"/>
                  </a:lnTo>
                  <a:lnTo>
                    <a:pt x="227380" y="290906"/>
                  </a:lnTo>
                  <a:close/>
                </a:path>
                <a:path w="429894" h="379729">
                  <a:moveTo>
                    <a:pt x="227380" y="101396"/>
                  </a:moveTo>
                  <a:lnTo>
                    <a:pt x="202107" y="101396"/>
                  </a:lnTo>
                  <a:lnTo>
                    <a:pt x="202107" y="265658"/>
                  </a:lnTo>
                  <a:lnTo>
                    <a:pt x="227380" y="265658"/>
                  </a:lnTo>
                  <a:lnTo>
                    <a:pt x="227380" y="101396"/>
                  </a:lnTo>
                  <a:close/>
                </a:path>
                <a:path w="429894" h="379729">
                  <a:moveTo>
                    <a:pt x="429488" y="321030"/>
                  </a:moveTo>
                  <a:lnTo>
                    <a:pt x="422351" y="289966"/>
                  </a:lnTo>
                  <a:lnTo>
                    <a:pt x="404202" y="259575"/>
                  </a:lnTo>
                  <a:lnTo>
                    <a:pt x="404202" y="320205"/>
                  </a:lnTo>
                  <a:lnTo>
                    <a:pt x="399034" y="336969"/>
                  </a:lnTo>
                  <a:lnTo>
                    <a:pt x="386549" y="349300"/>
                  </a:lnTo>
                  <a:lnTo>
                    <a:pt x="368617" y="354088"/>
                  </a:lnTo>
                  <a:lnTo>
                    <a:pt x="60871" y="354088"/>
                  </a:lnTo>
                  <a:lnTo>
                    <a:pt x="42926" y="349300"/>
                  </a:lnTo>
                  <a:lnTo>
                    <a:pt x="30441" y="336969"/>
                  </a:lnTo>
                  <a:lnTo>
                    <a:pt x="25285" y="320205"/>
                  </a:lnTo>
                  <a:lnTo>
                    <a:pt x="29311" y="302082"/>
                  </a:lnTo>
                  <a:lnTo>
                    <a:pt x="183324" y="44157"/>
                  </a:lnTo>
                  <a:lnTo>
                    <a:pt x="196913" y="29972"/>
                  </a:lnTo>
                  <a:lnTo>
                    <a:pt x="214744" y="25234"/>
                  </a:lnTo>
                  <a:lnTo>
                    <a:pt x="232575" y="29972"/>
                  </a:lnTo>
                  <a:lnTo>
                    <a:pt x="246164" y="44157"/>
                  </a:lnTo>
                  <a:lnTo>
                    <a:pt x="400177" y="302082"/>
                  </a:lnTo>
                  <a:lnTo>
                    <a:pt x="404202" y="320205"/>
                  </a:lnTo>
                  <a:lnTo>
                    <a:pt x="404202" y="259575"/>
                  </a:lnTo>
                  <a:lnTo>
                    <a:pt x="268325" y="32004"/>
                  </a:lnTo>
                  <a:lnTo>
                    <a:pt x="231216" y="2184"/>
                  </a:lnTo>
                  <a:lnTo>
                    <a:pt x="214744" y="0"/>
                  </a:lnTo>
                  <a:lnTo>
                    <a:pt x="198272" y="2184"/>
                  </a:lnTo>
                  <a:lnTo>
                    <a:pt x="161175" y="32004"/>
                  </a:lnTo>
                  <a:lnTo>
                    <a:pt x="7137" y="289966"/>
                  </a:lnTo>
                  <a:lnTo>
                    <a:pt x="0" y="321043"/>
                  </a:lnTo>
                  <a:lnTo>
                    <a:pt x="8724" y="349872"/>
                  </a:lnTo>
                  <a:lnTo>
                    <a:pt x="30073" y="371081"/>
                  </a:lnTo>
                  <a:lnTo>
                    <a:pt x="60871" y="379349"/>
                  </a:lnTo>
                  <a:lnTo>
                    <a:pt x="368617" y="379349"/>
                  </a:lnTo>
                  <a:lnTo>
                    <a:pt x="399402" y="371081"/>
                  </a:lnTo>
                  <a:lnTo>
                    <a:pt x="416509" y="354088"/>
                  </a:lnTo>
                  <a:lnTo>
                    <a:pt x="420763" y="349859"/>
                  </a:lnTo>
                  <a:lnTo>
                    <a:pt x="429488" y="321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3648" y="5787590"/>
            <a:ext cx="42853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Предусмотрена административная </a:t>
            </a:r>
            <a:r>
              <a:rPr sz="12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200" spc="-30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Trebuchet MS"/>
                <a:cs typeface="Trebuchet MS"/>
              </a:rPr>
              <a:t>НАРУШЕНИЯ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требований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Д/Ф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»  </a:t>
            </a:r>
            <a:endParaRPr lang="ru-RU" sz="1200" spc="-9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(ст.214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КоАП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РК).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30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9573" y="1079660"/>
            <a:ext cx="4894900" cy="451406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60"/>
              </a:spcBef>
            </a:pPr>
            <a:r>
              <a:rPr sz="1800" b="1" spc="65" dirty="0">
                <a:solidFill>
                  <a:srgbClr val="053077"/>
                </a:solidFill>
                <a:latin typeface="Trebuchet MS"/>
                <a:cs typeface="Trebuchet MS"/>
              </a:rPr>
              <a:t>ГДЕ</a:t>
            </a:r>
            <a:r>
              <a:rPr sz="1800" b="1" spc="-5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solidFill>
                  <a:srgbClr val="053077"/>
                </a:solidFill>
                <a:latin typeface="Trebuchet MS"/>
                <a:cs typeface="Trebuchet MS"/>
              </a:rPr>
              <a:t>ПРОЙТИ</a:t>
            </a:r>
            <a:r>
              <a:rPr sz="1800" b="1" spc="-4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20">
                <a:solidFill>
                  <a:srgbClr val="053077"/>
                </a:solidFill>
                <a:latin typeface="Trebuchet MS"/>
                <a:cs typeface="Trebuchet MS"/>
              </a:rPr>
              <a:t>РЕГИСТРАЦИЮ?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9572" y="1632446"/>
            <a:ext cx="39964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1893570" algn="l"/>
              </a:tabLst>
            </a:pPr>
            <a:r>
              <a:rPr lang="ru-RU" sz="1200" b="1" spc="-20" dirty="0">
                <a:solidFill>
                  <a:srgbClr val="F80000"/>
                </a:solidFill>
                <a:latin typeface="Arial"/>
                <a:cs typeface="Arial"/>
              </a:rPr>
              <a:t>В </a:t>
            </a:r>
            <a:r>
              <a:rPr lang="ru-RU" sz="1200" b="1" spc="-40" dirty="0">
                <a:solidFill>
                  <a:srgbClr val="F80000"/>
                </a:solidFill>
                <a:latin typeface="Arial"/>
                <a:cs typeface="Arial"/>
              </a:rPr>
              <a:t>системе</a:t>
            </a:r>
            <a:r>
              <a:rPr lang="ru-RU" sz="1200" b="1" spc="-2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b="1" spc="25" dirty="0">
                <a:solidFill>
                  <a:srgbClr val="F80000"/>
                </a:solidFill>
                <a:latin typeface="Arial"/>
                <a:cs typeface="Arial"/>
              </a:rPr>
              <a:t>WEB</a:t>
            </a:r>
            <a:r>
              <a:rPr lang="ru-RU" sz="1200" b="1" spc="-20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b="1" spc="5" dirty="0">
                <a:solidFill>
                  <a:srgbClr val="F80000"/>
                </a:solidFill>
                <a:latin typeface="Arial"/>
                <a:cs typeface="Arial"/>
              </a:rPr>
              <a:t>СФМ</a:t>
            </a: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на</a:t>
            </a:r>
            <a:r>
              <a:rPr lang="ru-RU"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сайте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«Электронное </a:t>
            </a:r>
            <a:r>
              <a:rPr lang="ru-RU" sz="1200" spc="30" dirty="0">
                <a:solidFill>
                  <a:srgbClr val="053077"/>
                </a:solidFill>
                <a:latin typeface="Microsoft Sans Serif"/>
                <a:cs typeface="Microsoft Sans Serif"/>
              </a:rPr>
              <a:t>h</a:t>
            </a:r>
            <a:r>
              <a:rPr lang="ru-RU"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t</a:t>
            </a:r>
            <a:r>
              <a:rPr lang="ru-RU"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tps</a:t>
            </a:r>
            <a:r>
              <a:rPr lang="ru-RU" sz="1200" spc="70" dirty="0">
                <a:solidFill>
                  <a:srgbClr val="053077"/>
                </a:solidFill>
                <a:latin typeface="Microsoft Sans Serif"/>
                <a:cs typeface="Microsoft Sans Serif"/>
              </a:rPr>
              <a:t>:</a:t>
            </a:r>
            <a:r>
              <a:rPr lang="ru-RU" sz="1200" spc="-50" dirty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-70" dirty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afmr</a:t>
            </a:r>
            <a:r>
              <a:rPr lang="ru-RU" sz="1200" spc="25" dirty="0">
                <a:solidFill>
                  <a:srgbClr val="053077"/>
                </a:solidFill>
                <a:latin typeface="Microsoft Sans Serif"/>
                <a:cs typeface="Microsoft Sans Serif"/>
              </a:rPr>
              <a:t>k</a:t>
            </a:r>
            <a:r>
              <a:rPr lang="ru-RU" sz="1200" spc="-90" dirty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g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o</a:t>
            </a:r>
            <a:r>
              <a:rPr lang="ru-RU" sz="1200" spc="-45" dirty="0">
                <a:solidFill>
                  <a:srgbClr val="053077"/>
                </a:solidFill>
                <a:latin typeface="Microsoft Sans Serif"/>
                <a:cs typeface="Microsoft Sans Serif"/>
              </a:rPr>
              <a:t>v</a:t>
            </a:r>
            <a:r>
              <a:rPr lang="ru-RU" sz="1200" spc="-25" dirty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-50" dirty="0">
                <a:solidFill>
                  <a:srgbClr val="053077"/>
                </a:solidFill>
                <a:latin typeface="Microsoft Sans Serif"/>
                <a:cs typeface="Microsoft Sans Serif"/>
              </a:rPr>
              <a:t>k</a:t>
            </a:r>
            <a:r>
              <a:rPr lang="ru-RU" sz="1200" spc="-25" dirty="0">
                <a:solidFill>
                  <a:srgbClr val="053077"/>
                </a:solidFill>
                <a:latin typeface="Microsoft Sans Serif"/>
                <a:cs typeface="Microsoft Sans Serif"/>
              </a:rPr>
              <a:t>z</a:t>
            </a:r>
            <a:r>
              <a:rPr lang="ru-RU" sz="1200" spc="30" dirty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-40" dirty="0">
                <a:solidFill>
                  <a:srgbClr val="053077"/>
                </a:solidFill>
                <a:latin typeface="Microsoft Sans Serif"/>
                <a:cs typeface="Microsoft Sans Serif"/>
              </a:rPr>
              <a:t>).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Вкладка</a:t>
            </a:r>
            <a:endParaRPr lang="ru-RU" sz="1200" spc="-10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lang="ru-RU" sz="1200" spc="-65" dirty="0">
                <a:solidFill>
                  <a:srgbClr val="053077"/>
                </a:solidFill>
                <a:latin typeface="Microsoft Sans Serif"/>
                <a:cs typeface="Microsoft Sans Serif"/>
              </a:rPr>
              <a:t>«В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помощь  </a:t>
            </a:r>
            <a:r>
              <a:rPr lang="ru-RU" sz="1200" spc="-60" dirty="0">
                <a:solidFill>
                  <a:srgbClr val="053077"/>
                </a:solidFill>
                <a:latin typeface="Microsoft Sans Serif"/>
                <a:cs typeface="Microsoft Sans Serif"/>
              </a:rPr>
              <a:t>СФМ»,</a:t>
            </a:r>
            <a:r>
              <a:rPr lang="ru-RU"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далее </a:t>
            </a:r>
            <a:r>
              <a:rPr lang="ru-RU" sz="1200" spc="-65" dirty="0">
                <a:solidFill>
                  <a:srgbClr val="053077"/>
                </a:solidFill>
                <a:latin typeface="Microsoft Sans Serif"/>
                <a:cs typeface="Microsoft Sans Serif"/>
              </a:rPr>
              <a:t>«СДФО».</a:t>
            </a:r>
            <a:r>
              <a:rPr lang="ru-RU"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 В </a:t>
            </a:r>
            <a:r>
              <a:rPr lang="ru-RU"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окне</a:t>
            </a:r>
            <a:r>
              <a:rPr lang="ru-RU"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20" dirty="0">
                <a:solidFill>
                  <a:srgbClr val="053077"/>
                </a:solidFill>
                <a:latin typeface="Microsoft Sans Serif"/>
                <a:cs typeface="Microsoft Sans Serif"/>
              </a:rPr>
              <a:t>пройти</a:t>
            </a:r>
            <a:r>
              <a:rPr lang="ru-RU"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60" dirty="0">
                <a:solidFill>
                  <a:srgbClr val="053077"/>
                </a:solidFill>
                <a:latin typeface="Microsoft Sans Serif"/>
                <a:cs typeface="Microsoft Sans Serif"/>
              </a:rPr>
              <a:t>по ссылке WEB СФМ  </a:t>
            </a:r>
            <a:r>
              <a:rPr lang="en-US" sz="1200" spc="-60" dirty="0">
                <a:solidFill>
                  <a:srgbClr val="053077"/>
                </a:solidFill>
                <a:latin typeface="Microsoft Sans Serif"/>
                <a:cs typeface="Microsoft Sans Serif"/>
              </a:rPr>
              <a:t>(https://</a:t>
            </a:r>
            <a:r>
              <a:rPr lang="en-US" sz="1200" spc="-60" dirty="0">
                <a:solidFill>
                  <a:srgbClr val="053077"/>
                </a:solidFill>
                <a:latin typeface="Microsoft Sans Serif"/>
                <a:cs typeface="Microsoft Sans Serif"/>
                <a:hlinkClick r:id="rId2"/>
              </a:rPr>
              <a:t>www.web-sfm.kfm.kz/). 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	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9573" y="1286954"/>
            <a:ext cx="347515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86452" y="1286955"/>
            <a:ext cx="194753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17273" y="1286954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05"/>
              </a:spcBef>
            </a:pPr>
            <a:r>
              <a:rPr lang="ru-RU"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900" b="1" spc="3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7273" y="1217857"/>
            <a:ext cx="5386489" cy="15025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sz="2700" b="1" spc="187" baseline="1543" dirty="0">
                <a:solidFill>
                  <a:srgbClr val="053077"/>
                </a:solidFill>
                <a:latin typeface="Trebuchet MS"/>
                <a:cs typeface="Trebuchet MS"/>
              </a:rPr>
              <a:t>   </a:t>
            </a:r>
            <a:r>
              <a:rPr sz="2700" b="1" spc="187" baseline="1543" dirty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2700" b="1" spc="-22" baseline="1543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2700" b="1" spc="217" baseline="1543" dirty="0">
                <a:solidFill>
                  <a:srgbClr val="053077"/>
                </a:solidFill>
                <a:latin typeface="Trebuchet MS"/>
                <a:cs typeface="Trebuchet MS"/>
              </a:rPr>
              <a:t>ОПЕРАЦИИ</a:t>
            </a:r>
            <a:r>
              <a:rPr lang="ru-RU" sz="2700" b="1" spc="217" baseline="1543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solidFill>
                  <a:srgbClr val="053077"/>
                </a:solidFill>
                <a:latin typeface="Trebuchet MS"/>
                <a:cs typeface="Trebuchet MS"/>
              </a:rPr>
              <a:t>ПОДЛЕЖАТ</a:t>
            </a:r>
            <a:r>
              <a:rPr lang="ru-RU" sz="1800" b="1" spc="12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lang="ru-RU" sz="1800" b="1" spc="-95" dirty="0">
                <a:solidFill>
                  <a:srgbClr val="053077"/>
                </a:solidFill>
                <a:latin typeface="Trebuchet MS"/>
                <a:cs typeface="Trebuchet MS"/>
              </a:rPr>
              <a:t>  </a:t>
            </a:r>
          </a:p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b="1" spc="-95" dirty="0">
                <a:solidFill>
                  <a:srgbClr val="053077"/>
                </a:solidFill>
                <a:latin typeface="Trebuchet MS"/>
                <a:cs typeface="Trebuchet MS"/>
              </a:rPr>
              <a:t>       Н</a:t>
            </a:r>
            <a:r>
              <a:rPr sz="1800" b="1" spc="160" dirty="0">
                <a:solidFill>
                  <a:srgbClr val="053077"/>
                </a:solidFill>
                <a:latin typeface="Trebuchet MS"/>
                <a:cs typeface="Trebuchet MS"/>
              </a:rPr>
              <a:t>АПРАВЛЕНИЮ </a:t>
            </a:r>
            <a:r>
              <a:rPr sz="1800" b="1" spc="-53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85" dirty="0">
                <a:solidFill>
                  <a:srgbClr val="053077"/>
                </a:solidFill>
                <a:latin typeface="Trebuchet MS"/>
                <a:cs typeface="Trebuchet MS"/>
              </a:rPr>
              <a:t>В</a:t>
            </a:r>
            <a:r>
              <a:rPr sz="1800" b="1" spc="-3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АГЕНТСТВО?</a:t>
            </a:r>
            <a:endParaRPr sz="1800" dirty="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</a:pPr>
            <a:r>
              <a:rPr lang="ru-RU" sz="1200" b="1" spc="-30" dirty="0">
                <a:solidFill>
                  <a:srgbClr val="F80000"/>
                </a:solidFill>
                <a:latin typeface="Arial"/>
                <a:cs typeface="Arial"/>
              </a:rPr>
              <a:t>     </a:t>
            </a:r>
          </a:p>
          <a:p>
            <a:pPr algn="just">
              <a:lnSpc>
                <a:spcPct val="100000"/>
              </a:lnSpc>
            </a:pPr>
            <a:r>
              <a:rPr lang="ru-RU" sz="1200" b="1" spc="-30" dirty="0">
                <a:solidFill>
                  <a:srgbClr val="F80000"/>
                </a:solidFill>
                <a:latin typeface="Arial"/>
                <a:cs typeface="Arial"/>
              </a:rPr>
              <a:t>  </a:t>
            </a:r>
            <a:r>
              <a:rPr sz="1200" b="1" spc="-30" dirty="0">
                <a:solidFill>
                  <a:srgbClr val="F80000"/>
                </a:solidFill>
                <a:latin typeface="Arial"/>
                <a:cs typeface="Arial"/>
              </a:rPr>
              <a:t>«ПОРОГОВЫЕ 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>
              <a:solidFill>
                <a:srgbClr val="F80000"/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  Если сумма операции равна или превышает </a:t>
            </a:r>
            <a:r>
              <a:rPr lang="ru-RU" sz="1200" b="1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от 3 </a:t>
            </a:r>
            <a:r>
              <a:rPr lang="ru-RU" sz="1200" b="1" spc="5" dirty="0" err="1">
                <a:solidFill>
                  <a:srgbClr val="FF0000"/>
                </a:solidFill>
                <a:latin typeface="Microsoft Sans Serif"/>
                <a:cs typeface="Microsoft Sans Serif"/>
              </a:rPr>
              <a:t>млн.</a:t>
            </a:r>
            <a:r>
              <a:rPr lang="ru-RU" sz="1200" b="1" spc="-35" dirty="0" err="1">
                <a:solidFill>
                  <a:srgbClr val="FF0000"/>
                </a:solidFill>
                <a:latin typeface="Microsoft Sans Serif"/>
                <a:cs typeface="Microsoft Sans Serif"/>
              </a:rPr>
              <a:t>тенге</a:t>
            </a:r>
            <a:r>
              <a:rPr lang="ru-RU" sz="1200" b="1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ru-RU"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  в зависимости от оказания услуг  утвержденный в ст. 4 Закона О ПОД/ФТ.  </a:t>
            </a:r>
          </a:p>
          <a:p>
            <a:pPr algn="just">
              <a:lnSpc>
                <a:spcPct val="100000"/>
              </a:lnSpc>
            </a:pP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     </a:t>
            </a:r>
            <a:endParaRPr sz="1200" spc="5" dirty="0">
              <a:solidFill>
                <a:srgbClr val="053077"/>
              </a:solidFill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63100" y="2294928"/>
            <a:ext cx="394575" cy="348946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1" y="344157"/>
                </a:moveTo>
                <a:lnTo>
                  <a:pt x="305356" y="366858"/>
                </a:lnTo>
                <a:lnTo>
                  <a:pt x="259530" y="380758"/>
                </a:lnTo>
                <a:lnTo>
                  <a:pt x="209095" y="384374"/>
                </a:lnTo>
                <a:lnTo>
                  <a:pt x="160734" y="376717"/>
                </a:lnTo>
                <a:lnTo>
                  <a:pt x="115982" y="358836"/>
                </a:lnTo>
                <a:lnTo>
                  <a:pt x="76371" y="331779"/>
                </a:lnTo>
                <a:lnTo>
                  <a:pt x="43436" y="296596"/>
                </a:lnTo>
                <a:lnTo>
                  <a:pt x="18710" y="254335"/>
                </a:lnTo>
                <a:lnTo>
                  <a:pt x="3726" y="206044"/>
                </a:lnTo>
                <a:lnTo>
                  <a:pt x="0" y="158900"/>
                </a:lnTo>
                <a:lnTo>
                  <a:pt x="6155" y="113475"/>
                </a:lnTo>
                <a:lnTo>
                  <a:pt x="21339" y="71017"/>
                </a:lnTo>
                <a:lnTo>
                  <a:pt x="44694" y="32775"/>
                </a:lnTo>
                <a:lnTo>
                  <a:pt x="75367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80443" y="5013217"/>
            <a:ext cx="372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053077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77385" y="5048886"/>
            <a:ext cx="434394" cy="345491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7" y="344157"/>
                </a:moveTo>
                <a:lnTo>
                  <a:pt x="305358" y="366853"/>
                </a:lnTo>
                <a:lnTo>
                  <a:pt x="259536" y="380758"/>
                </a:lnTo>
                <a:lnTo>
                  <a:pt x="209100" y="384374"/>
                </a:lnTo>
                <a:lnTo>
                  <a:pt x="160738" y="376716"/>
                </a:lnTo>
                <a:lnTo>
                  <a:pt x="115984" y="358835"/>
                </a:lnTo>
                <a:lnTo>
                  <a:pt x="76372" y="331777"/>
                </a:lnTo>
                <a:lnTo>
                  <a:pt x="43437" y="296592"/>
                </a:lnTo>
                <a:lnTo>
                  <a:pt x="18712" y="254327"/>
                </a:lnTo>
                <a:lnTo>
                  <a:pt x="3733" y="206032"/>
                </a:lnTo>
                <a:lnTo>
                  <a:pt x="0" y="158894"/>
                </a:lnTo>
                <a:lnTo>
                  <a:pt x="6152" y="113472"/>
                </a:lnTo>
                <a:lnTo>
                  <a:pt x="21336" y="71016"/>
                </a:lnTo>
                <a:lnTo>
                  <a:pt x="44694" y="32775"/>
                </a:lnTo>
                <a:lnTo>
                  <a:pt x="75373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" y="6528632"/>
            <a:ext cx="12190552" cy="329368"/>
          </a:xfrm>
          <a:custGeom>
            <a:avLst/>
            <a:gdLst/>
            <a:ahLst/>
            <a:cxnLst/>
            <a:rect l="l" t="t" r="r" b="b"/>
            <a:pathLst>
              <a:path w="10692130" h="363220">
                <a:moveTo>
                  <a:pt x="10692003" y="0"/>
                </a:moveTo>
                <a:lnTo>
                  <a:pt x="0" y="0"/>
                </a:lnTo>
                <a:lnTo>
                  <a:pt x="0" y="363169"/>
                </a:lnTo>
                <a:lnTo>
                  <a:pt x="10692003" y="363169"/>
                </a:lnTo>
                <a:lnTo>
                  <a:pt x="10692003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3100" y="5737997"/>
            <a:ext cx="1014962" cy="683463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528172" y="1400455"/>
            <a:ext cx="1151145" cy="1013441"/>
            <a:chOff x="463251" y="1544391"/>
            <a:chExt cx="1009650" cy="1117600"/>
          </a:xfrm>
        </p:grpSpPr>
        <p:sp>
          <p:nvSpPr>
            <p:cNvPr id="42" name="object 42"/>
            <p:cNvSpPr/>
            <p:nvPr/>
          </p:nvSpPr>
          <p:spPr>
            <a:xfrm>
              <a:off x="463245" y="1544395"/>
              <a:ext cx="1009650" cy="1117600"/>
            </a:xfrm>
            <a:custGeom>
              <a:avLst/>
              <a:gdLst/>
              <a:ahLst/>
              <a:cxnLst/>
              <a:rect l="l" t="t" r="r" b="b"/>
              <a:pathLst>
                <a:path w="1009650" h="1117600">
                  <a:moveTo>
                    <a:pt x="144208" y="829183"/>
                  </a:moveTo>
                  <a:lnTo>
                    <a:pt x="108165" y="829183"/>
                  </a:lnTo>
                  <a:lnTo>
                    <a:pt x="108165" y="865238"/>
                  </a:lnTo>
                  <a:lnTo>
                    <a:pt x="144208" y="865238"/>
                  </a:lnTo>
                  <a:lnTo>
                    <a:pt x="144208" y="829183"/>
                  </a:lnTo>
                  <a:close/>
                </a:path>
                <a:path w="1009650" h="1117600">
                  <a:moveTo>
                    <a:pt x="216319" y="829183"/>
                  </a:moveTo>
                  <a:lnTo>
                    <a:pt x="180263" y="829183"/>
                  </a:lnTo>
                  <a:lnTo>
                    <a:pt x="180263" y="865238"/>
                  </a:lnTo>
                  <a:lnTo>
                    <a:pt x="216319" y="865238"/>
                  </a:lnTo>
                  <a:lnTo>
                    <a:pt x="216319" y="829183"/>
                  </a:lnTo>
                  <a:close/>
                </a:path>
                <a:path w="1009650" h="1117600">
                  <a:moveTo>
                    <a:pt x="288417" y="829183"/>
                  </a:moveTo>
                  <a:lnTo>
                    <a:pt x="252361" y="829183"/>
                  </a:lnTo>
                  <a:lnTo>
                    <a:pt x="252361" y="865238"/>
                  </a:lnTo>
                  <a:lnTo>
                    <a:pt x="288417" y="865238"/>
                  </a:lnTo>
                  <a:lnTo>
                    <a:pt x="288417" y="829183"/>
                  </a:lnTo>
                  <a:close/>
                </a:path>
                <a:path w="1009650" h="1117600">
                  <a:moveTo>
                    <a:pt x="1009434" y="306438"/>
                  </a:moveTo>
                  <a:lnTo>
                    <a:pt x="1002347" y="271399"/>
                  </a:lnTo>
                  <a:lnTo>
                    <a:pt x="989495" y="252361"/>
                  </a:lnTo>
                  <a:lnTo>
                    <a:pt x="983005" y="242747"/>
                  </a:lnTo>
                  <a:lnTo>
                    <a:pt x="973391" y="236270"/>
                  </a:lnTo>
                  <a:lnTo>
                    <a:pt x="973391" y="306438"/>
                  </a:lnTo>
                  <a:lnTo>
                    <a:pt x="973391" y="847217"/>
                  </a:lnTo>
                  <a:lnTo>
                    <a:pt x="969137" y="868248"/>
                  </a:lnTo>
                  <a:lnTo>
                    <a:pt x="957529" y="885444"/>
                  </a:lnTo>
                  <a:lnTo>
                    <a:pt x="940333" y="897039"/>
                  </a:lnTo>
                  <a:lnTo>
                    <a:pt x="919314" y="901293"/>
                  </a:lnTo>
                  <a:lnTo>
                    <a:pt x="897978" y="901293"/>
                  </a:lnTo>
                  <a:lnTo>
                    <a:pt x="899985" y="895642"/>
                  </a:lnTo>
                  <a:lnTo>
                    <a:pt x="901280" y="889609"/>
                  </a:lnTo>
                  <a:lnTo>
                    <a:pt x="901280" y="883272"/>
                  </a:lnTo>
                  <a:lnTo>
                    <a:pt x="897636" y="865238"/>
                  </a:lnTo>
                  <a:lnTo>
                    <a:pt x="897026" y="862241"/>
                  </a:lnTo>
                  <a:lnTo>
                    <a:pt x="885431" y="845058"/>
                  </a:lnTo>
                  <a:lnTo>
                    <a:pt x="868235" y="833450"/>
                  </a:lnTo>
                  <a:lnTo>
                    <a:pt x="865238" y="832853"/>
                  </a:lnTo>
                  <a:lnTo>
                    <a:pt x="865238" y="883272"/>
                  </a:lnTo>
                  <a:lnTo>
                    <a:pt x="863815" y="890282"/>
                  </a:lnTo>
                  <a:lnTo>
                    <a:pt x="859955" y="896010"/>
                  </a:lnTo>
                  <a:lnTo>
                    <a:pt x="854214" y="899871"/>
                  </a:lnTo>
                  <a:lnTo>
                    <a:pt x="847204" y="901293"/>
                  </a:lnTo>
                  <a:lnTo>
                    <a:pt x="739051" y="901293"/>
                  </a:lnTo>
                  <a:lnTo>
                    <a:pt x="732040" y="899871"/>
                  </a:lnTo>
                  <a:lnTo>
                    <a:pt x="726313" y="896010"/>
                  </a:lnTo>
                  <a:lnTo>
                    <a:pt x="722452" y="890282"/>
                  </a:lnTo>
                  <a:lnTo>
                    <a:pt x="721029" y="883272"/>
                  </a:lnTo>
                  <a:lnTo>
                    <a:pt x="722452" y="876261"/>
                  </a:lnTo>
                  <a:lnTo>
                    <a:pt x="726313" y="870534"/>
                  </a:lnTo>
                  <a:lnTo>
                    <a:pt x="732040" y="866660"/>
                  </a:lnTo>
                  <a:lnTo>
                    <a:pt x="739051" y="865238"/>
                  </a:lnTo>
                  <a:lnTo>
                    <a:pt x="847204" y="865238"/>
                  </a:lnTo>
                  <a:lnTo>
                    <a:pt x="854214" y="866660"/>
                  </a:lnTo>
                  <a:lnTo>
                    <a:pt x="859955" y="870534"/>
                  </a:lnTo>
                  <a:lnTo>
                    <a:pt x="863815" y="876261"/>
                  </a:lnTo>
                  <a:lnTo>
                    <a:pt x="865238" y="883272"/>
                  </a:lnTo>
                  <a:lnTo>
                    <a:pt x="865238" y="832853"/>
                  </a:lnTo>
                  <a:lnTo>
                    <a:pt x="847204" y="829195"/>
                  </a:lnTo>
                  <a:lnTo>
                    <a:pt x="739051" y="829195"/>
                  </a:lnTo>
                  <a:lnTo>
                    <a:pt x="718032" y="833450"/>
                  </a:lnTo>
                  <a:lnTo>
                    <a:pt x="700836" y="845058"/>
                  </a:lnTo>
                  <a:lnTo>
                    <a:pt x="689229" y="862241"/>
                  </a:lnTo>
                  <a:lnTo>
                    <a:pt x="684974" y="883272"/>
                  </a:lnTo>
                  <a:lnTo>
                    <a:pt x="684974" y="889609"/>
                  </a:lnTo>
                  <a:lnTo>
                    <a:pt x="686282" y="895642"/>
                  </a:lnTo>
                  <a:lnTo>
                    <a:pt x="688289" y="901293"/>
                  </a:lnTo>
                  <a:lnTo>
                    <a:pt x="655815" y="901293"/>
                  </a:lnTo>
                  <a:lnTo>
                    <a:pt x="655815" y="1009446"/>
                  </a:lnTo>
                  <a:lnTo>
                    <a:pt x="353631" y="1009446"/>
                  </a:lnTo>
                  <a:lnTo>
                    <a:pt x="389686" y="937348"/>
                  </a:lnTo>
                  <a:lnTo>
                    <a:pt x="619760" y="937348"/>
                  </a:lnTo>
                  <a:lnTo>
                    <a:pt x="655815" y="1009446"/>
                  </a:lnTo>
                  <a:lnTo>
                    <a:pt x="655815" y="901293"/>
                  </a:lnTo>
                  <a:lnTo>
                    <a:pt x="90131" y="901293"/>
                  </a:lnTo>
                  <a:lnTo>
                    <a:pt x="69100" y="897039"/>
                  </a:lnTo>
                  <a:lnTo>
                    <a:pt x="51904" y="885444"/>
                  </a:lnTo>
                  <a:lnTo>
                    <a:pt x="40297" y="868248"/>
                  </a:lnTo>
                  <a:lnTo>
                    <a:pt x="36042" y="847217"/>
                  </a:lnTo>
                  <a:lnTo>
                    <a:pt x="36042" y="306438"/>
                  </a:lnTo>
                  <a:lnTo>
                    <a:pt x="40297" y="285419"/>
                  </a:lnTo>
                  <a:lnTo>
                    <a:pt x="51904" y="268224"/>
                  </a:lnTo>
                  <a:lnTo>
                    <a:pt x="69100" y="256616"/>
                  </a:lnTo>
                  <a:lnTo>
                    <a:pt x="90131" y="252361"/>
                  </a:lnTo>
                  <a:lnTo>
                    <a:pt x="180251" y="252361"/>
                  </a:lnTo>
                  <a:lnTo>
                    <a:pt x="180251" y="288417"/>
                  </a:lnTo>
                  <a:lnTo>
                    <a:pt x="180251" y="324472"/>
                  </a:lnTo>
                  <a:lnTo>
                    <a:pt x="180251" y="757085"/>
                  </a:lnTo>
                  <a:lnTo>
                    <a:pt x="108153" y="757085"/>
                  </a:lnTo>
                  <a:lnTo>
                    <a:pt x="108153" y="324472"/>
                  </a:lnTo>
                  <a:lnTo>
                    <a:pt x="180251" y="324472"/>
                  </a:lnTo>
                  <a:lnTo>
                    <a:pt x="180251" y="288417"/>
                  </a:lnTo>
                  <a:lnTo>
                    <a:pt x="108153" y="288417"/>
                  </a:lnTo>
                  <a:lnTo>
                    <a:pt x="94132" y="291249"/>
                  </a:lnTo>
                  <a:lnTo>
                    <a:pt x="82664" y="298983"/>
                  </a:lnTo>
                  <a:lnTo>
                    <a:pt x="74930" y="310451"/>
                  </a:lnTo>
                  <a:lnTo>
                    <a:pt x="72097" y="324472"/>
                  </a:lnTo>
                  <a:lnTo>
                    <a:pt x="72097" y="757085"/>
                  </a:lnTo>
                  <a:lnTo>
                    <a:pt x="74930" y="771105"/>
                  </a:lnTo>
                  <a:lnTo>
                    <a:pt x="82664" y="782574"/>
                  </a:lnTo>
                  <a:lnTo>
                    <a:pt x="94132" y="790308"/>
                  </a:lnTo>
                  <a:lnTo>
                    <a:pt x="108153" y="793140"/>
                  </a:lnTo>
                  <a:lnTo>
                    <a:pt x="901280" y="793140"/>
                  </a:lnTo>
                  <a:lnTo>
                    <a:pt x="915301" y="790308"/>
                  </a:lnTo>
                  <a:lnTo>
                    <a:pt x="926769" y="782574"/>
                  </a:lnTo>
                  <a:lnTo>
                    <a:pt x="934504" y="771105"/>
                  </a:lnTo>
                  <a:lnTo>
                    <a:pt x="937336" y="757085"/>
                  </a:lnTo>
                  <a:lnTo>
                    <a:pt x="937336" y="324472"/>
                  </a:lnTo>
                  <a:lnTo>
                    <a:pt x="934504" y="310451"/>
                  </a:lnTo>
                  <a:lnTo>
                    <a:pt x="926769" y="298983"/>
                  </a:lnTo>
                  <a:lnTo>
                    <a:pt x="915301" y="291249"/>
                  </a:lnTo>
                  <a:lnTo>
                    <a:pt x="901280" y="288417"/>
                  </a:lnTo>
                  <a:lnTo>
                    <a:pt x="901280" y="324472"/>
                  </a:lnTo>
                  <a:lnTo>
                    <a:pt x="901280" y="757085"/>
                  </a:lnTo>
                  <a:lnTo>
                    <a:pt x="829183" y="757085"/>
                  </a:lnTo>
                  <a:lnTo>
                    <a:pt x="829183" y="708507"/>
                  </a:lnTo>
                  <a:lnTo>
                    <a:pt x="829183" y="481203"/>
                  </a:lnTo>
                  <a:lnTo>
                    <a:pt x="829183" y="324472"/>
                  </a:lnTo>
                  <a:lnTo>
                    <a:pt x="901280" y="324472"/>
                  </a:lnTo>
                  <a:lnTo>
                    <a:pt x="901280" y="288417"/>
                  </a:lnTo>
                  <a:lnTo>
                    <a:pt x="829183" y="288417"/>
                  </a:lnTo>
                  <a:lnTo>
                    <a:pt x="829183" y="252361"/>
                  </a:lnTo>
                  <a:lnTo>
                    <a:pt x="919314" y="252361"/>
                  </a:lnTo>
                  <a:lnTo>
                    <a:pt x="940333" y="256616"/>
                  </a:lnTo>
                  <a:lnTo>
                    <a:pt x="957529" y="268224"/>
                  </a:lnTo>
                  <a:lnTo>
                    <a:pt x="969137" y="285419"/>
                  </a:lnTo>
                  <a:lnTo>
                    <a:pt x="973391" y="306438"/>
                  </a:lnTo>
                  <a:lnTo>
                    <a:pt x="973391" y="236270"/>
                  </a:lnTo>
                  <a:lnTo>
                    <a:pt x="954366" y="223418"/>
                  </a:lnTo>
                  <a:lnTo>
                    <a:pt x="919314" y="216319"/>
                  </a:lnTo>
                  <a:lnTo>
                    <a:pt x="829183" y="216319"/>
                  </a:lnTo>
                  <a:lnTo>
                    <a:pt x="829183" y="90131"/>
                  </a:lnTo>
                  <a:lnTo>
                    <a:pt x="822083" y="55079"/>
                  </a:lnTo>
                  <a:lnTo>
                    <a:pt x="809244" y="36055"/>
                  </a:lnTo>
                  <a:lnTo>
                    <a:pt x="802754" y="26428"/>
                  </a:lnTo>
                  <a:lnTo>
                    <a:pt x="793127" y="19939"/>
                  </a:lnTo>
                  <a:lnTo>
                    <a:pt x="793127" y="90131"/>
                  </a:lnTo>
                  <a:lnTo>
                    <a:pt x="793127" y="481203"/>
                  </a:lnTo>
                  <a:lnTo>
                    <a:pt x="793127" y="594855"/>
                  </a:lnTo>
                  <a:lnTo>
                    <a:pt x="793127" y="708507"/>
                  </a:lnTo>
                  <a:lnTo>
                    <a:pt x="793127" y="757085"/>
                  </a:lnTo>
                  <a:lnTo>
                    <a:pt x="744550" y="757085"/>
                  </a:lnTo>
                  <a:lnTo>
                    <a:pt x="758240" y="746556"/>
                  </a:lnTo>
                  <a:lnTo>
                    <a:pt x="770940" y="734898"/>
                  </a:lnTo>
                  <a:lnTo>
                    <a:pt x="782599" y="722198"/>
                  </a:lnTo>
                  <a:lnTo>
                    <a:pt x="793127" y="708507"/>
                  </a:lnTo>
                  <a:lnTo>
                    <a:pt x="793127" y="594855"/>
                  </a:lnTo>
                  <a:lnTo>
                    <a:pt x="787323" y="637933"/>
                  </a:lnTo>
                  <a:lnTo>
                    <a:pt x="770940" y="676668"/>
                  </a:lnTo>
                  <a:lnTo>
                    <a:pt x="745553" y="709510"/>
                  </a:lnTo>
                  <a:lnTo>
                    <a:pt x="712711" y="734898"/>
                  </a:lnTo>
                  <a:lnTo>
                    <a:pt x="673976" y="751281"/>
                  </a:lnTo>
                  <a:lnTo>
                    <a:pt x="630897" y="757085"/>
                  </a:lnTo>
                  <a:lnTo>
                    <a:pt x="587819" y="751281"/>
                  </a:lnTo>
                  <a:lnTo>
                    <a:pt x="549071" y="734898"/>
                  </a:lnTo>
                  <a:lnTo>
                    <a:pt x="516242" y="709510"/>
                  </a:lnTo>
                  <a:lnTo>
                    <a:pt x="490855" y="676668"/>
                  </a:lnTo>
                  <a:lnTo>
                    <a:pt x="474472" y="637933"/>
                  </a:lnTo>
                  <a:lnTo>
                    <a:pt x="468668" y="594855"/>
                  </a:lnTo>
                  <a:lnTo>
                    <a:pt x="474472" y="551776"/>
                  </a:lnTo>
                  <a:lnTo>
                    <a:pt x="490855" y="513041"/>
                  </a:lnTo>
                  <a:lnTo>
                    <a:pt x="516242" y="480199"/>
                  </a:lnTo>
                  <a:lnTo>
                    <a:pt x="549084" y="454812"/>
                  </a:lnTo>
                  <a:lnTo>
                    <a:pt x="587819" y="438429"/>
                  </a:lnTo>
                  <a:lnTo>
                    <a:pt x="630897" y="432625"/>
                  </a:lnTo>
                  <a:lnTo>
                    <a:pt x="673976" y="438429"/>
                  </a:lnTo>
                  <a:lnTo>
                    <a:pt x="712711" y="454812"/>
                  </a:lnTo>
                  <a:lnTo>
                    <a:pt x="745553" y="480199"/>
                  </a:lnTo>
                  <a:lnTo>
                    <a:pt x="770940" y="513041"/>
                  </a:lnTo>
                  <a:lnTo>
                    <a:pt x="787323" y="551776"/>
                  </a:lnTo>
                  <a:lnTo>
                    <a:pt x="793127" y="594855"/>
                  </a:lnTo>
                  <a:lnTo>
                    <a:pt x="793127" y="481203"/>
                  </a:lnTo>
                  <a:lnTo>
                    <a:pt x="762063" y="446430"/>
                  </a:lnTo>
                  <a:lnTo>
                    <a:pt x="723696" y="419735"/>
                  </a:lnTo>
                  <a:lnTo>
                    <a:pt x="679488" y="402615"/>
                  </a:lnTo>
                  <a:lnTo>
                    <a:pt x="630897" y="396570"/>
                  </a:lnTo>
                  <a:lnTo>
                    <a:pt x="585495" y="401815"/>
                  </a:lnTo>
                  <a:lnTo>
                    <a:pt x="543775" y="416763"/>
                  </a:lnTo>
                  <a:lnTo>
                    <a:pt x="506958" y="440194"/>
                  </a:lnTo>
                  <a:lnTo>
                    <a:pt x="476237" y="470916"/>
                  </a:lnTo>
                  <a:lnTo>
                    <a:pt x="452805" y="507733"/>
                  </a:lnTo>
                  <a:lnTo>
                    <a:pt x="437857" y="549452"/>
                  </a:lnTo>
                  <a:lnTo>
                    <a:pt x="432612" y="594855"/>
                  </a:lnTo>
                  <a:lnTo>
                    <a:pt x="438658" y="643445"/>
                  </a:lnTo>
                  <a:lnTo>
                    <a:pt x="455777" y="687654"/>
                  </a:lnTo>
                  <a:lnTo>
                    <a:pt x="482473" y="726020"/>
                  </a:lnTo>
                  <a:lnTo>
                    <a:pt x="517245" y="757085"/>
                  </a:lnTo>
                  <a:lnTo>
                    <a:pt x="216306" y="757085"/>
                  </a:lnTo>
                  <a:lnTo>
                    <a:pt x="216306" y="324472"/>
                  </a:lnTo>
                  <a:lnTo>
                    <a:pt x="216306" y="252361"/>
                  </a:lnTo>
                  <a:lnTo>
                    <a:pt x="216306" y="144208"/>
                  </a:lnTo>
                  <a:lnTo>
                    <a:pt x="216306" y="90131"/>
                  </a:lnTo>
                  <a:lnTo>
                    <a:pt x="215023" y="75209"/>
                  </a:lnTo>
                  <a:lnTo>
                    <a:pt x="211353" y="61112"/>
                  </a:lnTo>
                  <a:lnTo>
                    <a:pt x="205536" y="48006"/>
                  </a:lnTo>
                  <a:lnTo>
                    <a:pt x="197815" y="36055"/>
                  </a:lnTo>
                  <a:lnTo>
                    <a:pt x="739051" y="36055"/>
                  </a:lnTo>
                  <a:lnTo>
                    <a:pt x="760082" y="40309"/>
                  </a:lnTo>
                  <a:lnTo>
                    <a:pt x="777278" y="51917"/>
                  </a:lnTo>
                  <a:lnTo>
                    <a:pt x="788873" y="69113"/>
                  </a:lnTo>
                  <a:lnTo>
                    <a:pt x="793127" y="90131"/>
                  </a:lnTo>
                  <a:lnTo>
                    <a:pt x="793127" y="19939"/>
                  </a:lnTo>
                  <a:lnTo>
                    <a:pt x="774103" y="7099"/>
                  </a:lnTo>
                  <a:lnTo>
                    <a:pt x="739051" y="0"/>
                  </a:lnTo>
                  <a:lnTo>
                    <a:pt x="180251" y="0"/>
                  </a:lnTo>
                  <a:lnTo>
                    <a:pt x="180251" y="90131"/>
                  </a:lnTo>
                  <a:lnTo>
                    <a:pt x="180251" y="144208"/>
                  </a:lnTo>
                  <a:lnTo>
                    <a:pt x="72097" y="144208"/>
                  </a:lnTo>
                  <a:lnTo>
                    <a:pt x="72097" y="90131"/>
                  </a:lnTo>
                  <a:lnTo>
                    <a:pt x="76352" y="69113"/>
                  </a:lnTo>
                  <a:lnTo>
                    <a:pt x="87960" y="51917"/>
                  </a:lnTo>
                  <a:lnTo>
                    <a:pt x="105143" y="40309"/>
                  </a:lnTo>
                  <a:lnTo>
                    <a:pt x="126174" y="36055"/>
                  </a:lnTo>
                  <a:lnTo>
                    <a:pt x="147205" y="40309"/>
                  </a:lnTo>
                  <a:lnTo>
                    <a:pt x="164401" y="51917"/>
                  </a:lnTo>
                  <a:lnTo>
                    <a:pt x="175996" y="69113"/>
                  </a:lnTo>
                  <a:lnTo>
                    <a:pt x="180251" y="90131"/>
                  </a:lnTo>
                  <a:lnTo>
                    <a:pt x="180251" y="0"/>
                  </a:lnTo>
                  <a:lnTo>
                    <a:pt x="126174" y="0"/>
                  </a:lnTo>
                  <a:lnTo>
                    <a:pt x="91122" y="7099"/>
                  </a:lnTo>
                  <a:lnTo>
                    <a:pt x="62471" y="26428"/>
                  </a:lnTo>
                  <a:lnTo>
                    <a:pt x="43141" y="55079"/>
                  </a:lnTo>
                  <a:lnTo>
                    <a:pt x="36042" y="90131"/>
                  </a:lnTo>
                  <a:lnTo>
                    <a:pt x="36042" y="180263"/>
                  </a:lnTo>
                  <a:lnTo>
                    <a:pt x="180251" y="180263"/>
                  </a:lnTo>
                  <a:lnTo>
                    <a:pt x="180251" y="216319"/>
                  </a:lnTo>
                  <a:lnTo>
                    <a:pt x="90131" y="216319"/>
                  </a:lnTo>
                  <a:lnTo>
                    <a:pt x="55079" y="223418"/>
                  </a:lnTo>
                  <a:lnTo>
                    <a:pt x="26428" y="242747"/>
                  </a:lnTo>
                  <a:lnTo>
                    <a:pt x="7099" y="271399"/>
                  </a:lnTo>
                  <a:lnTo>
                    <a:pt x="0" y="306438"/>
                  </a:lnTo>
                  <a:lnTo>
                    <a:pt x="0" y="847217"/>
                  </a:lnTo>
                  <a:lnTo>
                    <a:pt x="7099" y="882269"/>
                  </a:lnTo>
                  <a:lnTo>
                    <a:pt x="26428" y="910920"/>
                  </a:lnTo>
                  <a:lnTo>
                    <a:pt x="55079" y="930249"/>
                  </a:lnTo>
                  <a:lnTo>
                    <a:pt x="90131" y="937348"/>
                  </a:lnTo>
                  <a:lnTo>
                    <a:pt x="349377" y="937348"/>
                  </a:lnTo>
                  <a:lnTo>
                    <a:pt x="313321" y="1009446"/>
                  </a:lnTo>
                  <a:lnTo>
                    <a:pt x="252361" y="1009446"/>
                  </a:lnTo>
                  <a:lnTo>
                    <a:pt x="231330" y="1013701"/>
                  </a:lnTo>
                  <a:lnTo>
                    <a:pt x="214147" y="1025309"/>
                  </a:lnTo>
                  <a:lnTo>
                    <a:pt x="202539" y="1042504"/>
                  </a:lnTo>
                  <a:lnTo>
                    <a:pt x="198285" y="1063523"/>
                  </a:lnTo>
                  <a:lnTo>
                    <a:pt x="202539" y="1084554"/>
                  </a:lnTo>
                  <a:lnTo>
                    <a:pt x="214147" y="1101750"/>
                  </a:lnTo>
                  <a:lnTo>
                    <a:pt x="231330" y="1113345"/>
                  </a:lnTo>
                  <a:lnTo>
                    <a:pt x="252361" y="1117600"/>
                  </a:lnTo>
                  <a:lnTo>
                    <a:pt x="757085" y="1117600"/>
                  </a:lnTo>
                  <a:lnTo>
                    <a:pt x="778103" y="1113345"/>
                  </a:lnTo>
                  <a:lnTo>
                    <a:pt x="795299" y="1101750"/>
                  </a:lnTo>
                  <a:lnTo>
                    <a:pt x="806907" y="1084554"/>
                  </a:lnTo>
                  <a:lnTo>
                    <a:pt x="807504" y="1081557"/>
                  </a:lnTo>
                  <a:lnTo>
                    <a:pt x="811161" y="1063523"/>
                  </a:lnTo>
                  <a:lnTo>
                    <a:pt x="795299" y="1025309"/>
                  </a:lnTo>
                  <a:lnTo>
                    <a:pt x="775106" y="1013104"/>
                  </a:lnTo>
                  <a:lnTo>
                    <a:pt x="775106" y="1063523"/>
                  </a:lnTo>
                  <a:lnTo>
                    <a:pt x="773684" y="1070533"/>
                  </a:lnTo>
                  <a:lnTo>
                    <a:pt x="769823" y="1076261"/>
                  </a:lnTo>
                  <a:lnTo>
                    <a:pt x="764095" y="1080135"/>
                  </a:lnTo>
                  <a:lnTo>
                    <a:pt x="757085" y="1081557"/>
                  </a:lnTo>
                  <a:lnTo>
                    <a:pt x="252361" y="1081557"/>
                  </a:lnTo>
                  <a:lnTo>
                    <a:pt x="245351" y="1080135"/>
                  </a:lnTo>
                  <a:lnTo>
                    <a:pt x="239623" y="1076261"/>
                  </a:lnTo>
                  <a:lnTo>
                    <a:pt x="235750" y="1070533"/>
                  </a:lnTo>
                  <a:lnTo>
                    <a:pt x="234327" y="1063523"/>
                  </a:lnTo>
                  <a:lnTo>
                    <a:pt x="235750" y="1056513"/>
                  </a:lnTo>
                  <a:lnTo>
                    <a:pt x="239623" y="1050785"/>
                  </a:lnTo>
                  <a:lnTo>
                    <a:pt x="245351" y="1046924"/>
                  </a:lnTo>
                  <a:lnTo>
                    <a:pt x="252361" y="1045502"/>
                  </a:lnTo>
                  <a:lnTo>
                    <a:pt x="757085" y="1045502"/>
                  </a:lnTo>
                  <a:lnTo>
                    <a:pt x="764095" y="1046924"/>
                  </a:lnTo>
                  <a:lnTo>
                    <a:pt x="769823" y="1050785"/>
                  </a:lnTo>
                  <a:lnTo>
                    <a:pt x="773684" y="1056513"/>
                  </a:lnTo>
                  <a:lnTo>
                    <a:pt x="775106" y="1063523"/>
                  </a:lnTo>
                  <a:lnTo>
                    <a:pt x="775106" y="1013104"/>
                  </a:lnTo>
                  <a:lnTo>
                    <a:pt x="757085" y="1009446"/>
                  </a:lnTo>
                  <a:lnTo>
                    <a:pt x="696112" y="1009446"/>
                  </a:lnTo>
                  <a:lnTo>
                    <a:pt x="660069" y="937348"/>
                  </a:lnTo>
                  <a:lnTo>
                    <a:pt x="919314" y="937348"/>
                  </a:lnTo>
                  <a:lnTo>
                    <a:pt x="954366" y="930249"/>
                  </a:lnTo>
                  <a:lnTo>
                    <a:pt x="983005" y="910920"/>
                  </a:lnTo>
                  <a:lnTo>
                    <a:pt x="989507" y="901293"/>
                  </a:lnTo>
                  <a:lnTo>
                    <a:pt x="1002347" y="882269"/>
                  </a:lnTo>
                  <a:lnTo>
                    <a:pt x="1009434" y="847217"/>
                  </a:lnTo>
                  <a:lnTo>
                    <a:pt x="1009434" y="30643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075" y="2013060"/>
              <a:ext cx="108153" cy="2523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15606" y="1616404"/>
              <a:ext cx="504825" cy="649605"/>
            </a:xfrm>
            <a:custGeom>
              <a:avLst/>
              <a:gdLst/>
              <a:ahLst/>
              <a:cxnLst/>
              <a:rect l="l" t="t" r="r" b="b"/>
              <a:pathLst>
                <a:path w="504825" h="649605">
                  <a:moveTo>
                    <a:pt x="36055" y="144297"/>
                  </a:moveTo>
                  <a:lnTo>
                    <a:pt x="0" y="144297"/>
                  </a:lnTo>
                  <a:lnTo>
                    <a:pt x="0" y="180352"/>
                  </a:lnTo>
                  <a:lnTo>
                    <a:pt x="36055" y="180352"/>
                  </a:lnTo>
                  <a:lnTo>
                    <a:pt x="36055" y="144297"/>
                  </a:lnTo>
                  <a:close/>
                </a:path>
                <a:path w="504825" h="649605">
                  <a:moveTo>
                    <a:pt x="36055" y="72199"/>
                  </a:moveTo>
                  <a:lnTo>
                    <a:pt x="0" y="72199"/>
                  </a:lnTo>
                  <a:lnTo>
                    <a:pt x="0" y="108254"/>
                  </a:lnTo>
                  <a:lnTo>
                    <a:pt x="36055" y="108254"/>
                  </a:lnTo>
                  <a:lnTo>
                    <a:pt x="36055" y="72199"/>
                  </a:lnTo>
                  <a:close/>
                </a:path>
                <a:path w="504825" h="649605">
                  <a:moveTo>
                    <a:pt x="36055" y="88"/>
                  </a:moveTo>
                  <a:lnTo>
                    <a:pt x="0" y="88"/>
                  </a:lnTo>
                  <a:lnTo>
                    <a:pt x="0" y="36144"/>
                  </a:lnTo>
                  <a:lnTo>
                    <a:pt x="36055" y="36144"/>
                  </a:lnTo>
                  <a:lnTo>
                    <a:pt x="36055" y="88"/>
                  </a:lnTo>
                  <a:close/>
                </a:path>
                <a:path w="504825" h="649605">
                  <a:moveTo>
                    <a:pt x="144208" y="612965"/>
                  </a:moveTo>
                  <a:lnTo>
                    <a:pt x="0" y="612965"/>
                  </a:lnTo>
                  <a:lnTo>
                    <a:pt x="0" y="649020"/>
                  </a:lnTo>
                  <a:lnTo>
                    <a:pt x="144208" y="649020"/>
                  </a:lnTo>
                  <a:lnTo>
                    <a:pt x="144208" y="612965"/>
                  </a:lnTo>
                  <a:close/>
                </a:path>
                <a:path w="504825" h="649605">
                  <a:moveTo>
                    <a:pt x="144208" y="540867"/>
                  </a:moveTo>
                  <a:lnTo>
                    <a:pt x="0" y="540867"/>
                  </a:lnTo>
                  <a:lnTo>
                    <a:pt x="0" y="576922"/>
                  </a:lnTo>
                  <a:lnTo>
                    <a:pt x="144208" y="576922"/>
                  </a:lnTo>
                  <a:lnTo>
                    <a:pt x="144208" y="540867"/>
                  </a:lnTo>
                  <a:close/>
                </a:path>
                <a:path w="504825" h="649605">
                  <a:moveTo>
                    <a:pt x="144208" y="468769"/>
                  </a:moveTo>
                  <a:lnTo>
                    <a:pt x="0" y="468769"/>
                  </a:lnTo>
                  <a:lnTo>
                    <a:pt x="0" y="504812"/>
                  </a:lnTo>
                  <a:lnTo>
                    <a:pt x="144208" y="504812"/>
                  </a:lnTo>
                  <a:lnTo>
                    <a:pt x="144208" y="468769"/>
                  </a:lnTo>
                  <a:close/>
                </a:path>
                <a:path w="504825" h="649605">
                  <a:moveTo>
                    <a:pt x="144208" y="396659"/>
                  </a:moveTo>
                  <a:lnTo>
                    <a:pt x="0" y="396659"/>
                  </a:lnTo>
                  <a:lnTo>
                    <a:pt x="0" y="432714"/>
                  </a:lnTo>
                  <a:lnTo>
                    <a:pt x="144208" y="432714"/>
                  </a:lnTo>
                  <a:lnTo>
                    <a:pt x="144208" y="396659"/>
                  </a:lnTo>
                  <a:close/>
                </a:path>
                <a:path w="504825" h="649605">
                  <a:moveTo>
                    <a:pt x="144208" y="324561"/>
                  </a:moveTo>
                  <a:lnTo>
                    <a:pt x="0" y="324561"/>
                  </a:lnTo>
                  <a:lnTo>
                    <a:pt x="0" y="360616"/>
                  </a:lnTo>
                  <a:lnTo>
                    <a:pt x="144208" y="360616"/>
                  </a:lnTo>
                  <a:lnTo>
                    <a:pt x="144208" y="324561"/>
                  </a:lnTo>
                  <a:close/>
                </a:path>
                <a:path w="504825" h="649605">
                  <a:moveTo>
                    <a:pt x="216306" y="180352"/>
                  </a:moveTo>
                  <a:lnTo>
                    <a:pt x="180263" y="180352"/>
                  </a:lnTo>
                  <a:lnTo>
                    <a:pt x="180263" y="252463"/>
                  </a:lnTo>
                  <a:lnTo>
                    <a:pt x="216306" y="252463"/>
                  </a:lnTo>
                  <a:lnTo>
                    <a:pt x="216306" y="180352"/>
                  </a:lnTo>
                  <a:close/>
                </a:path>
                <a:path w="504825" h="649605">
                  <a:moveTo>
                    <a:pt x="288404" y="522846"/>
                  </a:moveTo>
                  <a:lnTo>
                    <a:pt x="286994" y="515835"/>
                  </a:lnTo>
                  <a:lnTo>
                    <a:pt x="283133" y="510095"/>
                  </a:lnTo>
                  <a:lnTo>
                    <a:pt x="277406" y="506234"/>
                  </a:lnTo>
                  <a:lnTo>
                    <a:pt x="270383" y="504825"/>
                  </a:lnTo>
                  <a:lnTo>
                    <a:pt x="263372" y="506234"/>
                  </a:lnTo>
                  <a:lnTo>
                    <a:pt x="257644" y="510095"/>
                  </a:lnTo>
                  <a:lnTo>
                    <a:pt x="253784" y="515835"/>
                  </a:lnTo>
                  <a:lnTo>
                    <a:pt x="252361" y="522846"/>
                  </a:lnTo>
                  <a:lnTo>
                    <a:pt x="253784" y="529869"/>
                  </a:lnTo>
                  <a:lnTo>
                    <a:pt x="257644" y="535597"/>
                  </a:lnTo>
                  <a:lnTo>
                    <a:pt x="263372" y="539457"/>
                  </a:lnTo>
                  <a:lnTo>
                    <a:pt x="270383" y="540880"/>
                  </a:lnTo>
                  <a:lnTo>
                    <a:pt x="277406" y="539457"/>
                  </a:lnTo>
                  <a:lnTo>
                    <a:pt x="283133" y="535597"/>
                  </a:lnTo>
                  <a:lnTo>
                    <a:pt x="286994" y="529869"/>
                  </a:lnTo>
                  <a:lnTo>
                    <a:pt x="288404" y="522846"/>
                  </a:lnTo>
                  <a:close/>
                </a:path>
                <a:path w="504825" h="649605">
                  <a:moveTo>
                    <a:pt x="360514" y="108254"/>
                  </a:moveTo>
                  <a:lnTo>
                    <a:pt x="324459" y="108254"/>
                  </a:lnTo>
                  <a:lnTo>
                    <a:pt x="324459" y="252463"/>
                  </a:lnTo>
                  <a:lnTo>
                    <a:pt x="360514" y="252463"/>
                  </a:lnTo>
                  <a:lnTo>
                    <a:pt x="360514" y="108254"/>
                  </a:lnTo>
                  <a:close/>
                </a:path>
                <a:path w="504825" h="649605">
                  <a:moveTo>
                    <a:pt x="504710" y="522846"/>
                  </a:moveTo>
                  <a:lnTo>
                    <a:pt x="503301" y="515835"/>
                  </a:lnTo>
                  <a:lnTo>
                    <a:pt x="499440" y="510095"/>
                  </a:lnTo>
                  <a:lnTo>
                    <a:pt x="493712" y="506234"/>
                  </a:lnTo>
                  <a:lnTo>
                    <a:pt x="486689" y="504825"/>
                  </a:lnTo>
                  <a:lnTo>
                    <a:pt x="479679" y="506234"/>
                  </a:lnTo>
                  <a:lnTo>
                    <a:pt x="473951" y="510095"/>
                  </a:lnTo>
                  <a:lnTo>
                    <a:pt x="470090" y="515835"/>
                  </a:lnTo>
                  <a:lnTo>
                    <a:pt x="468668" y="522846"/>
                  </a:lnTo>
                  <a:lnTo>
                    <a:pt x="470090" y="529869"/>
                  </a:lnTo>
                  <a:lnTo>
                    <a:pt x="473951" y="535597"/>
                  </a:lnTo>
                  <a:lnTo>
                    <a:pt x="479679" y="539457"/>
                  </a:lnTo>
                  <a:lnTo>
                    <a:pt x="486689" y="540880"/>
                  </a:lnTo>
                  <a:lnTo>
                    <a:pt x="493712" y="539457"/>
                  </a:lnTo>
                  <a:lnTo>
                    <a:pt x="499440" y="535597"/>
                  </a:lnTo>
                  <a:lnTo>
                    <a:pt x="503301" y="529869"/>
                  </a:lnTo>
                  <a:lnTo>
                    <a:pt x="504710" y="522846"/>
                  </a:lnTo>
                  <a:close/>
                </a:path>
                <a:path w="504825" h="649605">
                  <a:moveTo>
                    <a:pt x="504723" y="36169"/>
                  </a:moveTo>
                  <a:lnTo>
                    <a:pt x="468668" y="36169"/>
                  </a:lnTo>
                  <a:lnTo>
                    <a:pt x="468668" y="252463"/>
                  </a:lnTo>
                  <a:lnTo>
                    <a:pt x="504723" y="252463"/>
                  </a:lnTo>
                  <a:lnTo>
                    <a:pt x="504723" y="36169"/>
                  </a:lnTo>
                  <a:close/>
                </a:path>
                <a:path w="504825" h="649605">
                  <a:moveTo>
                    <a:pt x="504723" y="0"/>
                  </a:moveTo>
                  <a:lnTo>
                    <a:pt x="396570" y="0"/>
                  </a:lnTo>
                  <a:lnTo>
                    <a:pt x="396570" y="35560"/>
                  </a:lnTo>
                  <a:lnTo>
                    <a:pt x="396570" y="252730"/>
                  </a:lnTo>
                  <a:lnTo>
                    <a:pt x="288417" y="252730"/>
                  </a:lnTo>
                  <a:lnTo>
                    <a:pt x="288417" y="107950"/>
                  </a:lnTo>
                  <a:lnTo>
                    <a:pt x="360514" y="107950"/>
                  </a:lnTo>
                  <a:lnTo>
                    <a:pt x="360514" y="72390"/>
                  </a:lnTo>
                  <a:lnTo>
                    <a:pt x="252361" y="72390"/>
                  </a:lnTo>
                  <a:lnTo>
                    <a:pt x="252361" y="107950"/>
                  </a:lnTo>
                  <a:lnTo>
                    <a:pt x="252361" y="252730"/>
                  </a:lnTo>
                  <a:lnTo>
                    <a:pt x="144208" y="252730"/>
                  </a:lnTo>
                  <a:lnTo>
                    <a:pt x="144208" y="180340"/>
                  </a:lnTo>
                  <a:lnTo>
                    <a:pt x="216306" y="180340"/>
                  </a:lnTo>
                  <a:lnTo>
                    <a:pt x="216306" y="144780"/>
                  </a:lnTo>
                  <a:lnTo>
                    <a:pt x="108153" y="144780"/>
                  </a:lnTo>
                  <a:lnTo>
                    <a:pt x="108153" y="180340"/>
                  </a:lnTo>
                  <a:lnTo>
                    <a:pt x="108153" y="252730"/>
                  </a:lnTo>
                  <a:lnTo>
                    <a:pt x="108153" y="288290"/>
                  </a:lnTo>
                  <a:lnTo>
                    <a:pt x="504723" y="288290"/>
                  </a:lnTo>
                  <a:lnTo>
                    <a:pt x="504723" y="252730"/>
                  </a:lnTo>
                  <a:lnTo>
                    <a:pt x="432612" y="252730"/>
                  </a:lnTo>
                  <a:lnTo>
                    <a:pt x="432612" y="35560"/>
                  </a:lnTo>
                  <a:lnTo>
                    <a:pt x="504723" y="35560"/>
                  </a:lnTo>
                  <a:lnTo>
                    <a:pt x="504723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425023" y="2589859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455397" y="3017862"/>
            <a:ext cx="431498" cy="369676"/>
            <a:chOff x="399421" y="3328031"/>
            <a:chExt cx="378460" cy="407670"/>
          </a:xfrm>
        </p:grpSpPr>
        <p:sp>
          <p:nvSpPr>
            <p:cNvPr id="48" name="object 48"/>
            <p:cNvSpPr/>
            <p:nvPr/>
          </p:nvSpPr>
          <p:spPr>
            <a:xfrm>
              <a:off x="413943" y="3328034"/>
              <a:ext cx="206375" cy="387350"/>
            </a:xfrm>
            <a:custGeom>
              <a:avLst/>
              <a:gdLst/>
              <a:ahLst/>
              <a:cxnLst/>
              <a:rect l="l" t="t" r="r" b="b"/>
              <a:pathLst>
                <a:path w="206375" h="387350">
                  <a:moveTo>
                    <a:pt x="34239" y="280212"/>
                  </a:moveTo>
                  <a:lnTo>
                    <a:pt x="32804" y="273138"/>
                  </a:lnTo>
                  <a:lnTo>
                    <a:pt x="28917" y="267347"/>
                  </a:lnTo>
                  <a:lnTo>
                    <a:pt x="23126" y="263461"/>
                  </a:lnTo>
                  <a:lnTo>
                    <a:pt x="16052" y="262026"/>
                  </a:lnTo>
                  <a:lnTo>
                    <a:pt x="0" y="262026"/>
                  </a:lnTo>
                  <a:lnTo>
                    <a:pt x="0" y="386778"/>
                  </a:lnTo>
                  <a:lnTo>
                    <a:pt x="34239" y="386778"/>
                  </a:lnTo>
                  <a:lnTo>
                    <a:pt x="34239" y="280212"/>
                  </a:lnTo>
                  <a:close/>
                </a:path>
                <a:path w="206375" h="387350">
                  <a:moveTo>
                    <a:pt x="206070" y="7620"/>
                  </a:moveTo>
                  <a:lnTo>
                    <a:pt x="202526" y="7620"/>
                  </a:lnTo>
                  <a:lnTo>
                    <a:pt x="202526" y="0"/>
                  </a:lnTo>
                  <a:lnTo>
                    <a:pt x="174396" y="0"/>
                  </a:lnTo>
                  <a:lnTo>
                    <a:pt x="174396" y="7620"/>
                  </a:lnTo>
                  <a:lnTo>
                    <a:pt x="174396" y="307340"/>
                  </a:lnTo>
                  <a:lnTo>
                    <a:pt x="206070" y="307340"/>
                  </a:lnTo>
                  <a:lnTo>
                    <a:pt x="206070" y="762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9415" y="3328479"/>
              <a:ext cx="378460" cy="407034"/>
            </a:xfrm>
            <a:custGeom>
              <a:avLst/>
              <a:gdLst/>
              <a:ahLst/>
              <a:cxnLst/>
              <a:rect l="l" t="t" r="r" b="b"/>
              <a:pathLst>
                <a:path w="378459" h="407035">
                  <a:moveTo>
                    <a:pt x="277456" y="266090"/>
                  </a:moveTo>
                  <a:lnTo>
                    <a:pt x="277304" y="256882"/>
                  </a:lnTo>
                  <a:lnTo>
                    <a:pt x="271526" y="251307"/>
                  </a:lnTo>
                  <a:lnTo>
                    <a:pt x="265899" y="245872"/>
                  </a:lnTo>
                  <a:lnTo>
                    <a:pt x="256971" y="245872"/>
                  </a:lnTo>
                  <a:lnTo>
                    <a:pt x="203454" y="299161"/>
                  </a:lnTo>
                  <a:lnTo>
                    <a:pt x="203454" y="6515"/>
                  </a:lnTo>
                  <a:lnTo>
                    <a:pt x="196938" y="0"/>
                  </a:lnTo>
                  <a:lnTo>
                    <a:pt x="180886" y="0"/>
                  </a:lnTo>
                  <a:lnTo>
                    <a:pt x="174383" y="6515"/>
                  </a:lnTo>
                  <a:lnTo>
                    <a:pt x="174383" y="299173"/>
                  </a:lnTo>
                  <a:lnTo>
                    <a:pt x="126530" y="251307"/>
                  </a:lnTo>
                  <a:lnTo>
                    <a:pt x="120751" y="245732"/>
                  </a:lnTo>
                  <a:lnTo>
                    <a:pt x="111556" y="245897"/>
                  </a:lnTo>
                  <a:lnTo>
                    <a:pt x="100545" y="257302"/>
                  </a:lnTo>
                  <a:lnTo>
                    <a:pt x="100545" y="266230"/>
                  </a:lnTo>
                  <a:lnTo>
                    <a:pt x="184315" y="350202"/>
                  </a:lnTo>
                  <a:lnTo>
                    <a:pt x="193509" y="350215"/>
                  </a:lnTo>
                  <a:lnTo>
                    <a:pt x="277456" y="266090"/>
                  </a:lnTo>
                  <a:close/>
                </a:path>
                <a:path w="378459" h="407035">
                  <a:moveTo>
                    <a:pt x="377837" y="268084"/>
                  </a:moveTo>
                  <a:lnTo>
                    <a:pt x="371335" y="261581"/>
                  </a:lnTo>
                  <a:lnTo>
                    <a:pt x="363308" y="261581"/>
                  </a:lnTo>
                  <a:lnTo>
                    <a:pt x="355282" y="261581"/>
                  </a:lnTo>
                  <a:lnTo>
                    <a:pt x="348767" y="268084"/>
                  </a:lnTo>
                  <a:lnTo>
                    <a:pt x="348767" y="371335"/>
                  </a:lnTo>
                  <a:lnTo>
                    <a:pt x="342265" y="377837"/>
                  </a:lnTo>
                  <a:lnTo>
                    <a:pt x="35572" y="377837"/>
                  </a:lnTo>
                  <a:lnTo>
                    <a:pt x="29057" y="371335"/>
                  </a:lnTo>
                  <a:lnTo>
                    <a:pt x="29057" y="268084"/>
                  </a:lnTo>
                  <a:lnTo>
                    <a:pt x="22555" y="261581"/>
                  </a:lnTo>
                  <a:lnTo>
                    <a:pt x="6502" y="261581"/>
                  </a:lnTo>
                  <a:lnTo>
                    <a:pt x="0" y="268084"/>
                  </a:lnTo>
                  <a:lnTo>
                    <a:pt x="0" y="363308"/>
                  </a:lnTo>
                  <a:lnTo>
                    <a:pt x="3429" y="380288"/>
                  </a:lnTo>
                  <a:lnTo>
                    <a:pt x="12776" y="394144"/>
                  </a:lnTo>
                  <a:lnTo>
                    <a:pt x="26631" y="403491"/>
                  </a:lnTo>
                  <a:lnTo>
                    <a:pt x="43599" y="406908"/>
                  </a:lnTo>
                  <a:lnTo>
                    <a:pt x="334238" y="406908"/>
                  </a:lnTo>
                  <a:lnTo>
                    <a:pt x="351205" y="403491"/>
                  </a:lnTo>
                  <a:lnTo>
                    <a:pt x="365074" y="394144"/>
                  </a:lnTo>
                  <a:lnTo>
                    <a:pt x="374408" y="380288"/>
                  </a:lnTo>
                  <a:lnTo>
                    <a:pt x="377837" y="363308"/>
                  </a:lnTo>
                  <a:lnTo>
                    <a:pt x="377837" y="2680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61996" y="3636295"/>
            <a:ext cx="526341" cy="429560"/>
            <a:chOff x="357557" y="3889866"/>
            <a:chExt cx="461645" cy="473709"/>
          </a:xfrm>
        </p:grpSpPr>
        <p:sp>
          <p:nvSpPr>
            <p:cNvPr id="51" name="object 51"/>
            <p:cNvSpPr/>
            <p:nvPr/>
          </p:nvSpPr>
          <p:spPr>
            <a:xfrm>
              <a:off x="394322" y="3899864"/>
              <a:ext cx="212725" cy="460375"/>
            </a:xfrm>
            <a:custGeom>
              <a:avLst/>
              <a:gdLst/>
              <a:ahLst/>
              <a:cxnLst/>
              <a:rect l="l" t="t" r="r" b="b"/>
              <a:pathLst>
                <a:path w="212725" h="460375">
                  <a:moveTo>
                    <a:pt x="51193" y="0"/>
                  </a:moveTo>
                  <a:lnTo>
                    <a:pt x="0" y="0"/>
                  </a:lnTo>
                  <a:lnTo>
                    <a:pt x="0" y="132753"/>
                  </a:lnTo>
                  <a:lnTo>
                    <a:pt x="51193" y="132753"/>
                  </a:lnTo>
                  <a:lnTo>
                    <a:pt x="51193" y="0"/>
                  </a:lnTo>
                  <a:close/>
                </a:path>
                <a:path w="212725" h="460375">
                  <a:moveTo>
                    <a:pt x="208902" y="405701"/>
                  </a:moveTo>
                  <a:lnTo>
                    <a:pt x="191592" y="405701"/>
                  </a:lnTo>
                  <a:lnTo>
                    <a:pt x="191592" y="460032"/>
                  </a:lnTo>
                  <a:lnTo>
                    <a:pt x="208902" y="460032"/>
                  </a:lnTo>
                  <a:lnTo>
                    <a:pt x="208902" y="405701"/>
                  </a:lnTo>
                  <a:close/>
                </a:path>
                <a:path w="212725" h="460375">
                  <a:moveTo>
                    <a:pt x="208902" y="140843"/>
                  </a:moveTo>
                  <a:lnTo>
                    <a:pt x="191592" y="140843"/>
                  </a:lnTo>
                  <a:lnTo>
                    <a:pt x="191592" y="239052"/>
                  </a:lnTo>
                  <a:lnTo>
                    <a:pt x="208902" y="239052"/>
                  </a:lnTo>
                  <a:lnTo>
                    <a:pt x="208902" y="140843"/>
                  </a:lnTo>
                  <a:close/>
                </a:path>
                <a:path w="212725" h="460375">
                  <a:moveTo>
                    <a:pt x="212483" y="245999"/>
                  </a:moveTo>
                  <a:lnTo>
                    <a:pt x="177888" y="245999"/>
                  </a:lnTo>
                  <a:lnTo>
                    <a:pt x="177888" y="397700"/>
                  </a:lnTo>
                  <a:lnTo>
                    <a:pt x="212483" y="397700"/>
                  </a:lnTo>
                  <a:lnTo>
                    <a:pt x="212483" y="245999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7555" y="3889870"/>
              <a:ext cx="461645" cy="473709"/>
            </a:xfrm>
            <a:custGeom>
              <a:avLst/>
              <a:gdLst/>
              <a:ahLst/>
              <a:cxnLst/>
              <a:rect l="l" t="t" r="r" b="b"/>
              <a:pathLst>
                <a:path w="461644" h="473710">
                  <a:moveTo>
                    <a:pt x="43649" y="252158"/>
                  </a:moveTo>
                  <a:lnTo>
                    <a:pt x="40551" y="249047"/>
                  </a:lnTo>
                  <a:lnTo>
                    <a:pt x="3098" y="249047"/>
                  </a:lnTo>
                  <a:lnTo>
                    <a:pt x="0" y="252158"/>
                  </a:lnTo>
                  <a:lnTo>
                    <a:pt x="0" y="259816"/>
                  </a:lnTo>
                  <a:lnTo>
                    <a:pt x="3098" y="262928"/>
                  </a:lnTo>
                  <a:lnTo>
                    <a:pt x="6934" y="262928"/>
                  </a:lnTo>
                  <a:lnTo>
                    <a:pt x="40551" y="262928"/>
                  </a:lnTo>
                  <a:lnTo>
                    <a:pt x="43649" y="259816"/>
                  </a:lnTo>
                  <a:lnTo>
                    <a:pt x="43649" y="252158"/>
                  </a:lnTo>
                  <a:close/>
                </a:path>
                <a:path w="461644" h="473710">
                  <a:moveTo>
                    <a:pt x="387489" y="3098"/>
                  </a:moveTo>
                  <a:lnTo>
                    <a:pt x="384378" y="0"/>
                  </a:lnTo>
                  <a:lnTo>
                    <a:pt x="58483" y="0"/>
                  </a:lnTo>
                  <a:lnTo>
                    <a:pt x="47320" y="2260"/>
                  </a:lnTo>
                  <a:lnTo>
                    <a:pt x="38201" y="8420"/>
                  </a:lnTo>
                  <a:lnTo>
                    <a:pt x="32042" y="17538"/>
                  </a:lnTo>
                  <a:lnTo>
                    <a:pt x="29781" y="28702"/>
                  </a:lnTo>
                  <a:lnTo>
                    <a:pt x="29781" y="92989"/>
                  </a:lnTo>
                  <a:lnTo>
                    <a:pt x="32880" y="96100"/>
                  </a:lnTo>
                  <a:lnTo>
                    <a:pt x="36715" y="96100"/>
                  </a:lnTo>
                  <a:lnTo>
                    <a:pt x="40551" y="96100"/>
                  </a:lnTo>
                  <a:lnTo>
                    <a:pt x="43649" y="92989"/>
                  </a:lnTo>
                  <a:lnTo>
                    <a:pt x="43649" y="20523"/>
                  </a:lnTo>
                  <a:lnTo>
                    <a:pt x="50304" y="13855"/>
                  </a:lnTo>
                  <a:lnTo>
                    <a:pt x="384378" y="13855"/>
                  </a:lnTo>
                  <a:lnTo>
                    <a:pt x="387489" y="10756"/>
                  </a:lnTo>
                  <a:lnTo>
                    <a:pt x="387489" y="3098"/>
                  </a:lnTo>
                  <a:close/>
                </a:path>
                <a:path w="461644" h="473710">
                  <a:moveTo>
                    <a:pt x="461568" y="28740"/>
                  </a:moveTo>
                  <a:lnTo>
                    <a:pt x="459295" y="17564"/>
                  </a:lnTo>
                  <a:lnTo>
                    <a:pt x="453123" y="8445"/>
                  </a:lnTo>
                  <a:lnTo>
                    <a:pt x="443992" y="2298"/>
                  </a:lnTo>
                  <a:lnTo>
                    <a:pt x="432866" y="38"/>
                  </a:lnTo>
                  <a:lnTo>
                    <a:pt x="406323" y="38"/>
                  </a:lnTo>
                  <a:lnTo>
                    <a:pt x="403148" y="3098"/>
                  </a:lnTo>
                  <a:lnTo>
                    <a:pt x="403148" y="10706"/>
                  </a:lnTo>
                  <a:lnTo>
                    <a:pt x="406323" y="13881"/>
                  </a:lnTo>
                  <a:lnTo>
                    <a:pt x="440994" y="13881"/>
                  </a:lnTo>
                  <a:lnTo>
                    <a:pt x="447725" y="20497"/>
                  </a:lnTo>
                  <a:lnTo>
                    <a:pt x="447725" y="136055"/>
                  </a:lnTo>
                  <a:lnTo>
                    <a:pt x="440994" y="142798"/>
                  </a:lnTo>
                  <a:lnTo>
                    <a:pt x="261543" y="142798"/>
                  </a:lnTo>
                  <a:lnTo>
                    <a:pt x="261543" y="156641"/>
                  </a:lnTo>
                  <a:lnTo>
                    <a:pt x="261543" y="244144"/>
                  </a:lnTo>
                  <a:lnTo>
                    <a:pt x="232333" y="244144"/>
                  </a:lnTo>
                  <a:lnTo>
                    <a:pt x="232333" y="213791"/>
                  </a:lnTo>
                  <a:lnTo>
                    <a:pt x="232333" y="156641"/>
                  </a:lnTo>
                  <a:lnTo>
                    <a:pt x="261543" y="156641"/>
                  </a:lnTo>
                  <a:lnTo>
                    <a:pt x="261543" y="142798"/>
                  </a:lnTo>
                  <a:lnTo>
                    <a:pt x="50342" y="142798"/>
                  </a:lnTo>
                  <a:lnTo>
                    <a:pt x="43611" y="136055"/>
                  </a:lnTo>
                  <a:lnTo>
                    <a:pt x="43611" y="114846"/>
                  </a:lnTo>
                  <a:lnTo>
                    <a:pt x="40563" y="111798"/>
                  </a:lnTo>
                  <a:lnTo>
                    <a:pt x="32943" y="111798"/>
                  </a:lnTo>
                  <a:lnTo>
                    <a:pt x="29768" y="114846"/>
                  </a:lnTo>
                  <a:lnTo>
                    <a:pt x="29768" y="127939"/>
                  </a:lnTo>
                  <a:lnTo>
                    <a:pt x="32042" y="139077"/>
                  </a:lnTo>
                  <a:lnTo>
                    <a:pt x="38214" y="148196"/>
                  </a:lnTo>
                  <a:lnTo>
                    <a:pt x="47345" y="154381"/>
                  </a:lnTo>
                  <a:lnTo>
                    <a:pt x="58470" y="156641"/>
                  </a:lnTo>
                  <a:lnTo>
                    <a:pt x="218490" y="156641"/>
                  </a:lnTo>
                  <a:lnTo>
                    <a:pt x="218490" y="199821"/>
                  </a:lnTo>
                  <a:lnTo>
                    <a:pt x="183946" y="199821"/>
                  </a:lnTo>
                  <a:lnTo>
                    <a:pt x="176669" y="200342"/>
                  </a:lnTo>
                  <a:lnTo>
                    <a:pt x="169608" y="201891"/>
                  </a:lnTo>
                  <a:lnTo>
                    <a:pt x="162852" y="204431"/>
                  </a:lnTo>
                  <a:lnTo>
                    <a:pt x="156514" y="207949"/>
                  </a:lnTo>
                  <a:lnTo>
                    <a:pt x="92379" y="249097"/>
                  </a:lnTo>
                  <a:lnTo>
                    <a:pt x="62407" y="249097"/>
                  </a:lnTo>
                  <a:lnTo>
                    <a:pt x="59359" y="252145"/>
                  </a:lnTo>
                  <a:lnTo>
                    <a:pt x="59359" y="259765"/>
                  </a:lnTo>
                  <a:lnTo>
                    <a:pt x="62407" y="262940"/>
                  </a:lnTo>
                  <a:lnTo>
                    <a:pt x="95808" y="262940"/>
                  </a:lnTo>
                  <a:lnTo>
                    <a:pt x="97078" y="262547"/>
                  </a:lnTo>
                  <a:lnTo>
                    <a:pt x="98221" y="261797"/>
                  </a:lnTo>
                  <a:lnTo>
                    <a:pt x="169976" y="215823"/>
                  </a:lnTo>
                  <a:lnTo>
                    <a:pt x="176834" y="213791"/>
                  </a:lnTo>
                  <a:lnTo>
                    <a:pt x="218490" y="213791"/>
                  </a:lnTo>
                  <a:lnTo>
                    <a:pt x="218490" y="245922"/>
                  </a:lnTo>
                  <a:lnTo>
                    <a:pt x="211340" y="249948"/>
                  </a:lnTo>
                  <a:lnTo>
                    <a:pt x="205752" y="255841"/>
                  </a:lnTo>
                  <a:lnTo>
                    <a:pt x="202133" y="263182"/>
                  </a:lnTo>
                  <a:lnTo>
                    <a:pt x="200837" y="271564"/>
                  </a:lnTo>
                  <a:lnTo>
                    <a:pt x="200837" y="274116"/>
                  </a:lnTo>
                  <a:lnTo>
                    <a:pt x="201091" y="275513"/>
                  </a:lnTo>
                  <a:lnTo>
                    <a:pt x="199440" y="278307"/>
                  </a:lnTo>
                  <a:lnTo>
                    <a:pt x="190995" y="289179"/>
                  </a:lnTo>
                  <a:lnTo>
                    <a:pt x="180187" y="297370"/>
                  </a:lnTo>
                  <a:lnTo>
                    <a:pt x="167627" y="302539"/>
                  </a:lnTo>
                  <a:lnTo>
                    <a:pt x="153974" y="304330"/>
                  </a:lnTo>
                  <a:lnTo>
                    <a:pt x="134670" y="304330"/>
                  </a:lnTo>
                  <a:lnTo>
                    <a:pt x="131495" y="307505"/>
                  </a:lnTo>
                  <a:lnTo>
                    <a:pt x="131495" y="315137"/>
                  </a:lnTo>
                  <a:lnTo>
                    <a:pt x="134670" y="318312"/>
                  </a:lnTo>
                  <a:lnTo>
                    <a:pt x="153974" y="318312"/>
                  </a:lnTo>
                  <a:lnTo>
                    <a:pt x="169799" y="316382"/>
                  </a:lnTo>
                  <a:lnTo>
                    <a:pt x="184518" y="310807"/>
                  </a:lnTo>
                  <a:lnTo>
                    <a:pt x="197510" y="301967"/>
                  </a:lnTo>
                  <a:lnTo>
                    <a:pt x="208203" y="290245"/>
                  </a:lnTo>
                  <a:lnTo>
                    <a:pt x="208711" y="290880"/>
                  </a:lnTo>
                  <a:lnTo>
                    <a:pt x="209346" y="291388"/>
                  </a:lnTo>
                  <a:lnTo>
                    <a:pt x="209981" y="292023"/>
                  </a:lnTo>
                  <a:lnTo>
                    <a:pt x="204393" y="296964"/>
                  </a:lnTo>
                  <a:lnTo>
                    <a:pt x="200837" y="304330"/>
                  </a:lnTo>
                  <a:lnTo>
                    <a:pt x="200837" y="320598"/>
                  </a:lnTo>
                  <a:lnTo>
                    <a:pt x="204393" y="327837"/>
                  </a:lnTo>
                  <a:lnTo>
                    <a:pt x="209981" y="332905"/>
                  </a:lnTo>
                  <a:lnTo>
                    <a:pt x="204393" y="337870"/>
                  </a:lnTo>
                  <a:lnTo>
                    <a:pt x="200837" y="345224"/>
                  </a:lnTo>
                  <a:lnTo>
                    <a:pt x="200837" y="361365"/>
                  </a:lnTo>
                  <a:lnTo>
                    <a:pt x="204393" y="368731"/>
                  </a:lnTo>
                  <a:lnTo>
                    <a:pt x="209981" y="373799"/>
                  </a:lnTo>
                  <a:lnTo>
                    <a:pt x="204393" y="378764"/>
                  </a:lnTo>
                  <a:lnTo>
                    <a:pt x="200837" y="386130"/>
                  </a:lnTo>
                  <a:lnTo>
                    <a:pt x="200837" y="396532"/>
                  </a:lnTo>
                  <a:lnTo>
                    <a:pt x="201091" y="398830"/>
                  </a:lnTo>
                  <a:lnTo>
                    <a:pt x="201599" y="400989"/>
                  </a:lnTo>
                  <a:lnTo>
                    <a:pt x="129463" y="400989"/>
                  </a:lnTo>
                  <a:lnTo>
                    <a:pt x="122859" y="399199"/>
                  </a:lnTo>
                  <a:lnTo>
                    <a:pt x="102946" y="388289"/>
                  </a:lnTo>
                  <a:lnTo>
                    <a:pt x="78917" y="375081"/>
                  </a:lnTo>
                  <a:lnTo>
                    <a:pt x="77774" y="374573"/>
                  </a:lnTo>
                  <a:lnTo>
                    <a:pt x="76504" y="374180"/>
                  </a:lnTo>
                  <a:lnTo>
                    <a:pt x="75234" y="374307"/>
                  </a:lnTo>
                  <a:lnTo>
                    <a:pt x="8432" y="377990"/>
                  </a:lnTo>
                  <a:lnTo>
                    <a:pt x="4622" y="378129"/>
                  </a:lnTo>
                  <a:lnTo>
                    <a:pt x="1701" y="381431"/>
                  </a:lnTo>
                  <a:lnTo>
                    <a:pt x="1828" y="385241"/>
                  </a:lnTo>
                  <a:lnTo>
                    <a:pt x="2082" y="389039"/>
                  </a:lnTo>
                  <a:lnTo>
                    <a:pt x="5384" y="391972"/>
                  </a:lnTo>
                  <a:lnTo>
                    <a:pt x="9194" y="391845"/>
                  </a:lnTo>
                  <a:lnTo>
                    <a:pt x="73964" y="388289"/>
                  </a:lnTo>
                  <a:lnTo>
                    <a:pt x="110413" y="408216"/>
                  </a:lnTo>
                  <a:lnTo>
                    <a:pt x="116471" y="411086"/>
                  </a:lnTo>
                  <a:lnTo>
                    <a:pt x="122809" y="413156"/>
                  </a:lnTo>
                  <a:lnTo>
                    <a:pt x="129362" y="414413"/>
                  </a:lnTo>
                  <a:lnTo>
                    <a:pt x="136067" y="414832"/>
                  </a:lnTo>
                  <a:lnTo>
                    <a:pt x="210108" y="414832"/>
                  </a:lnTo>
                  <a:lnTo>
                    <a:pt x="212648" y="416864"/>
                  </a:lnTo>
                  <a:lnTo>
                    <a:pt x="215442" y="418630"/>
                  </a:lnTo>
                  <a:lnTo>
                    <a:pt x="218490" y="419773"/>
                  </a:lnTo>
                  <a:lnTo>
                    <a:pt x="218490" y="470204"/>
                  </a:lnTo>
                  <a:lnTo>
                    <a:pt x="221538" y="473240"/>
                  </a:lnTo>
                  <a:lnTo>
                    <a:pt x="227761" y="473240"/>
                  </a:lnTo>
                  <a:lnTo>
                    <a:pt x="229920" y="471982"/>
                  </a:lnTo>
                  <a:lnTo>
                    <a:pt x="231317" y="470065"/>
                  </a:lnTo>
                  <a:lnTo>
                    <a:pt x="231952" y="468922"/>
                  </a:lnTo>
                  <a:lnTo>
                    <a:pt x="232333" y="467664"/>
                  </a:lnTo>
                  <a:lnTo>
                    <a:pt x="232333" y="421563"/>
                  </a:lnTo>
                  <a:lnTo>
                    <a:pt x="261543" y="421563"/>
                  </a:lnTo>
                  <a:lnTo>
                    <a:pt x="261543" y="470204"/>
                  </a:lnTo>
                  <a:lnTo>
                    <a:pt x="264718" y="473240"/>
                  </a:lnTo>
                  <a:lnTo>
                    <a:pt x="272338" y="473240"/>
                  </a:lnTo>
                  <a:lnTo>
                    <a:pt x="275513" y="470204"/>
                  </a:lnTo>
                  <a:lnTo>
                    <a:pt x="275513" y="421563"/>
                  </a:lnTo>
                  <a:lnTo>
                    <a:pt x="275513" y="418630"/>
                  </a:lnTo>
                  <a:lnTo>
                    <a:pt x="281597" y="414401"/>
                  </a:lnTo>
                  <a:lnTo>
                    <a:pt x="286334" y="408724"/>
                  </a:lnTo>
                  <a:lnTo>
                    <a:pt x="286778" y="407720"/>
                  </a:lnTo>
                  <a:lnTo>
                    <a:pt x="289407" y="401866"/>
                  </a:lnTo>
                  <a:lnTo>
                    <a:pt x="290499" y="394131"/>
                  </a:lnTo>
                  <a:lnTo>
                    <a:pt x="290499" y="387146"/>
                  </a:lnTo>
                  <a:lnTo>
                    <a:pt x="287832" y="380657"/>
                  </a:lnTo>
                  <a:lnTo>
                    <a:pt x="283387" y="375716"/>
                  </a:lnTo>
                  <a:lnTo>
                    <a:pt x="290499" y="370763"/>
                  </a:lnTo>
                  <a:lnTo>
                    <a:pt x="292773" y="366814"/>
                  </a:lnTo>
                  <a:lnTo>
                    <a:pt x="295198" y="362623"/>
                  </a:lnTo>
                  <a:lnTo>
                    <a:pt x="295198" y="346379"/>
                  </a:lnTo>
                  <a:lnTo>
                    <a:pt x="292658" y="340156"/>
                  </a:lnTo>
                  <a:lnTo>
                    <a:pt x="292315" y="339763"/>
                  </a:lnTo>
                  <a:lnTo>
                    <a:pt x="288467" y="335330"/>
                  </a:lnTo>
                  <a:lnTo>
                    <a:pt x="293497" y="331012"/>
                  </a:lnTo>
                  <a:lnTo>
                    <a:pt x="297154" y="325932"/>
                  </a:lnTo>
                  <a:lnTo>
                    <a:pt x="297383" y="325615"/>
                  </a:lnTo>
                  <a:lnTo>
                    <a:pt x="299897" y="319366"/>
                  </a:lnTo>
                  <a:lnTo>
                    <a:pt x="300786" y="312470"/>
                  </a:lnTo>
                  <a:lnTo>
                    <a:pt x="300786" y="304838"/>
                  </a:lnTo>
                  <a:lnTo>
                    <a:pt x="298132" y="298881"/>
                  </a:lnTo>
                  <a:lnTo>
                    <a:pt x="297738" y="297980"/>
                  </a:lnTo>
                  <a:lnTo>
                    <a:pt x="292785" y="293039"/>
                  </a:lnTo>
                  <a:lnTo>
                    <a:pt x="296354" y="290245"/>
                  </a:lnTo>
                  <a:lnTo>
                    <a:pt x="299135" y="288074"/>
                  </a:lnTo>
                  <a:lnTo>
                    <a:pt x="300697" y="285038"/>
                  </a:lnTo>
                  <a:lnTo>
                    <a:pt x="303199" y="280212"/>
                  </a:lnTo>
                  <a:lnTo>
                    <a:pt x="303199" y="271564"/>
                  </a:lnTo>
                  <a:lnTo>
                    <a:pt x="301053" y="260908"/>
                  </a:lnTo>
                  <a:lnTo>
                    <a:pt x="299097" y="257987"/>
                  </a:lnTo>
                  <a:lnTo>
                    <a:pt x="295211" y="252183"/>
                  </a:lnTo>
                  <a:lnTo>
                    <a:pt x="289356" y="248221"/>
                  </a:lnTo>
                  <a:lnTo>
                    <a:pt x="289356" y="264071"/>
                  </a:lnTo>
                  <a:lnTo>
                    <a:pt x="289356" y="278930"/>
                  </a:lnTo>
                  <a:lnTo>
                    <a:pt x="286943" y="281406"/>
                  </a:lnTo>
                  <a:lnTo>
                    <a:pt x="286943" y="304965"/>
                  </a:lnTo>
                  <a:lnTo>
                    <a:pt x="286943" y="319824"/>
                  </a:lnTo>
                  <a:lnTo>
                    <a:pt x="281355" y="325424"/>
                  </a:lnTo>
                  <a:lnTo>
                    <a:pt x="281355" y="345871"/>
                  </a:lnTo>
                  <a:lnTo>
                    <a:pt x="281355" y="360730"/>
                  </a:lnTo>
                  <a:lnTo>
                    <a:pt x="276656" y="365429"/>
                  </a:lnTo>
                  <a:lnTo>
                    <a:pt x="276656" y="386765"/>
                  </a:lnTo>
                  <a:lnTo>
                    <a:pt x="276656" y="401624"/>
                  </a:lnTo>
                  <a:lnTo>
                    <a:pt x="270687" y="407720"/>
                  </a:lnTo>
                  <a:lnTo>
                    <a:pt x="220649" y="407720"/>
                  </a:lnTo>
                  <a:lnTo>
                    <a:pt x="214680" y="401624"/>
                  </a:lnTo>
                  <a:lnTo>
                    <a:pt x="214680" y="400989"/>
                  </a:lnTo>
                  <a:lnTo>
                    <a:pt x="214680" y="386765"/>
                  </a:lnTo>
                  <a:lnTo>
                    <a:pt x="220649" y="380657"/>
                  </a:lnTo>
                  <a:lnTo>
                    <a:pt x="270687" y="380657"/>
                  </a:lnTo>
                  <a:lnTo>
                    <a:pt x="276656" y="386765"/>
                  </a:lnTo>
                  <a:lnTo>
                    <a:pt x="276656" y="365429"/>
                  </a:lnTo>
                  <a:lnTo>
                    <a:pt x="275259" y="366814"/>
                  </a:lnTo>
                  <a:lnTo>
                    <a:pt x="220649" y="366814"/>
                  </a:lnTo>
                  <a:lnTo>
                    <a:pt x="214680" y="360730"/>
                  </a:lnTo>
                  <a:lnTo>
                    <a:pt x="214680" y="345871"/>
                  </a:lnTo>
                  <a:lnTo>
                    <a:pt x="220649" y="339763"/>
                  </a:lnTo>
                  <a:lnTo>
                    <a:pt x="275259" y="339763"/>
                  </a:lnTo>
                  <a:lnTo>
                    <a:pt x="281355" y="345871"/>
                  </a:lnTo>
                  <a:lnTo>
                    <a:pt x="281355" y="325424"/>
                  </a:lnTo>
                  <a:lnTo>
                    <a:pt x="280847" y="325932"/>
                  </a:lnTo>
                  <a:lnTo>
                    <a:pt x="220649" y="325932"/>
                  </a:lnTo>
                  <a:lnTo>
                    <a:pt x="214680" y="319824"/>
                  </a:lnTo>
                  <a:lnTo>
                    <a:pt x="214807" y="304838"/>
                  </a:lnTo>
                  <a:lnTo>
                    <a:pt x="220649" y="298881"/>
                  </a:lnTo>
                  <a:lnTo>
                    <a:pt x="280847" y="298881"/>
                  </a:lnTo>
                  <a:lnTo>
                    <a:pt x="286943" y="304965"/>
                  </a:lnTo>
                  <a:lnTo>
                    <a:pt x="286943" y="281406"/>
                  </a:lnTo>
                  <a:lnTo>
                    <a:pt x="283387" y="285038"/>
                  </a:lnTo>
                  <a:lnTo>
                    <a:pt x="220649" y="285038"/>
                  </a:lnTo>
                  <a:lnTo>
                    <a:pt x="214680" y="278930"/>
                  </a:lnTo>
                  <a:lnTo>
                    <a:pt x="214680" y="264071"/>
                  </a:lnTo>
                  <a:lnTo>
                    <a:pt x="220649" y="257987"/>
                  </a:lnTo>
                  <a:lnTo>
                    <a:pt x="283387" y="257987"/>
                  </a:lnTo>
                  <a:lnTo>
                    <a:pt x="289356" y="264071"/>
                  </a:lnTo>
                  <a:lnTo>
                    <a:pt x="289356" y="248221"/>
                  </a:lnTo>
                  <a:lnTo>
                    <a:pt x="286537" y="246303"/>
                  </a:lnTo>
                  <a:lnTo>
                    <a:pt x="275958" y="244144"/>
                  </a:lnTo>
                  <a:lnTo>
                    <a:pt x="275513" y="244132"/>
                  </a:lnTo>
                  <a:lnTo>
                    <a:pt x="275513" y="156641"/>
                  </a:lnTo>
                  <a:lnTo>
                    <a:pt x="432866" y="156641"/>
                  </a:lnTo>
                  <a:lnTo>
                    <a:pt x="443992" y="154381"/>
                  </a:lnTo>
                  <a:lnTo>
                    <a:pt x="453123" y="148196"/>
                  </a:lnTo>
                  <a:lnTo>
                    <a:pt x="456768" y="142798"/>
                  </a:lnTo>
                  <a:lnTo>
                    <a:pt x="459295" y="139077"/>
                  </a:lnTo>
                  <a:lnTo>
                    <a:pt x="461568" y="127939"/>
                  </a:lnTo>
                  <a:lnTo>
                    <a:pt x="461568" y="2874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294" y="3932073"/>
              <a:ext cx="228279" cy="721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6165" y="3932148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13868" y="54368"/>
                  </a:moveTo>
                  <a:lnTo>
                    <a:pt x="10769" y="51269"/>
                  </a:lnTo>
                  <a:lnTo>
                    <a:pt x="6934" y="51269"/>
                  </a:lnTo>
                  <a:lnTo>
                    <a:pt x="3098" y="51269"/>
                  </a:lnTo>
                  <a:lnTo>
                    <a:pt x="0" y="54368"/>
                  </a:lnTo>
                  <a:lnTo>
                    <a:pt x="0" y="68961"/>
                  </a:lnTo>
                  <a:lnTo>
                    <a:pt x="3098" y="72059"/>
                  </a:lnTo>
                  <a:lnTo>
                    <a:pt x="10769" y="72059"/>
                  </a:lnTo>
                  <a:lnTo>
                    <a:pt x="13868" y="68961"/>
                  </a:lnTo>
                  <a:lnTo>
                    <a:pt x="13868" y="54368"/>
                  </a:lnTo>
                  <a:close/>
                </a:path>
                <a:path w="13970" h="72389">
                  <a:moveTo>
                    <a:pt x="13868" y="3098"/>
                  </a:moveTo>
                  <a:lnTo>
                    <a:pt x="10769" y="0"/>
                  </a:lnTo>
                  <a:lnTo>
                    <a:pt x="3098" y="0"/>
                  </a:lnTo>
                  <a:lnTo>
                    <a:pt x="0" y="3098"/>
                  </a:lnTo>
                  <a:lnTo>
                    <a:pt x="0" y="37630"/>
                  </a:lnTo>
                  <a:lnTo>
                    <a:pt x="3098" y="40728"/>
                  </a:lnTo>
                  <a:lnTo>
                    <a:pt x="10769" y="40728"/>
                  </a:lnTo>
                  <a:lnTo>
                    <a:pt x="13868" y="37630"/>
                  </a:lnTo>
                  <a:lnTo>
                    <a:pt x="13868" y="6934"/>
                  </a:lnTo>
                  <a:lnTo>
                    <a:pt x="13868" y="309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61995" y="4396376"/>
            <a:ext cx="529236" cy="485415"/>
            <a:chOff x="356434" y="4496979"/>
            <a:chExt cx="464184" cy="535305"/>
          </a:xfrm>
        </p:grpSpPr>
        <p:sp>
          <p:nvSpPr>
            <p:cNvPr id="56" name="object 56"/>
            <p:cNvSpPr/>
            <p:nvPr/>
          </p:nvSpPr>
          <p:spPr>
            <a:xfrm>
              <a:off x="371830" y="4507534"/>
              <a:ext cx="232410" cy="518159"/>
            </a:xfrm>
            <a:custGeom>
              <a:avLst/>
              <a:gdLst/>
              <a:ahLst/>
              <a:cxnLst/>
              <a:rect l="l" t="t" r="r" b="b"/>
              <a:pathLst>
                <a:path w="232409" h="518160">
                  <a:moveTo>
                    <a:pt x="32550" y="12"/>
                  </a:moveTo>
                  <a:lnTo>
                    <a:pt x="0" y="9817"/>
                  </a:lnTo>
                  <a:lnTo>
                    <a:pt x="0" y="92468"/>
                  </a:lnTo>
                  <a:lnTo>
                    <a:pt x="32550" y="92468"/>
                  </a:lnTo>
                  <a:lnTo>
                    <a:pt x="32550" y="12"/>
                  </a:lnTo>
                  <a:close/>
                </a:path>
                <a:path w="232409" h="518160">
                  <a:moveTo>
                    <a:pt x="97421" y="7302"/>
                  </a:moveTo>
                  <a:lnTo>
                    <a:pt x="64871" y="0"/>
                  </a:lnTo>
                  <a:lnTo>
                    <a:pt x="64871" y="492785"/>
                  </a:lnTo>
                  <a:lnTo>
                    <a:pt x="97421" y="517575"/>
                  </a:lnTo>
                  <a:lnTo>
                    <a:pt x="97421" y="7302"/>
                  </a:lnTo>
                  <a:close/>
                </a:path>
                <a:path w="232409" h="518160">
                  <a:moveTo>
                    <a:pt x="168770" y="443204"/>
                  </a:moveTo>
                  <a:lnTo>
                    <a:pt x="136220" y="451091"/>
                  </a:lnTo>
                  <a:lnTo>
                    <a:pt x="136220" y="517575"/>
                  </a:lnTo>
                  <a:lnTo>
                    <a:pt x="168770" y="517575"/>
                  </a:lnTo>
                  <a:lnTo>
                    <a:pt x="168770" y="443204"/>
                  </a:lnTo>
                  <a:close/>
                </a:path>
                <a:path w="232409" h="518160">
                  <a:moveTo>
                    <a:pt x="232105" y="164261"/>
                  </a:moveTo>
                  <a:lnTo>
                    <a:pt x="205079" y="113703"/>
                  </a:lnTo>
                  <a:lnTo>
                    <a:pt x="199631" y="60286"/>
                  </a:lnTo>
                  <a:lnTo>
                    <a:pt x="201041" y="47447"/>
                  </a:lnTo>
                  <a:lnTo>
                    <a:pt x="176657" y="47447"/>
                  </a:lnTo>
                  <a:lnTo>
                    <a:pt x="188569" y="133121"/>
                  </a:lnTo>
                  <a:lnTo>
                    <a:pt x="232105" y="164261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6425" y="4496980"/>
              <a:ext cx="464184" cy="535305"/>
            </a:xfrm>
            <a:custGeom>
              <a:avLst/>
              <a:gdLst/>
              <a:ahLst/>
              <a:cxnLst/>
              <a:rect l="l" t="t" r="r" b="b"/>
              <a:pathLst>
                <a:path w="464184" h="535304">
                  <a:moveTo>
                    <a:pt x="142722" y="356768"/>
                  </a:moveTo>
                  <a:lnTo>
                    <a:pt x="107048" y="356768"/>
                  </a:lnTo>
                  <a:lnTo>
                    <a:pt x="107048" y="374599"/>
                  </a:lnTo>
                  <a:lnTo>
                    <a:pt x="142722" y="374599"/>
                  </a:lnTo>
                  <a:lnTo>
                    <a:pt x="142722" y="356768"/>
                  </a:lnTo>
                  <a:close/>
                </a:path>
                <a:path w="464184" h="535304">
                  <a:moveTo>
                    <a:pt x="187312" y="321094"/>
                  </a:moveTo>
                  <a:lnTo>
                    <a:pt x="107048" y="321094"/>
                  </a:lnTo>
                  <a:lnTo>
                    <a:pt x="107048" y="338924"/>
                  </a:lnTo>
                  <a:lnTo>
                    <a:pt x="187312" y="338924"/>
                  </a:lnTo>
                  <a:lnTo>
                    <a:pt x="187312" y="321094"/>
                  </a:lnTo>
                  <a:close/>
                </a:path>
                <a:path w="464184" h="535304">
                  <a:moveTo>
                    <a:pt x="187312" y="249745"/>
                  </a:moveTo>
                  <a:lnTo>
                    <a:pt x="107048" y="249745"/>
                  </a:lnTo>
                  <a:lnTo>
                    <a:pt x="107048" y="267576"/>
                  </a:lnTo>
                  <a:lnTo>
                    <a:pt x="187312" y="267576"/>
                  </a:lnTo>
                  <a:lnTo>
                    <a:pt x="187312" y="249745"/>
                  </a:lnTo>
                  <a:close/>
                </a:path>
                <a:path w="464184" h="535304">
                  <a:moveTo>
                    <a:pt x="249745" y="392442"/>
                  </a:moveTo>
                  <a:lnTo>
                    <a:pt x="107048" y="392442"/>
                  </a:lnTo>
                  <a:lnTo>
                    <a:pt x="107048" y="410273"/>
                  </a:lnTo>
                  <a:lnTo>
                    <a:pt x="249745" y="410273"/>
                  </a:lnTo>
                  <a:lnTo>
                    <a:pt x="249745" y="392442"/>
                  </a:lnTo>
                  <a:close/>
                </a:path>
                <a:path w="464184" h="535304">
                  <a:moveTo>
                    <a:pt x="267576" y="90093"/>
                  </a:moveTo>
                  <a:lnTo>
                    <a:pt x="249745" y="88315"/>
                  </a:lnTo>
                  <a:lnTo>
                    <a:pt x="247269" y="99453"/>
                  </a:lnTo>
                  <a:lnTo>
                    <a:pt x="242608" y="109842"/>
                  </a:lnTo>
                  <a:lnTo>
                    <a:pt x="235940" y="119049"/>
                  </a:lnTo>
                  <a:lnTo>
                    <a:pt x="227444" y="126669"/>
                  </a:lnTo>
                  <a:lnTo>
                    <a:pt x="237248" y="141820"/>
                  </a:lnTo>
                  <a:lnTo>
                    <a:pt x="248894" y="131368"/>
                  </a:lnTo>
                  <a:lnTo>
                    <a:pt x="258102" y="118973"/>
                  </a:lnTo>
                  <a:lnTo>
                    <a:pt x="264464" y="105079"/>
                  </a:lnTo>
                  <a:lnTo>
                    <a:pt x="267576" y="90093"/>
                  </a:lnTo>
                  <a:close/>
                </a:path>
                <a:path w="464184" h="535304">
                  <a:moveTo>
                    <a:pt x="294347" y="285419"/>
                  </a:moveTo>
                  <a:lnTo>
                    <a:pt x="107048" y="285419"/>
                  </a:lnTo>
                  <a:lnTo>
                    <a:pt x="107048" y="303250"/>
                  </a:lnTo>
                  <a:lnTo>
                    <a:pt x="294347" y="303250"/>
                  </a:lnTo>
                  <a:lnTo>
                    <a:pt x="294347" y="285419"/>
                  </a:lnTo>
                  <a:close/>
                </a:path>
                <a:path w="464184" h="535304">
                  <a:moveTo>
                    <a:pt x="303263" y="205143"/>
                  </a:moveTo>
                  <a:lnTo>
                    <a:pt x="178396" y="205143"/>
                  </a:lnTo>
                  <a:lnTo>
                    <a:pt x="178396" y="222973"/>
                  </a:lnTo>
                  <a:lnTo>
                    <a:pt x="303263" y="222973"/>
                  </a:lnTo>
                  <a:lnTo>
                    <a:pt x="303263" y="205143"/>
                  </a:lnTo>
                  <a:close/>
                </a:path>
                <a:path w="464184" h="535304">
                  <a:moveTo>
                    <a:pt x="303288" y="56261"/>
                  </a:moveTo>
                  <a:lnTo>
                    <a:pt x="295186" y="53594"/>
                  </a:lnTo>
                  <a:lnTo>
                    <a:pt x="285381" y="50368"/>
                  </a:lnTo>
                  <a:lnTo>
                    <a:pt x="285381" y="68719"/>
                  </a:lnTo>
                  <a:lnTo>
                    <a:pt x="285381" y="85598"/>
                  </a:lnTo>
                  <a:lnTo>
                    <a:pt x="282460" y="109626"/>
                  </a:lnTo>
                  <a:lnTo>
                    <a:pt x="274015" y="131826"/>
                  </a:lnTo>
                  <a:lnTo>
                    <a:pt x="260413" y="151358"/>
                  </a:lnTo>
                  <a:lnTo>
                    <a:pt x="241947" y="167513"/>
                  </a:lnTo>
                  <a:lnTo>
                    <a:pt x="241820" y="167513"/>
                  </a:lnTo>
                  <a:lnTo>
                    <a:pt x="241693" y="167652"/>
                  </a:lnTo>
                  <a:lnTo>
                    <a:pt x="240804" y="167652"/>
                  </a:lnTo>
                  <a:lnTo>
                    <a:pt x="239915" y="166763"/>
                  </a:lnTo>
                  <a:lnTo>
                    <a:pt x="225577" y="155409"/>
                  </a:lnTo>
                  <a:lnTo>
                    <a:pt x="199021" y="108597"/>
                  </a:lnTo>
                  <a:lnTo>
                    <a:pt x="196227" y="68719"/>
                  </a:lnTo>
                  <a:lnTo>
                    <a:pt x="240804" y="53594"/>
                  </a:lnTo>
                  <a:lnTo>
                    <a:pt x="285381" y="68719"/>
                  </a:lnTo>
                  <a:lnTo>
                    <a:pt x="285381" y="50368"/>
                  </a:lnTo>
                  <a:lnTo>
                    <a:pt x="240804" y="35687"/>
                  </a:lnTo>
                  <a:lnTo>
                    <a:pt x="178447" y="56261"/>
                  </a:lnTo>
                  <a:lnTo>
                    <a:pt x="178447" y="85598"/>
                  </a:lnTo>
                  <a:lnTo>
                    <a:pt x="192239" y="140131"/>
                  </a:lnTo>
                  <a:lnTo>
                    <a:pt x="230136" y="182003"/>
                  </a:lnTo>
                  <a:lnTo>
                    <a:pt x="240804" y="189103"/>
                  </a:lnTo>
                  <a:lnTo>
                    <a:pt x="251472" y="182003"/>
                  </a:lnTo>
                  <a:lnTo>
                    <a:pt x="289420" y="140131"/>
                  </a:lnTo>
                  <a:lnTo>
                    <a:pt x="303288" y="85598"/>
                  </a:lnTo>
                  <a:lnTo>
                    <a:pt x="303288" y="56261"/>
                  </a:lnTo>
                  <a:close/>
                </a:path>
                <a:path w="464184" h="535304">
                  <a:moveTo>
                    <a:pt x="383514" y="392442"/>
                  </a:moveTo>
                  <a:lnTo>
                    <a:pt x="267589" y="392442"/>
                  </a:lnTo>
                  <a:lnTo>
                    <a:pt x="267589" y="410273"/>
                  </a:lnTo>
                  <a:lnTo>
                    <a:pt x="383514" y="410273"/>
                  </a:lnTo>
                  <a:lnTo>
                    <a:pt x="383514" y="392442"/>
                  </a:lnTo>
                  <a:close/>
                </a:path>
                <a:path w="464184" h="535304">
                  <a:moveTo>
                    <a:pt x="383514" y="356768"/>
                  </a:moveTo>
                  <a:lnTo>
                    <a:pt x="160553" y="356768"/>
                  </a:lnTo>
                  <a:lnTo>
                    <a:pt x="160553" y="374599"/>
                  </a:lnTo>
                  <a:lnTo>
                    <a:pt x="383514" y="374599"/>
                  </a:lnTo>
                  <a:lnTo>
                    <a:pt x="383514" y="356768"/>
                  </a:lnTo>
                  <a:close/>
                </a:path>
                <a:path w="464184" h="535304">
                  <a:moveTo>
                    <a:pt x="383527" y="321094"/>
                  </a:moveTo>
                  <a:lnTo>
                    <a:pt x="205155" y="321094"/>
                  </a:lnTo>
                  <a:lnTo>
                    <a:pt x="205155" y="338924"/>
                  </a:lnTo>
                  <a:lnTo>
                    <a:pt x="383527" y="338924"/>
                  </a:lnTo>
                  <a:lnTo>
                    <a:pt x="383527" y="321094"/>
                  </a:lnTo>
                  <a:close/>
                </a:path>
                <a:path w="464184" h="535304">
                  <a:moveTo>
                    <a:pt x="383527" y="285419"/>
                  </a:moveTo>
                  <a:lnTo>
                    <a:pt x="312178" y="285419"/>
                  </a:lnTo>
                  <a:lnTo>
                    <a:pt x="312178" y="303250"/>
                  </a:lnTo>
                  <a:lnTo>
                    <a:pt x="383527" y="303250"/>
                  </a:lnTo>
                  <a:lnTo>
                    <a:pt x="383527" y="285419"/>
                  </a:lnTo>
                  <a:close/>
                </a:path>
                <a:path w="464184" h="535304">
                  <a:moveTo>
                    <a:pt x="383527" y="249745"/>
                  </a:moveTo>
                  <a:lnTo>
                    <a:pt x="205155" y="249745"/>
                  </a:lnTo>
                  <a:lnTo>
                    <a:pt x="205155" y="267576"/>
                  </a:lnTo>
                  <a:lnTo>
                    <a:pt x="383527" y="267576"/>
                  </a:lnTo>
                  <a:lnTo>
                    <a:pt x="383527" y="249745"/>
                  </a:lnTo>
                  <a:close/>
                </a:path>
                <a:path w="464184" h="535304">
                  <a:moveTo>
                    <a:pt x="463804" y="445884"/>
                  </a:moveTo>
                  <a:lnTo>
                    <a:pt x="445897" y="445884"/>
                  </a:lnTo>
                  <a:lnTo>
                    <a:pt x="445897" y="463804"/>
                  </a:lnTo>
                  <a:lnTo>
                    <a:pt x="445897" y="490601"/>
                  </a:lnTo>
                  <a:lnTo>
                    <a:pt x="443852" y="501142"/>
                  </a:lnTo>
                  <a:lnTo>
                    <a:pt x="438226" y="509600"/>
                  </a:lnTo>
                  <a:lnTo>
                    <a:pt x="429768" y="515226"/>
                  </a:lnTo>
                  <a:lnTo>
                    <a:pt x="419227" y="517271"/>
                  </a:lnTo>
                  <a:lnTo>
                    <a:pt x="151638" y="517271"/>
                  </a:lnTo>
                  <a:lnTo>
                    <a:pt x="155651" y="511111"/>
                  </a:lnTo>
                  <a:lnTo>
                    <a:pt x="158419" y="504609"/>
                  </a:lnTo>
                  <a:lnTo>
                    <a:pt x="160020" y="497776"/>
                  </a:lnTo>
                  <a:lnTo>
                    <a:pt x="160528" y="490601"/>
                  </a:lnTo>
                  <a:lnTo>
                    <a:pt x="160528" y="463804"/>
                  </a:lnTo>
                  <a:lnTo>
                    <a:pt x="445897" y="463804"/>
                  </a:lnTo>
                  <a:lnTo>
                    <a:pt x="445897" y="445884"/>
                  </a:lnTo>
                  <a:lnTo>
                    <a:pt x="419227" y="445884"/>
                  </a:lnTo>
                  <a:lnTo>
                    <a:pt x="419227" y="44577"/>
                  </a:lnTo>
                  <a:lnTo>
                    <a:pt x="415759" y="27114"/>
                  </a:lnTo>
                  <a:lnTo>
                    <a:pt x="409600" y="17907"/>
                  </a:lnTo>
                  <a:lnTo>
                    <a:pt x="406273" y="12954"/>
                  </a:lnTo>
                  <a:lnTo>
                    <a:pt x="401320" y="9639"/>
                  </a:lnTo>
                  <a:lnTo>
                    <a:pt x="401320" y="44577"/>
                  </a:lnTo>
                  <a:lnTo>
                    <a:pt x="401320" y="445884"/>
                  </a:lnTo>
                  <a:lnTo>
                    <a:pt x="142748" y="445884"/>
                  </a:lnTo>
                  <a:lnTo>
                    <a:pt x="142748" y="490601"/>
                  </a:lnTo>
                  <a:lnTo>
                    <a:pt x="140690" y="501142"/>
                  </a:lnTo>
                  <a:lnTo>
                    <a:pt x="135013" y="509600"/>
                  </a:lnTo>
                  <a:lnTo>
                    <a:pt x="126517" y="515226"/>
                  </a:lnTo>
                  <a:lnTo>
                    <a:pt x="115951" y="517271"/>
                  </a:lnTo>
                  <a:lnTo>
                    <a:pt x="113792" y="517271"/>
                  </a:lnTo>
                  <a:lnTo>
                    <a:pt x="89154" y="490601"/>
                  </a:lnTo>
                  <a:lnTo>
                    <a:pt x="89154" y="98171"/>
                  </a:lnTo>
                  <a:lnTo>
                    <a:pt x="89154" y="44577"/>
                  </a:lnTo>
                  <a:lnTo>
                    <a:pt x="88519" y="37414"/>
                  </a:lnTo>
                  <a:lnTo>
                    <a:pt x="86715" y="30581"/>
                  </a:lnTo>
                  <a:lnTo>
                    <a:pt x="83908" y="24079"/>
                  </a:lnTo>
                  <a:lnTo>
                    <a:pt x="80264" y="17907"/>
                  </a:lnTo>
                  <a:lnTo>
                    <a:pt x="374650" y="17907"/>
                  </a:lnTo>
                  <a:lnTo>
                    <a:pt x="385191" y="19951"/>
                  </a:lnTo>
                  <a:lnTo>
                    <a:pt x="393649" y="25577"/>
                  </a:lnTo>
                  <a:lnTo>
                    <a:pt x="399275" y="34036"/>
                  </a:lnTo>
                  <a:lnTo>
                    <a:pt x="401320" y="44577"/>
                  </a:lnTo>
                  <a:lnTo>
                    <a:pt x="401320" y="9639"/>
                  </a:lnTo>
                  <a:lnTo>
                    <a:pt x="392125" y="3467"/>
                  </a:lnTo>
                  <a:lnTo>
                    <a:pt x="374650" y="0"/>
                  </a:lnTo>
                  <a:lnTo>
                    <a:pt x="71374" y="0"/>
                  </a:lnTo>
                  <a:lnTo>
                    <a:pt x="71374" y="44577"/>
                  </a:lnTo>
                  <a:lnTo>
                    <a:pt x="71374" y="98171"/>
                  </a:lnTo>
                  <a:lnTo>
                    <a:pt x="17907" y="98171"/>
                  </a:lnTo>
                  <a:lnTo>
                    <a:pt x="17907" y="44577"/>
                  </a:lnTo>
                  <a:lnTo>
                    <a:pt x="19951" y="34036"/>
                  </a:lnTo>
                  <a:lnTo>
                    <a:pt x="25577" y="25577"/>
                  </a:lnTo>
                  <a:lnTo>
                    <a:pt x="34036" y="19951"/>
                  </a:lnTo>
                  <a:lnTo>
                    <a:pt x="44577" y="17907"/>
                  </a:lnTo>
                  <a:lnTo>
                    <a:pt x="45720" y="17907"/>
                  </a:lnTo>
                  <a:lnTo>
                    <a:pt x="71374" y="44577"/>
                  </a:lnTo>
                  <a:lnTo>
                    <a:pt x="71374" y="0"/>
                  </a:lnTo>
                  <a:lnTo>
                    <a:pt x="44577" y="0"/>
                  </a:lnTo>
                  <a:lnTo>
                    <a:pt x="27114" y="3467"/>
                  </a:lnTo>
                  <a:lnTo>
                    <a:pt x="12954" y="12954"/>
                  </a:lnTo>
                  <a:lnTo>
                    <a:pt x="3467" y="27114"/>
                  </a:lnTo>
                  <a:lnTo>
                    <a:pt x="0" y="44577"/>
                  </a:lnTo>
                  <a:lnTo>
                    <a:pt x="0" y="115951"/>
                  </a:lnTo>
                  <a:lnTo>
                    <a:pt x="71374" y="115951"/>
                  </a:lnTo>
                  <a:lnTo>
                    <a:pt x="71374" y="490601"/>
                  </a:lnTo>
                  <a:lnTo>
                    <a:pt x="74828" y="508076"/>
                  </a:lnTo>
                  <a:lnTo>
                    <a:pt x="84277" y="522224"/>
                  </a:lnTo>
                  <a:lnTo>
                    <a:pt x="98437" y="531723"/>
                  </a:lnTo>
                  <a:lnTo>
                    <a:pt x="115951" y="535178"/>
                  </a:lnTo>
                  <a:lnTo>
                    <a:pt x="419227" y="535178"/>
                  </a:lnTo>
                  <a:lnTo>
                    <a:pt x="454177" y="517271"/>
                  </a:lnTo>
                  <a:lnTo>
                    <a:pt x="463804" y="490601"/>
                  </a:lnTo>
                  <a:lnTo>
                    <a:pt x="463804" y="463804"/>
                  </a:lnTo>
                  <a:lnTo>
                    <a:pt x="463804" y="4458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48874" y="5018260"/>
            <a:ext cx="434394" cy="552785"/>
            <a:chOff x="397990" y="5681220"/>
            <a:chExt cx="381000" cy="512445"/>
          </a:xfrm>
        </p:grpSpPr>
        <p:sp>
          <p:nvSpPr>
            <p:cNvPr id="59" name="object 59"/>
            <p:cNvSpPr/>
            <p:nvPr/>
          </p:nvSpPr>
          <p:spPr>
            <a:xfrm>
              <a:off x="413067" y="5794425"/>
              <a:ext cx="46990" cy="391795"/>
            </a:xfrm>
            <a:custGeom>
              <a:avLst/>
              <a:gdLst/>
              <a:ahLst/>
              <a:cxnLst/>
              <a:rect l="l" t="t" r="r" b="b"/>
              <a:pathLst>
                <a:path w="46990" h="391795">
                  <a:moveTo>
                    <a:pt x="46850" y="0"/>
                  </a:moveTo>
                  <a:lnTo>
                    <a:pt x="0" y="0"/>
                  </a:lnTo>
                  <a:lnTo>
                    <a:pt x="0" y="391769"/>
                  </a:lnTo>
                  <a:lnTo>
                    <a:pt x="46850" y="391769"/>
                  </a:lnTo>
                  <a:lnTo>
                    <a:pt x="46850" y="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79" y="5681230"/>
              <a:ext cx="381000" cy="512445"/>
            </a:xfrm>
            <a:custGeom>
              <a:avLst/>
              <a:gdLst/>
              <a:ahLst/>
              <a:cxnLst/>
              <a:rect l="l" t="t" r="r" b="b"/>
              <a:pathLst>
                <a:path w="381000" h="512445">
                  <a:moveTo>
                    <a:pt x="305384" y="254177"/>
                  </a:moveTo>
                  <a:lnTo>
                    <a:pt x="302018" y="250799"/>
                  </a:lnTo>
                  <a:lnTo>
                    <a:pt x="297853" y="250799"/>
                  </a:lnTo>
                  <a:lnTo>
                    <a:pt x="78638" y="250799"/>
                  </a:lnTo>
                  <a:lnTo>
                    <a:pt x="75272" y="254177"/>
                  </a:lnTo>
                  <a:lnTo>
                    <a:pt x="75272" y="262496"/>
                  </a:lnTo>
                  <a:lnTo>
                    <a:pt x="78638" y="265874"/>
                  </a:lnTo>
                  <a:lnTo>
                    <a:pt x="302018" y="265874"/>
                  </a:lnTo>
                  <a:lnTo>
                    <a:pt x="305384" y="262496"/>
                  </a:lnTo>
                  <a:lnTo>
                    <a:pt x="305384" y="254177"/>
                  </a:lnTo>
                  <a:close/>
                </a:path>
                <a:path w="381000" h="512445">
                  <a:moveTo>
                    <a:pt x="305384" y="207111"/>
                  </a:moveTo>
                  <a:lnTo>
                    <a:pt x="302018" y="203733"/>
                  </a:lnTo>
                  <a:lnTo>
                    <a:pt x="297853" y="203733"/>
                  </a:lnTo>
                  <a:lnTo>
                    <a:pt x="78638" y="203733"/>
                  </a:lnTo>
                  <a:lnTo>
                    <a:pt x="75272" y="207111"/>
                  </a:lnTo>
                  <a:lnTo>
                    <a:pt x="75272" y="215430"/>
                  </a:lnTo>
                  <a:lnTo>
                    <a:pt x="78638" y="218808"/>
                  </a:lnTo>
                  <a:lnTo>
                    <a:pt x="302018" y="218808"/>
                  </a:lnTo>
                  <a:lnTo>
                    <a:pt x="305384" y="215430"/>
                  </a:lnTo>
                  <a:lnTo>
                    <a:pt x="305384" y="207111"/>
                  </a:lnTo>
                  <a:close/>
                </a:path>
                <a:path w="381000" h="512445">
                  <a:moveTo>
                    <a:pt x="305384" y="160058"/>
                  </a:moveTo>
                  <a:lnTo>
                    <a:pt x="302018" y="156679"/>
                  </a:lnTo>
                  <a:lnTo>
                    <a:pt x="297853" y="156679"/>
                  </a:lnTo>
                  <a:lnTo>
                    <a:pt x="78638" y="156679"/>
                  </a:lnTo>
                  <a:lnTo>
                    <a:pt x="75272" y="160058"/>
                  </a:lnTo>
                  <a:lnTo>
                    <a:pt x="75272" y="168376"/>
                  </a:lnTo>
                  <a:lnTo>
                    <a:pt x="78638" y="171754"/>
                  </a:lnTo>
                  <a:lnTo>
                    <a:pt x="302018" y="171754"/>
                  </a:lnTo>
                  <a:lnTo>
                    <a:pt x="305384" y="168376"/>
                  </a:lnTo>
                  <a:lnTo>
                    <a:pt x="305384" y="160058"/>
                  </a:lnTo>
                  <a:close/>
                </a:path>
                <a:path w="381000" h="512445">
                  <a:moveTo>
                    <a:pt x="305384" y="64020"/>
                  </a:moveTo>
                  <a:lnTo>
                    <a:pt x="302006" y="60642"/>
                  </a:lnTo>
                  <a:lnTo>
                    <a:pt x="179260" y="60642"/>
                  </a:lnTo>
                  <a:lnTo>
                    <a:pt x="175895" y="64020"/>
                  </a:lnTo>
                  <a:lnTo>
                    <a:pt x="175895" y="72339"/>
                  </a:lnTo>
                  <a:lnTo>
                    <a:pt x="179260" y="75717"/>
                  </a:lnTo>
                  <a:lnTo>
                    <a:pt x="183426" y="75717"/>
                  </a:lnTo>
                  <a:lnTo>
                    <a:pt x="302006" y="75717"/>
                  </a:lnTo>
                  <a:lnTo>
                    <a:pt x="305384" y="72339"/>
                  </a:lnTo>
                  <a:lnTo>
                    <a:pt x="305384" y="64020"/>
                  </a:lnTo>
                  <a:close/>
                </a:path>
                <a:path w="381000" h="512445">
                  <a:moveTo>
                    <a:pt x="380695" y="3365"/>
                  </a:moveTo>
                  <a:lnTo>
                    <a:pt x="377317" y="0"/>
                  </a:lnTo>
                  <a:lnTo>
                    <a:pt x="365620" y="0"/>
                  </a:lnTo>
                  <a:lnTo>
                    <a:pt x="365620" y="15074"/>
                  </a:lnTo>
                  <a:lnTo>
                    <a:pt x="365620" y="496785"/>
                  </a:lnTo>
                  <a:lnTo>
                    <a:pt x="15074" y="496785"/>
                  </a:lnTo>
                  <a:lnTo>
                    <a:pt x="15074" y="113169"/>
                  </a:lnTo>
                  <a:lnTo>
                    <a:pt x="109804" y="113169"/>
                  </a:lnTo>
                  <a:lnTo>
                    <a:pt x="113182" y="109791"/>
                  </a:lnTo>
                  <a:lnTo>
                    <a:pt x="113182" y="98209"/>
                  </a:lnTo>
                  <a:lnTo>
                    <a:pt x="113182" y="25755"/>
                  </a:lnTo>
                  <a:lnTo>
                    <a:pt x="113182" y="15074"/>
                  </a:lnTo>
                  <a:lnTo>
                    <a:pt x="365620" y="15074"/>
                  </a:lnTo>
                  <a:lnTo>
                    <a:pt x="365620" y="0"/>
                  </a:lnTo>
                  <a:lnTo>
                    <a:pt x="105194" y="0"/>
                  </a:lnTo>
                  <a:lnTo>
                    <a:pt x="104292" y="215"/>
                  </a:lnTo>
                  <a:lnTo>
                    <a:pt x="103505" y="330"/>
                  </a:lnTo>
                  <a:lnTo>
                    <a:pt x="102374" y="787"/>
                  </a:lnTo>
                  <a:lnTo>
                    <a:pt x="102146" y="901"/>
                  </a:lnTo>
                  <a:lnTo>
                    <a:pt x="101930" y="1016"/>
                  </a:lnTo>
                  <a:lnTo>
                    <a:pt x="101358" y="1346"/>
                  </a:lnTo>
                  <a:lnTo>
                    <a:pt x="100799" y="1790"/>
                  </a:lnTo>
                  <a:lnTo>
                    <a:pt x="100355" y="2260"/>
                  </a:lnTo>
                  <a:lnTo>
                    <a:pt x="98107" y="4508"/>
                  </a:lnTo>
                  <a:lnTo>
                    <a:pt x="98107" y="25755"/>
                  </a:lnTo>
                  <a:lnTo>
                    <a:pt x="98107" y="98209"/>
                  </a:lnTo>
                  <a:lnTo>
                    <a:pt x="25768" y="98209"/>
                  </a:lnTo>
                  <a:lnTo>
                    <a:pt x="98107" y="25755"/>
                  </a:lnTo>
                  <a:lnTo>
                    <a:pt x="98107" y="4508"/>
                  </a:lnTo>
                  <a:lnTo>
                    <a:pt x="1803" y="100787"/>
                  </a:lnTo>
                  <a:lnTo>
                    <a:pt x="1358" y="101358"/>
                  </a:lnTo>
                  <a:lnTo>
                    <a:pt x="1016" y="101917"/>
                  </a:lnTo>
                  <a:lnTo>
                    <a:pt x="1016" y="102146"/>
                  </a:lnTo>
                  <a:lnTo>
                    <a:pt x="787" y="102362"/>
                  </a:lnTo>
                  <a:lnTo>
                    <a:pt x="342" y="103606"/>
                  </a:lnTo>
                  <a:lnTo>
                    <a:pt x="114" y="104165"/>
                  </a:lnTo>
                  <a:lnTo>
                    <a:pt x="0" y="508482"/>
                  </a:lnTo>
                  <a:lnTo>
                    <a:pt x="3378" y="511860"/>
                  </a:lnTo>
                  <a:lnTo>
                    <a:pt x="377317" y="511860"/>
                  </a:lnTo>
                  <a:lnTo>
                    <a:pt x="380695" y="508482"/>
                  </a:lnTo>
                  <a:lnTo>
                    <a:pt x="380695" y="496785"/>
                  </a:lnTo>
                  <a:lnTo>
                    <a:pt x="380695" y="15074"/>
                  </a:lnTo>
                  <a:lnTo>
                    <a:pt x="380695" y="3365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52" y="5975731"/>
              <a:ext cx="230174" cy="15670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86827" y="2449917"/>
            <a:ext cx="4551728" cy="3146764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370205" algn="l"/>
              </a:tabLst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2	</a:t>
            </a:r>
            <a:r>
              <a:rPr sz="1800" b="1" spc="125" dirty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1800" b="1" spc="-6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ОБЯЗАТЕЛЬСТВА?</a:t>
            </a:r>
            <a:endParaRPr sz="1800" dirty="0">
              <a:latin typeface="Trebuchet MS"/>
              <a:cs typeface="Trebuchet MS"/>
            </a:endParaRPr>
          </a:p>
          <a:p>
            <a:pPr marL="494030" marR="23495">
              <a:lnSpc>
                <a:spcPct val="100000"/>
              </a:lnSpc>
              <a:spcBef>
                <a:spcPts val="660"/>
              </a:spcBef>
            </a:pP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Скачивать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5" dirty="0" err="1">
                <a:solidFill>
                  <a:srgbClr val="032855"/>
                </a:solidFill>
                <a:latin typeface="Arial"/>
                <a:cs typeface="Arial"/>
              </a:rPr>
              <a:t>Перечень</a:t>
            </a:r>
            <a:r>
              <a:rPr lang="ru-RU" sz="1200" b="1" spc="-25" dirty="0">
                <a:solidFill>
                  <a:srgbClr val="032855"/>
                </a:solidFill>
                <a:latin typeface="Arial"/>
                <a:cs typeface="Arial"/>
              </a:rPr>
              <a:t> ФТ»</a:t>
            </a: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15" dirty="0">
                <a:solidFill>
                  <a:srgbClr val="032855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на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сайте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  <a:hlinkClick r:id="rId7"/>
              </a:rPr>
              <a:t>https://afmrk.gov.kz/</a:t>
            </a:r>
            <a:r>
              <a:rPr lang="ru-RU"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(п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остоянно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обновляется</a:t>
            </a:r>
            <a:r>
              <a:rPr lang="ru-RU"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)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lang="ru-RU" sz="1200" b="1" spc="-45" dirty="0">
              <a:solidFill>
                <a:srgbClr val="032855"/>
              </a:solidFill>
              <a:latin typeface="Arial"/>
              <a:cs typeface="Arial"/>
            </a:endParaRPr>
          </a:p>
          <a:p>
            <a:pPr marL="494030" marR="125095" algn="just">
              <a:lnSpc>
                <a:spcPct val="100000"/>
              </a:lnSpc>
              <a:spcBef>
                <a:spcPts val="610"/>
              </a:spcBef>
            </a:pPr>
            <a:r>
              <a:rPr sz="1200" b="1" spc="-45" dirty="0">
                <a:solidFill>
                  <a:srgbClr val="032855"/>
                </a:solidFill>
                <a:latin typeface="Arial"/>
                <a:cs typeface="Arial"/>
              </a:rPr>
              <a:t>В</a:t>
            </a:r>
            <a:r>
              <a:rPr sz="1200" b="1" spc="-1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незамедлительном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порядке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заморозить 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операции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лицами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из 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0" dirty="0" err="1">
                <a:solidFill>
                  <a:srgbClr val="032855"/>
                </a:solidFill>
                <a:latin typeface="Arial"/>
                <a:cs typeface="Arial"/>
              </a:rPr>
              <a:t>Перечня</a:t>
            </a:r>
            <a:r>
              <a:rPr lang="ru-RU" sz="1200" b="1" spc="-20" dirty="0">
                <a:solidFill>
                  <a:srgbClr val="032855"/>
                </a:solidFill>
                <a:latin typeface="Arial"/>
                <a:cs typeface="Arial"/>
              </a:rPr>
              <a:t> ФТ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»</a:t>
            </a:r>
            <a:r>
              <a:rPr sz="1200" spc="-20" dirty="0">
                <a:solidFill>
                  <a:srgbClr val="053077"/>
                </a:solidFill>
                <a:latin typeface="Microsoft Sans Serif"/>
                <a:cs typeface="Microsoft Sans Serif"/>
              </a:rPr>
              <a:t>,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не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позднее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dirty="0">
                <a:solidFill>
                  <a:srgbClr val="032855"/>
                </a:solidFill>
                <a:latin typeface="Arial"/>
                <a:cs typeface="Arial"/>
              </a:rPr>
              <a:t>1</a:t>
            </a:r>
            <a:r>
              <a:rPr lang="ru-RU" sz="1200" b="1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032855"/>
                </a:solidFill>
                <a:latin typeface="Arial"/>
                <a:cs typeface="Arial"/>
              </a:rPr>
              <a:t>рабочего</a:t>
            </a:r>
            <a:r>
              <a:rPr sz="1200" b="1" spc="-1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5" dirty="0" err="1">
                <a:solidFill>
                  <a:srgbClr val="032855"/>
                </a:solidFill>
                <a:latin typeface="Arial"/>
                <a:cs typeface="Arial"/>
              </a:rPr>
              <a:t>дня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дня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 размещения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«</a:t>
            </a:r>
            <a:r>
              <a:rPr sz="1200" spc="-30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Перечня</a:t>
            </a:r>
            <a:r>
              <a:rPr lang="ru-RU"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 ФТ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».</a:t>
            </a:r>
            <a:endParaRPr lang="ru-RU" sz="1200" spc="-30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sz="500" dirty="0">
              <a:latin typeface="Microsoft Sans Serif"/>
              <a:cs typeface="Microsoft Sans Serif"/>
            </a:endParaRPr>
          </a:p>
          <a:p>
            <a:pPr marL="502284" marR="5080">
              <a:lnSpc>
                <a:spcPct val="100000"/>
              </a:lnSpc>
              <a:spcBef>
                <a:spcPts val="495"/>
              </a:spcBef>
            </a:pP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Разработать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2855"/>
                </a:solidFill>
                <a:latin typeface="Arial"/>
                <a:cs typeface="Arial"/>
              </a:rPr>
              <a:t>Правила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32855"/>
                </a:solidFill>
                <a:latin typeface="Arial"/>
                <a:cs typeface="Arial"/>
              </a:rPr>
              <a:t>внутреннего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rgbClr val="032855"/>
                </a:solidFill>
                <a:latin typeface="Arial"/>
                <a:cs typeface="Arial"/>
              </a:rPr>
              <a:t>контроля</a:t>
            </a:r>
            <a:r>
              <a:rPr sz="1200" b="1" spc="-4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4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в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50" dirty="0">
                <a:solidFill>
                  <a:srgbClr val="032855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программами</a:t>
            </a: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утвержденные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Агентством</a:t>
            </a:r>
            <a:endParaRPr lang="ru-RU" sz="1200" spc="15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endParaRPr lang="ru-RU" sz="800" spc="15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endParaRPr lang="ru-RU" sz="800" spc="15" dirty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Подтвердить</a:t>
            </a: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 квалификацию</a:t>
            </a:r>
            <a:r>
              <a:rPr sz="1200" b="1" spc="-2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путем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сдачи 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тестирования на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базе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АО 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«НЦУПГС»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4294967295"/>
          </p:nvPr>
        </p:nvSpPr>
        <p:spPr>
          <a:xfrm>
            <a:off x="188238" y="6615120"/>
            <a:ext cx="11786036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</a:t>
            </a:r>
            <a:r>
              <a:rPr b="1" spc="3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3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вопросам</a:t>
            </a:r>
            <a:r>
              <a:rPr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законодательства</a:t>
            </a:r>
            <a:r>
              <a:rPr b="1" spc="3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1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ПОД/ФТ</a:t>
            </a:r>
            <a:r>
              <a:rPr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30" dirty="0" err="1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обращаться</a:t>
            </a:r>
            <a:r>
              <a:rPr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куратору: </a:t>
            </a:r>
            <a:r>
              <a:rPr lang="ru-RU" b="1" spc="40" dirty="0" err="1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Манаспаеву</a:t>
            </a:r>
            <a:r>
              <a:rPr lang="ru-RU"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spc="40" dirty="0" err="1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Омурзаку</a:t>
            </a:r>
            <a:r>
              <a:rPr lang="ru-RU" b="1" spc="4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п</a:t>
            </a:r>
            <a:r>
              <a:rPr b="1" spc="-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lang="ru-RU" b="1" spc="-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35" dirty="0" err="1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телефону</a:t>
            </a:r>
            <a:r>
              <a:rPr b="1" spc="-3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b="1" spc="-2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+7</a:t>
            </a:r>
            <a:r>
              <a:rPr b="1" spc="-1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b="1" spc="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778</a:t>
            </a:r>
            <a:r>
              <a:rPr b="1" spc="2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r>
              <a:rPr b="1" spc="-1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spc="-1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645 38  19</a:t>
            </a:r>
            <a:endParaRPr b="1" spc="35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28976" y="2269346"/>
            <a:ext cx="29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85" dirty="0">
                <a:solidFill>
                  <a:srgbClr val="053077"/>
                </a:solidFill>
                <a:latin typeface="Arial"/>
                <a:cs typeface="Arial"/>
              </a:rPr>
              <a:t>1</a:t>
            </a: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08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0" y="2"/>
            <a:ext cx="12192000" cy="542924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ru-RU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3. Субъекты финансового мониторинга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2277555" y="1066800"/>
            <a:ext cx="949111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Законом Республики Казахстан</a:t>
            </a:r>
            <a:br>
              <a:rPr lang="ru-RU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 июня 2014 года № 206-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м дополнений в некоторые законодательные акты Республики Казахстан по вопросам противодействия легализации (отмыванию) доходов, полученных преступным путем, и финансированию терроризма» Бухгалтерские организации и профессиональные бухгалтера, осуществляющие предпринимательскую деятельность 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отнесены к субъектам финансового мониторинга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A43823-A0AE-594F-A3E5-054A6B55B12B}"/>
              </a:ext>
            </a:extLst>
          </p:cNvPr>
          <p:cNvGrpSpPr/>
          <p:nvPr/>
        </p:nvGrpSpPr>
        <p:grpSpPr>
          <a:xfrm>
            <a:off x="143953" y="542927"/>
            <a:ext cx="1989648" cy="6179606"/>
            <a:chOff x="1034713" y="829352"/>
            <a:chExt cx="2144953" cy="5418666"/>
          </a:xfrm>
        </p:grpSpPr>
        <p:sp>
          <p:nvSpPr>
            <p:cNvPr id="8" name="Стрелка: круговая 13">
              <a:extLst>
                <a:ext uri="{FF2B5EF4-FFF2-40B4-BE49-F238E27FC236}">
                  <a16:creationId xmlns:a16="http://schemas.microsoft.com/office/drawing/2014/main" id="{F08E46DC-F63C-854F-876F-5AC5D90FA997}"/>
                </a:ext>
              </a:extLst>
            </p:cNvPr>
            <p:cNvSpPr/>
            <p:nvPr/>
          </p:nvSpPr>
          <p:spPr>
            <a:xfrm>
              <a:off x="1501048" y="829352"/>
              <a:ext cx="1678618" cy="16787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: фигура 20">
              <a:extLst>
                <a:ext uri="{FF2B5EF4-FFF2-40B4-BE49-F238E27FC236}">
                  <a16:creationId xmlns:a16="http://schemas.microsoft.com/office/drawing/2014/main" id="{7AA8A7CD-1083-5048-82C6-8144A653808A}"/>
                </a:ext>
              </a:extLst>
            </p:cNvPr>
            <p:cNvSpPr/>
            <p:nvPr/>
          </p:nvSpPr>
          <p:spPr>
            <a:xfrm>
              <a:off x="2533302" y="1437326"/>
              <a:ext cx="200757" cy="468172"/>
            </a:xfrm>
            <a:custGeom>
              <a:avLst/>
              <a:gdLst>
                <a:gd name="connsiteX0" fmla="*/ 0 w 200757"/>
                <a:gd name="connsiteY0" fmla="*/ 0 h 468172"/>
                <a:gd name="connsiteX1" fmla="*/ 200757 w 200757"/>
                <a:gd name="connsiteY1" fmla="*/ 0 h 468172"/>
                <a:gd name="connsiteX2" fmla="*/ 200757 w 200757"/>
                <a:gd name="connsiteY2" fmla="*/ 468172 h 468172"/>
                <a:gd name="connsiteX3" fmla="*/ 0 w 200757"/>
                <a:gd name="connsiteY3" fmla="*/ 468172 h 468172"/>
                <a:gd name="connsiteX4" fmla="*/ 0 w 200757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7" h="468172">
                  <a:moveTo>
                    <a:pt x="0" y="0"/>
                  </a:moveTo>
                  <a:lnTo>
                    <a:pt x="200757" y="0"/>
                  </a:lnTo>
                  <a:lnTo>
                    <a:pt x="200757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EA87F145-ED99-BB41-9444-10749C0690A6}"/>
                </a:ext>
              </a:extLst>
            </p:cNvPr>
            <p:cNvSpPr/>
            <p:nvPr/>
          </p:nvSpPr>
          <p:spPr>
            <a:xfrm>
              <a:off x="1034713" y="1793874"/>
              <a:ext cx="1678618" cy="16787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: фигура 22">
              <a:extLst>
                <a:ext uri="{FF2B5EF4-FFF2-40B4-BE49-F238E27FC236}">
                  <a16:creationId xmlns:a16="http://schemas.microsoft.com/office/drawing/2014/main" id="{FC51E50D-1FB5-0641-9CD0-25E2DAC72A92}"/>
                </a:ext>
              </a:extLst>
            </p:cNvPr>
            <p:cNvSpPr/>
            <p:nvPr/>
          </p:nvSpPr>
          <p:spPr>
            <a:xfrm>
              <a:off x="2530808" y="2404016"/>
              <a:ext cx="205741" cy="468172"/>
            </a:xfrm>
            <a:custGeom>
              <a:avLst/>
              <a:gdLst>
                <a:gd name="connsiteX0" fmla="*/ 0 w 205741"/>
                <a:gd name="connsiteY0" fmla="*/ 0 h 468172"/>
                <a:gd name="connsiteX1" fmla="*/ 205741 w 205741"/>
                <a:gd name="connsiteY1" fmla="*/ 0 h 468172"/>
                <a:gd name="connsiteX2" fmla="*/ 205741 w 205741"/>
                <a:gd name="connsiteY2" fmla="*/ 468172 h 468172"/>
                <a:gd name="connsiteX3" fmla="*/ 0 w 205741"/>
                <a:gd name="connsiteY3" fmla="*/ 468172 h 468172"/>
                <a:gd name="connsiteX4" fmla="*/ 0 w 205741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1" h="468172">
                  <a:moveTo>
                    <a:pt x="0" y="0"/>
                  </a:moveTo>
                  <a:lnTo>
                    <a:pt x="205741" y="0"/>
                  </a:lnTo>
                  <a:lnTo>
                    <a:pt x="205741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  <p:sp>
          <p:nvSpPr>
            <p:cNvPr id="12" name="Стрелка: круговая 23">
              <a:extLst>
                <a:ext uri="{FF2B5EF4-FFF2-40B4-BE49-F238E27FC236}">
                  <a16:creationId xmlns:a16="http://schemas.microsoft.com/office/drawing/2014/main" id="{EBE12929-C24F-5649-B687-D3C27E7D1D3F}"/>
                </a:ext>
              </a:extLst>
            </p:cNvPr>
            <p:cNvSpPr/>
            <p:nvPr/>
          </p:nvSpPr>
          <p:spPr>
            <a:xfrm>
              <a:off x="1501048" y="2762732"/>
              <a:ext cx="1678618" cy="16787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: фигура 24">
              <a:extLst>
                <a:ext uri="{FF2B5EF4-FFF2-40B4-BE49-F238E27FC236}">
                  <a16:creationId xmlns:a16="http://schemas.microsoft.com/office/drawing/2014/main" id="{C7A71960-BDD2-D646-AB2D-3596E7651D23}"/>
                </a:ext>
              </a:extLst>
            </p:cNvPr>
            <p:cNvSpPr/>
            <p:nvPr/>
          </p:nvSpPr>
          <p:spPr>
            <a:xfrm>
              <a:off x="2499279" y="3370164"/>
              <a:ext cx="268804" cy="468172"/>
            </a:xfrm>
            <a:custGeom>
              <a:avLst/>
              <a:gdLst>
                <a:gd name="connsiteX0" fmla="*/ 0 w 268804"/>
                <a:gd name="connsiteY0" fmla="*/ 0 h 468172"/>
                <a:gd name="connsiteX1" fmla="*/ 268804 w 268804"/>
                <a:gd name="connsiteY1" fmla="*/ 0 h 468172"/>
                <a:gd name="connsiteX2" fmla="*/ 268804 w 268804"/>
                <a:gd name="connsiteY2" fmla="*/ 468172 h 468172"/>
                <a:gd name="connsiteX3" fmla="*/ 0 w 268804"/>
                <a:gd name="connsiteY3" fmla="*/ 468172 h 468172"/>
                <a:gd name="connsiteX4" fmla="*/ 0 w 268804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04" h="468172">
                  <a:moveTo>
                    <a:pt x="0" y="0"/>
                  </a:moveTo>
                  <a:lnTo>
                    <a:pt x="268804" y="0"/>
                  </a:lnTo>
                  <a:lnTo>
                    <a:pt x="268804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4663746D-8888-F146-B307-F5D53E03C096}"/>
                </a:ext>
              </a:extLst>
            </p:cNvPr>
            <p:cNvSpPr/>
            <p:nvPr/>
          </p:nvSpPr>
          <p:spPr>
            <a:xfrm>
              <a:off x="1034713" y="3728880"/>
              <a:ext cx="1678618" cy="16787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: фигура 26">
              <a:extLst>
                <a:ext uri="{FF2B5EF4-FFF2-40B4-BE49-F238E27FC236}">
                  <a16:creationId xmlns:a16="http://schemas.microsoft.com/office/drawing/2014/main" id="{1A486C5F-2BD9-7947-947B-5B12D562A417}"/>
                </a:ext>
              </a:extLst>
            </p:cNvPr>
            <p:cNvSpPr/>
            <p:nvPr/>
          </p:nvSpPr>
          <p:spPr>
            <a:xfrm>
              <a:off x="2517534" y="4336855"/>
              <a:ext cx="232289" cy="468172"/>
            </a:xfrm>
            <a:custGeom>
              <a:avLst/>
              <a:gdLst>
                <a:gd name="connsiteX0" fmla="*/ 0 w 232289"/>
                <a:gd name="connsiteY0" fmla="*/ 0 h 468172"/>
                <a:gd name="connsiteX1" fmla="*/ 232289 w 232289"/>
                <a:gd name="connsiteY1" fmla="*/ 0 h 468172"/>
                <a:gd name="connsiteX2" fmla="*/ 232289 w 232289"/>
                <a:gd name="connsiteY2" fmla="*/ 468172 h 468172"/>
                <a:gd name="connsiteX3" fmla="*/ 0 w 232289"/>
                <a:gd name="connsiteY3" fmla="*/ 468172 h 468172"/>
                <a:gd name="connsiteX4" fmla="*/ 0 w 232289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89" h="468172">
                  <a:moveTo>
                    <a:pt x="0" y="0"/>
                  </a:moveTo>
                  <a:lnTo>
                    <a:pt x="232289" y="0"/>
                  </a:lnTo>
                  <a:lnTo>
                    <a:pt x="232289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6" name="Арка 15">
              <a:extLst>
                <a:ext uri="{FF2B5EF4-FFF2-40B4-BE49-F238E27FC236}">
                  <a16:creationId xmlns:a16="http://schemas.microsoft.com/office/drawing/2014/main" id="{D9BFABFF-35B1-A34A-89B9-3F30C19CBA47}"/>
                </a:ext>
              </a:extLst>
            </p:cNvPr>
            <p:cNvSpPr/>
            <p:nvPr/>
          </p:nvSpPr>
          <p:spPr>
            <a:xfrm>
              <a:off x="1620387" y="4805027"/>
              <a:ext cx="1442144" cy="144299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28">
              <a:extLst>
                <a:ext uri="{FF2B5EF4-FFF2-40B4-BE49-F238E27FC236}">
                  <a16:creationId xmlns:a16="http://schemas.microsoft.com/office/drawing/2014/main" id="{CEDC53BE-070A-804E-8B87-0DA37CD0E892}"/>
                </a:ext>
              </a:extLst>
            </p:cNvPr>
            <p:cNvSpPr/>
            <p:nvPr/>
          </p:nvSpPr>
          <p:spPr>
            <a:xfrm>
              <a:off x="2514300" y="5303545"/>
              <a:ext cx="238762" cy="468172"/>
            </a:xfrm>
            <a:custGeom>
              <a:avLst/>
              <a:gdLst>
                <a:gd name="connsiteX0" fmla="*/ 0 w 238762"/>
                <a:gd name="connsiteY0" fmla="*/ 0 h 468172"/>
                <a:gd name="connsiteX1" fmla="*/ 238762 w 238762"/>
                <a:gd name="connsiteY1" fmla="*/ 0 h 468172"/>
                <a:gd name="connsiteX2" fmla="*/ 238762 w 238762"/>
                <a:gd name="connsiteY2" fmla="*/ 468172 h 468172"/>
                <a:gd name="connsiteX3" fmla="*/ 0 w 238762"/>
                <a:gd name="connsiteY3" fmla="*/ 468172 h 468172"/>
                <a:gd name="connsiteX4" fmla="*/ 0 w 238762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62" h="468172">
                  <a:moveTo>
                    <a:pt x="0" y="0"/>
                  </a:moveTo>
                  <a:lnTo>
                    <a:pt x="238762" y="0"/>
                  </a:lnTo>
                  <a:lnTo>
                    <a:pt x="238762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14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706380"/>
            <a:ext cx="11385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субъектов финансового мониторинга имеется ряд процедур для соблюдения Закона и требовании нормативно правовых актов: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от 28 августа 2009 года № 191-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противодействии легализации (отмыванию) доходов, полученных преступным путем, и финансированию терроризма»;</a:t>
            </a:r>
          </a:p>
          <a:p>
            <a:pPr marL="342900" indent="-342900" algn="just" fontAlgn="base">
              <a:buAutoNum type="arabicPeriod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Председателя Агентства Республики Казахстан по финансовому мониторингу от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февраля 2022 года № 13 «Об утверждении Правил представления субъектами финансового мониторинга сведений и информации об операциях, подлежащих финансовому мониторингу, и признаков определения подозрительной операции»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buFontTx/>
              <a:buAutoNum type="arabicPeriod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правилам внутреннего контроля в целях противодействия легализации (отмыванию) доходов, полученных преступным путем, и финансированию терроризма для не финансового сектора»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утверждены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Председателем Агентства 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финансовому мониторингу </a:t>
            </a:r>
            <a:r>
              <a:rPr lang="x-none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28 февраля 2020 года № 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41B3C-F6B9-4D37-8A9F-E3BEBE501B29}"/>
              </a:ext>
            </a:extLst>
          </p:cNvPr>
          <p:cNvSpPr txBox="1"/>
          <p:nvPr/>
        </p:nvSpPr>
        <p:spPr>
          <a:xfrm>
            <a:off x="107270" y="585926"/>
            <a:ext cx="1178880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Бухгалтерские организации и профессиональные бухгалтеры, осуществляющие предпринимательскую деятельность в сфере бухгалтерского учета, аудиторские организации</a:t>
            </a:r>
            <a:r>
              <a:rPr lang="ru-RU" sz="2000" dirty="0"/>
              <a:t>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субъектами финансового мониторинга </a:t>
            </a: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подпункту 8, пункта 1 статьи 3, Закона о ПОД/ФТ.</a:t>
            </a:r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3"/>
          <p:cNvGrpSpPr/>
          <p:nvPr/>
        </p:nvGrpSpPr>
        <p:grpSpPr>
          <a:xfrm>
            <a:off x="6241034" y="928321"/>
            <a:ext cx="5529625" cy="5813138"/>
            <a:chOff x="5951983" y="1035896"/>
            <a:chExt cx="5529625" cy="5813138"/>
          </a:xfrm>
        </p:grpSpPr>
        <p:grpSp>
          <p:nvGrpSpPr>
            <p:cNvPr id="3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54060" y="173491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94336" y="1882561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97624" y="380522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3929359" y="3642916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15654" y="210432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655077" y="2176162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5130882" y="1517875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23278" y="3629885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0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2" name="Group 21"/>
            <p:cNvGrpSpPr/>
            <p:nvPr/>
          </p:nvGrpSpPr>
          <p:grpSpPr>
            <a:xfrm>
              <a:off x="7860056" y="3217889"/>
              <a:ext cx="1445557" cy="956684"/>
              <a:chOff x="5122091" y="364526"/>
              <a:chExt cx="2104426" cy="1392727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5122091" y="364526"/>
                <a:ext cx="2052228" cy="112014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ПВК</a:t>
                </a: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174291" y="1309194"/>
                <a:ext cx="2052226" cy="448059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kern="0" dirty="0">
                    <a:solidFill>
                      <a:srgbClr val="778495">
                        <a:lumMod val="75000"/>
                      </a:srgbClr>
                    </a:solidFill>
                    <a:latin typeface="Arial"/>
                    <a:ea typeface="微软雅黑"/>
                  </a:rPr>
                  <a:t>ПРОГРАММЫ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13" name="组合 485"/>
          <p:cNvGrpSpPr/>
          <p:nvPr/>
        </p:nvGrpSpPr>
        <p:grpSpPr>
          <a:xfrm>
            <a:off x="811917" y="5238423"/>
            <a:ext cx="4435538" cy="726128"/>
            <a:chOff x="1154472" y="4981170"/>
            <a:chExt cx="4435538" cy="726128"/>
          </a:xfrm>
        </p:grpSpPr>
        <p:sp>
          <p:nvSpPr>
            <p:cNvPr id="237" name="Diamond 284"/>
            <p:cNvSpPr/>
            <p:nvPr/>
          </p:nvSpPr>
          <p:spPr>
            <a:xfrm>
              <a:off x="1154472" y="5064868"/>
              <a:ext cx="624349" cy="624349"/>
            </a:xfrm>
            <a:prstGeom prst="diamond">
              <a:avLst/>
            </a:prstGeom>
            <a:solidFill>
              <a:srgbClr val="313F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05</a:t>
              </a:r>
            </a:p>
          </p:txBody>
        </p:sp>
        <p:sp>
          <p:nvSpPr>
            <p:cNvPr id="238" name="TextBox 302"/>
            <p:cNvSpPr txBox="1"/>
            <p:nvPr/>
          </p:nvSpPr>
          <p:spPr>
            <a:xfrm>
              <a:off x="1627436" y="4981170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>
                  <a:solidFill>
                    <a:srgbClr val="313F49">
                      <a:lumMod val="100000"/>
                    </a:srgbClr>
                  </a:solidFill>
                  <a:latin typeface="Arial"/>
                  <a:ea typeface="微软雅黑"/>
                </a:rPr>
                <a:t>ПОДГОТОВКА И ОБУЧЕНИЕ СФМ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13F49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9" name="TextBox 303"/>
            <p:cNvSpPr txBox="1">
              <a:spLocks/>
            </p:cNvSpPr>
            <p:nvPr/>
          </p:nvSpPr>
          <p:spPr>
            <a:xfrm>
              <a:off x="1627436" y="5386930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Обучение сотрудников в соответствии с утвержденными требованиями Агентства</a:t>
              </a:r>
            </a:p>
          </p:txBody>
        </p:sp>
      </p:grpSp>
      <p:grpSp>
        <p:nvGrpSpPr>
          <p:cNvPr id="236" name="组合 489"/>
          <p:cNvGrpSpPr/>
          <p:nvPr/>
        </p:nvGrpSpPr>
        <p:grpSpPr>
          <a:xfrm>
            <a:off x="817356" y="4350882"/>
            <a:ext cx="4456994" cy="788732"/>
            <a:chOff x="1159911" y="4021909"/>
            <a:chExt cx="4456994" cy="788732"/>
          </a:xfrm>
        </p:grpSpPr>
        <p:sp>
          <p:nvSpPr>
            <p:cNvPr id="241" name="Diamond 286"/>
            <p:cNvSpPr/>
            <p:nvPr/>
          </p:nvSpPr>
          <p:spPr>
            <a:xfrm>
              <a:off x="1159911" y="4186292"/>
              <a:ext cx="624349" cy="624349"/>
            </a:xfrm>
            <a:prstGeom prst="diamond">
              <a:avLst/>
            </a:prstGeom>
            <a:solidFill>
              <a:srgbClr val="3891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04</a:t>
              </a:r>
            </a:p>
          </p:txBody>
        </p:sp>
        <p:sp>
          <p:nvSpPr>
            <p:cNvPr id="242" name="TextBox 300"/>
            <p:cNvSpPr txBox="1"/>
            <p:nvPr/>
          </p:nvSpPr>
          <p:spPr>
            <a:xfrm>
              <a:off x="1645366" y="4021909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3891DE">
                      <a:lumMod val="100000"/>
                    </a:srgbClr>
                  </a:solidFill>
                  <a:latin typeface="Arial"/>
                  <a:ea typeface="微软雅黑"/>
                </a:rPr>
                <a:t>МОНИТОРИНГ И ИЗУЧЕНИЕ ОПЕРАЦИЙ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91DE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3" name="TextBox 301"/>
            <p:cNvSpPr txBox="1">
              <a:spLocks/>
            </p:cNvSpPr>
            <p:nvPr/>
          </p:nvSpPr>
          <p:spPr>
            <a:xfrm>
              <a:off x="1654331" y="4445599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изучение клиента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задачи ответственного работника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анализ рисков </a:t>
              </a:r>
            </a:p>
          </p:txBody>
        </p:sp>
      </p:grpSp>
      <p:grpSp>
        <p:nvGrpSpPr>
          <p:cNvPr id="240" name="组合 493"/>
          <p:cNvGrpSpPr/>
          <p:nvPr/>
        </p:nvGrpSpPr>
        <p:grpSpPr>
          <a:xfrm>
            <a:off x="817356" y="3328866"/>
            <a:ext cx="4474924" cy="842673"/>
            <a:chOff x="1159911" y="3143333"/>
            <a:chExt cx="4474924" cy="842673"/>
          </a:xfrm>
        </p:grpSpPr>
        <p:sp>
          <p:nvSpPr>
            <p:cNvPr id="245" name="Diamond 288"/>
            <p:cNvSpPr/>
            <p:nvPr/>
          </p:nvSpPr>
          <p:spPr>
            <a:xfrm>
              <a:off x="1159911" y="3307716"/>
              <a:ext cx="624349" cy="624349"/>
            </a:xfrm>
            <a:prstGeom prst="diamond">
              <a:avLst/>
            </a:prstGeom>
            <a:solidFill>
              <a:srgbClr val="EB22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72261" y="314333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EB223D">
                      <a:lumMod val="100000"/>
                    </a:srgbClr>
                  </a:solidFill>
                  <a:latin typeface="Arial"/>
                  <a:ea typeface="微软雅黑"/>
                </a:rPr>
                <a:t>ИДЕНТИФИКАЦИЯ КЛИЕНТОВ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223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672261" y="3665638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Фиксирование и проверка сведений о клиенте по:</a:t>
              </a: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- отсутствие в Перечне и иностранные лица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меры в зависимости от уровня риска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анкета (досье) клиента</a:t>
              </a:r>
            </a:p>
          </p:txBody>
        </p:sp>
      </p:grpSp>
      <p:grpSp>
        <p:nvGrpSpPr>
          <p:cNvPr id="244" name="组合 497"/>
          <p:cNvGrpSpPr/>
          <p:nvPr/>
        </p:nvGrpSpPr>
        <p:grpSpPr>
          <a:xfrm>
            <a:off x="817356" y="2297885"/>
            <a:ext cx="5269678" cy="1090795"/>
            <a:chOff x="1159911" y="2175107"/>
            <a:chExt cx="4400155" cy="1090795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624349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590007" y="2175107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F5992D">
                      <a:lumMod val="100000"/>
                    </a:srgbClr>
                  </a:solidFill>
                  <a:latin typeface="Arial"/>
                  <a:ea typeface="微软雅黑"/>
                </a:rPr>
                <a:t>УПРАВЛЕНИЕ РИСКОВ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992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97493" y="2607761"/>
              <a:ext cx="3962573" cy="65814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Разрабатываются (минимум) 2 уровня риска  (высокий /низкий):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типу клиента 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рискам услуг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способам предоставления</a:t>
              </a:r>
            </a:p>
          </p:txBody>
        </p:sp>
      </p:grpSp>
      <p:grpSp>
        <p:nvGrpSpPr>
          <p:cNvPr id="248" name="组合 501"/>
          <p:cNvGrpSpPr/>
          <p:nvPr/>
        </p:nvGrpSpPr>
        <p:grpSpPr>
          <a:xfrm>
            <a:off x="817358" y="1195184"/>
            <a:ext cx="4430097" cy="878382"/>
            <a:chOff x="1159913" y="1296531"/>
            <a:chExt cx="4430097" cy="878382"/>
          </a:xfrm>
        </p:grpSpPr>
        <p:sp>
          <p:nvSpPr>
            <p:cNvPr id="253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254" name="TextBox 294"/>
            <p:cNvSpPr txBox="1"/>
            <p:nvPr/>
          </p:nvSpPr>
          <p:spPr>
            <a:xfrm>
              <a:off x="1627436" y="1296531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7FB34C">
                      <a:lumMod val="100000"/>
                    </a:srgbClr>
                  </a:solidFill>
                  <a:latin typeface="Arial"/>
                  <a:ea typeface="微软雅黑"/>
                </a:rPr>
                <a:t>ОРГАНИЗАЦИЯ ВНУТРЕННЕГО КОНТРОЛЯ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5" name="TextBox 295"/>
            <p:cNvSpPr txBox="1">
              <a:spLocks/>
            </p:cNvSpPr>
            <p:nvPr/>
          </p:nvSpPr>
          <p:spPr>
            <a:xfrm>
              <a:off x="1627436" y="1800906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какие операции являются подозрительными?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в каких случаях отказ либо прекращение?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сколько и как хранить данные?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кто является ответственным лицом и его функции? </a:t>
              </a: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095829" y="380785"/>
            <a:ext cx="5869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5 Программ разработки ПВК</a:t>
            </a:r>
          </a:p>
        </p:txBody>
      </p:sp>
    </p:spTree>
    <p:extLst>
      <p:ext uri="{BB962C8B-B14F-4D97-AF65-F5344CB8AC3E}">
        <p14:creationId xmlns:p14="http://schemas.microsoft.com/office/powerpoint/2010/main" val="3155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693652" y="3131911"/>
            <a:ext cx="2762008" cy="2496581"/>
            <a:chOff x="3471863" y="2343150"/>
            <a:chExt cx="2197101" cy="1985963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44"/>
          <p:cNvGrpSpPr/>
          <p:nvPr/>
        </p:nvGrpSpPr>
        <p:grpSpPr>
          <a:xfrm>
            <a:off x="8840213" y="1530170"/>
            <a:ext cx="2798522" cy="562545"/>
            <a:chOff x="1746149" y="1734038"/>
            <a:chExt cx="1542507" cy="400054"/>
          </a:xfrm>
        </p:grpSpPr>
        <p:sp>
          <p:nvSpPr>
            <p:cNvPr id="32" name="TextBox 31"/>
            <p:cNvSpPr txBox="1"/>
            <p:nvPr/>
          </p:nvSpPr>
          <p:spPr>
            <a:xfrm>
              <a:off x="1746150" y="1734038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Рассмотрение запроса</a:t>
              </a:r>
              <a:endPara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6149" y="1967154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45"/>
          <p:cNvGrpSpPr/>
          <p:nvPr/>
        </p:nvGrpSpPr>
        <p:grpSpPr>
          <a:xfrm>
            <a:off x="8829338" y="2980977"/>
            <a:ext cx="2800032" cy="603582"/>
            <a:chOff x="1740155" y="2916020"/>
            <a:chExt cx="1543339" cy="429238"/>
          </a:xfrm>
        </p:grpSpPr>
        <p:sp>
          <p:nvSpPr>
            <p:cNvPr id="35" name="TextBox 34"/>
            <p:cNvSpPr txBox="1"/>
            <p:nvPr/>
          </p:nvSpPr>
          <p:spPr>
            <a:xfrm>
              <a:off x="1740988" y="2916020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Меры по НПК</a:t>
              </a:r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0155" y="317832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17"/>
          <p:cNvGrpSpPr/>
          <p:nvPr/>
        </p:nvGrpSpPr>
        <p:grpSpPr>
          <a:xfrm>
            <a:off x="725600" y="1226606"/>
            <a:ext cx="2810236" cy="546805"/>
            <a:chOff x="5921379" y="1365945"/>
            <a:chExt cx="1569750" cy="388861"/>
          </a:xfrm>
        </p:grpSpPr>
        <p:sp>
          <p:nvSpPr>
            <p:cNvPr id="41" name="TextBox 40"/>
            <p:cNvSpPr txBox="1"/>
            <p:nvPr/>
          </p:nvSpPr>
          <p:spPr>
            <a:xfrm>
              <a:off x="5921379" y="1365945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ПВК</a:t>
              </a:r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8622" y="1587868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233 – 1 458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18"/>
          <p:cNvGrpSpPr/>
          <p:nvPr/>
        </p:nvGrpSpPr>
        <p:grpSpPr>
          <a:xfrm>
            <a:off x="703056" y="2194683"/>
            <a:ext cx="2784009" cy="532277"/>
            <a:chOff x="5908786" y="2182189"/>
            <a:chExt cx="1555100" cy="378529"/>
          </a:xfrm>
        </p:grpSpPr>
        <p:sp>
          <p:nvSpPr>
            <p:cNvPr id="44" name="TextBox 43"/>
            <p:cNvSpPr txBox="1"/>
            <p:nvPr/>
          </p:nvSpPr>
          <p:spPr>
            <a:xfrm>
              <a:off x="5921380" y="2182189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ИЗВЕЩЕНИЕ КЛИЕНТОВ</a:t>
              </a:r>
              <a:endPara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8786" y="239378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146 -1 283 тыс. тенге 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19"/>
          <p:cNvGrpSpPr/>
          <p:nvPr/>
        </p:nvGrpSpPr>
        <p:grpSpPr>
          <a:xfrm>
            <a:off x="57613" y="3584558"/>
            <a:ext cx="3383257" cy="622646"/>
            <a:chOff x="5548254" y="3250639"/>
            <a:chExt cx="1889830" cy="442795"/>
          </a:xfrm>
        </p:grpSpPr>
        <p:sp>
          <p:nvSpPr>
            <p:cNvPr id="47" name="TextBox 46"/>
            <p:cNvSpPr txBox="1"/>
            <p:nvPr/>
          </p:nvSpPr>
          <p:spPr>
            <a:xfrm>
              <a:off x="5548254" y="3250639"/>
              <a:ext cx="1889830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Не информирование (СПО)</a:t>
              </a:r>
              <a:endPara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95577" y="3526496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– 1 167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Oval 49"/>
          <p:cNvSpPr>
            <a:spLocks noChangeAspect="1"/>
          </p:cNvSpPr>
          <p:nvPr/>
        </p:nvSpPr>
        <p:spPr>
          <a:xfrm>
            <a:off x="3513794" y="2369708"/>
            <a:ext cx="659525" cy="640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513793" y="3613848"/>
            <a:ext cx="659525" cy="640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65640" y="1228380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109200" y="3014064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076500" y="1528484"/>
            <a:ext cx="659525" cy="640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7176" y="324513"/>
            <a:ext cx="1108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Основные нарушения по КоАП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02789" y="1904966"/>
            <a:ext cx="2761462" cy="704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Нарушения </a:t>
            </a:r>
          </a:p>
          <a:p>
            <a:pPr algn="ctr">
              <a:lnSpc>
                <a:spcPct val="120000"/>
              </a:lnSpc>
            </a:pPr>
            <a:r>
              <a:rPr lang="ru-RU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требований ПОД/ФТ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6" name="Group 145"/>
          <p:cNvGrpSpPr/>
          <p:nvPr/>
        </p:nvGrpSpPr>
        <p:grpSpPr>
          <a:xfrm>
            <a:off x="8876482" y="4745985"/>
            <a:ext cx="3315518" cy="477750"/>
            <a:chOff x="1762139" y="3608681"/>
            <a:chExt cx="1827468" cy="339753"/>
          </a:xfrm>
        </p:grpSpPr>
        <p:sp>
          <p:nvSpPr>
            <p:cNvPr id="77" name="TextBox 76"/>
            <p:cNvSpPr txBox="1"/>
            <p:nvPr/>
          </p:nvSpPr>
          <p:spPr>
            <a:xfrm>
              <a:off x="1762140" y="3608681"/>
              <a:ext cx="1827467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Не информирование (ПО)</a:t>
              </a:r>
              <a:endPara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62139" y="3781496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9" name="Oval 67"/>
          <p:cNvSpPr>
            <a:spLocks noChangeAspect="1"/>
          </p:cNvSpPr>
          <p:nvPr/>
        </p:nvSpPr>
        <p:spPr>
          <a:xfrm>
            <a:off x="8149166" y="4745985"/>
            <a:ext cx="659525" cy="6406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2" name="Group 119"/>
          <p:cNvGrpSpPr/>
          <p:nvPr/>
        </p:nvGrpSpPr>
        <p:grpSpPr>
          <a:xfrm>
            <a:off x="623134" y="4703236"/>
            <a:ext cx="2841386" cy="618177"/>
            <a:chOff x="5856033" y="2869517"/>
            <a:chExt cx="1587150" cy="439617"/>
          </a:xfrm>
        </p:grpSpPr>
        <p:sp>
          <p:nvSpPr>
            <p:cNvPr id="93" name="TextBox 92"/>
            <p:cNvSpPr txBox="1"/>
            <p:nvPr/>
          </p:nvSpPr>
          <p:spPr>
            <a:xfrm>
              <a:off x="5900677" y="2869517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По обучению</a:t>
              </a:r>
              <a:endPara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56033" y="3142196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58 – 583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5" name="Oval 52"/>
          <p:cNvSpPr>
            <a:spLocks noChangeAspect="1"/>
          </p:cNvSpPr>
          <p:nvPr/>
        </p:nvSpPr>
        <p:spPr>
          <a:xfrm>
            <a:off x="3454320" y="4727541"/>
            <a:ext cx="659525" cy="64064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8224" y="-24603"/>
            <a:ext cx="11034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chemeClr val="bg1"/>
                </a:solidFill>
              </a:rPr>
              <a:t>Агентство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45" dirty="0">
                <a:solidFill>
                  <a:schemeClr val="bg1"/>
                </a:solidFill>
              </a:rPr>
              <a:t>Республики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55" dirty="0">
                <a:solidFill>
                  <a:schemeClr val="bg1"/>
                </a:solidFill>
              </a:rPr>
              <a:t>Казахстан</a:t>
            </a:r>
            <a:r>
              <a:rPr sz="3200" spc="-140" dirty="0">
                <a:solidFill>
                  <a:schemeClr val="bg1"/>
                </a:solidFill>
              </a:rPr>
              <a:t> </a:t>
            </a:r>
            <a:r>
              <a:rPr sz="3200" spc="50" dirty="0">
                <a:solidFill>
                  <a:schemeClr val="bg1"/>
                </a:solidFill>
              </a:rPr>
              <a:t>по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35" dirty="0">
                <a:solidFill>
                  <a:schemeClr val="bg1"/>
                </a:solidFill>
              </a:rPr>
              <a:t>финансовому</a:t>
            </a:r>
            <a:r>
              <a:rPr sz="3200" spc="-200" dirty="0">
                <a:solidFill>
                  <a:schemeClr val="bg1"/>
                </a:solidFill>
              </a:rPr>
              <a:t> </a:t>
            </a:r>
            <a:r>
              <a:rPr sz="3200" spc="30" dirty="0">
                <a:solidFill>
                  <a:schemeClr val="bg1"/>
                </a:solidFill>
              </a:rPr>
              <a:t>мониторингу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30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b="3888"/>
          <a:stretch/>
        </p:blipFill>
        <p:spPr bwMode="auto">
          <a:xfrm>
            <a:off x="-2" y="438150"/>
            <a:ext cx="12192001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365" y="2644027"/>
            <a:ext cx="1425388" cy="932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регистрации необходимо нажать на вкладку СДФО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86753" y="3576357"/>
            <a:ext cx="356347" cy="4812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b="3764"/>
          <a:stretch/>
        </p:blipFill>
        <p:spPr bwMode="auto">
          <a:xfrm>
            <a:off x="0" y="215154"/>
            <a:ext cx="12192000" cy="639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19575"/>
            <a:ext cx="1371600" cy="146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Далее выбираем систему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СФМ для регистрации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71600" y="5105400"/>
            <a:ext cx="7239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 b="3813"/>
          <a:stretch/>
        </p:blipFill>
        <p:spPr bwMode="auto">
          <a:xfrm>
            <a:off x="0" y="224118"/>
            <a:ext cx="12192000" cy="63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458" y="3384851"/>
            <a:ext cx="1633952" cy="1362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Для дальнейшей регистрации, необходимо пройти по следующей ссылке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WEB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СФМ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458" y="4857750"/>
            <a:ext cx="1633952" cy="1580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Для прохождения регистрации в системе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WEB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СФМ, необходимо ознакомится с РУКОВОДСТВОМ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43410" y="5961529"/>
            <a:ext cx="35365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2924" y="4656604"/>
            <a:ext cx="632126" cy="477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3792"/>
          <a:stretch/>
        </p:blipFill>
        <p:spPr bwMode="auto">
          <a:xfrm>
            <a:off x="0" y="215153"/>
            <a:ext cx="12192000" cy="638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64441" y="3686175"/>
            <a:ext cx="2186068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Далее указываем адрес электронной почты и нажимаем ЗАРЕГИСТРИРОВАТЬСЯ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657475" y="2809875"/>
            <a:ext cx="0" cy="8763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624682" y="3686177"/>
            <a:ext cx="2643268" cy="144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На электронный адрес поступит пароль, необходимо указать электронный адрес и ввести пароль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502721" y="2590800"/>
            <a:ext cx="0" cy="109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0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28359</TotalTime>
  <Words>630</Words>
  <Application>Microsoft Office PowerPoint</Application>
  <PresentationFormat>Широкоэкранный</PresentationFormat>
  <Paragraphs>119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Batang</vt:lpstr>
      <vt:lpstr>Calibri</vt:lpstr>
      <vt:lpstr>Calibri Light</vt:lpstr>
      <vt:lpstr>等线</vt:lpstr>
      <vt:lpstr>Impact</vt:lpstr>
      <vt:lpstr>Microsoft Sans Serif</vt:lpstr>
      <vt:lpstr>Open Sans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Агентство Республики Казахстан по финансовому мониторингу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ХОЗУ</cp:lastModifiedBy>
  <cp:revision>818</cp:revision>
  <cp:lastPrinted>2020-10-09T04:33:06Z</cp:lastPrinted>
  <dcterms:created xsi:type="dcterms:W3CDTF">2020-04-01T15:20:30Z</dcterms:created>
  <dcterms:modified xsi:type="dcterms:W3CDTF">2022-05-31T05:50:51Z</dcterms:modified>
</cp:coreProperties>
</file>