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4" r:id="rId2"/>
    <p:sldId id="410" r:id="rId3"/>
    <p:sldId id="411" r:id="rId4"/>
    <p:sldId id="401" r:id="rId5"/>
    <p:sldId id="393" r:id="rId6"/>
    <p:sldId id="394" r:id="rId7"/>
    <p:sldId id="346" r:id="rId8"/>
    <p:sldId id="396" r:id="rId9"/>
    <p:sldId id="349" r:id="rId10"/>
    <p:sldId id="395" r:id="rId11"/>
    <p:sldId id="413" r:id="rId12"/>
    <p:sldId id="408" r:id="rId13"/>
    <p:sldId id="409" r:id="rId14"/>
    <p:sldId id="399" r:id="rId15"/>
    <p:sldId id="354" r:id="rId16"/>
    <p:sldId id="361" r:id="rId17"/>
    <p:sldId id="362" r:id="rId18"/>
    <p:sldId id="403" r:id="rId19"/>
    <p:sldId id="404" r:id="rId20"/>
    <p:sldId id="405" r:id="rId21"/>
    <p:sldId id="355" r:id="rId22"/>
    <p:sldId id="358" r:id="rId23"/>
    <p:sldId id="352" r:id="rId24"/>
    <p:sldId id="387" r:id="rId25"/>
    <p:sldId id="398" r:id="rId26"/>
    <p:sldId id="412" r:id="rId27"/>
    <p:sldId id="365" r:id="rId2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CC"/>
    <a:srgbClr val="FFFFCC"/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78" autoAdjust="0"/>
    <p:restoredTop sz="94357" autoAdjust="0"/>
  </p:normalViewPr>
  <p:slideViewPr>
    <p:cSldViewPr snapToGrid="0">
      <p:cViewPr varScale="1">
        <p:scale>
          <a:sx n="113" d="100"/>
          <a:sy n="113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\Desktop\&#1044;&#1072;&#1091;&#1088;&#1077;&#1085;%20&#1076;&#1086;&#1084;\&#1057;&#1090;&#1072;&#1090;&#1080;&#1089;&#1090;&#1080;&#1082;&#1072;%20&#1085;&#1072;%20&#1086;&#1094;&#1077;&#1085;&#1082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\Desktop\&#1044;&#1072;&#1091;&#1088;&#1077;&#1085;%20&#1076;&#1086;&#1084;\&#1057;&#1090;&#1072;&#1090;&#1080;&#1089;&#1090;&#1080;&#1082;&#1072;%20&#1085;&#1072;%20&#1086;&#1094;&#1077;&#1085;&#1082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Лист1!$D$16</c:f>
              <c:strCache>
                <c:ptCount val="1"/>
                <c:pt idx="0">
                  <c:v>Проверки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Лист1!$C$17:$C$22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</c:strCache>
            </c:strRef>
          </c:cat>
          <c:val>
            <c:numRef>
              <c:f>Лист1!$D$17:$D$22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46-45F3-BD54-C7B1C6ABB4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4094080"/>
        <c:axId val="56231424"/>
      </c:barChart>
      <c:catAx>
        <c:axId val="5409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31424"/>
        <c:crosses val="autoZero"/>
        <c:auto val="1"/>
        <c:lblAlgn val="ctr"/>
        <c:lblOffset val="100"/>
        <c:noMultiLvlLbl val="0"/>
      </c:catAx>
      <c:valAx>
        <c:axId val="5623142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Лист1!$C$9:$C$14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</c:strCache>
            </c:strRef>
          </c:cat>
          <c:val>
            <c:numRef>
              <c:f>Лист1!$D$9:$D$14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69</c:v>
                </c:pt>
                <c:pt idx="5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E8-468F-9A31-A3AFC07F32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6263040"/>
        <c:axId val="56265728"/>
      </c:barChart>
      <c:catAx>
        <c:axId val="562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65728"/>
        <c:crosses val="autoZero"/>
        <c:auto val="1"/>
        <c:lblAlgn val="ctr"/>
        <c:lblOffset val="100"/>
        <c:noMultiLvlLbl val="0"/>
      </c:catAx>
      <c:valAx>
        <c:axId val="562657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6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3BEFF-E923-48FC-860F-8F2F3B6313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280FE-D348-4485-8392-895BBD4F4423}">
      <dgm:prSet phldrT="[Текст]"/>
      <dgm:spPr/>
      <dgm:t>
        <a:bodyPr/>
        <a:lstStyle/>
        <a:p>
          <a:endParaRPr lang="ru-RU" dirty="0"/>
        </a:p>
      </dgm:t>
    </dgm:pt>
    <dgm:pt modelId="{2AD27939-EB65-4FC5-9B36-BC1CAFD58C34}" type="parTrans" cxnId="{E2719CBD-EDB4-4460-9CA1-87C20742F85B}">
      <dgm:prSet/>
      <dgm:spPr/>
      <dgm:t>
        <a:bodyPr/>
        <a:lstStyle/>
        <a:p>
          <a:endParaRPr lang="ru-RU"/>
        </a:p>
      </dgm:t>
    </dgm:pt>
    <dgm:pt modelId="{ED182FD0-FCF3-4943-AF24-BADC90C7F365}" type="sibTrans" cxnId="{E2719CBD-EDB4-4460-9CA1-87C20742F85B}">
      <dgm:prSet/>
      <dgm:spPr/>
      <dgm:t>
        <a:bodyPr/>
        <a:lstStyle/>
        <a:p>
          <a:endParaRPr lang="ru-RU"/>
        </a:p>
      </dgm:t>
    </dgm:pt>
    <dgm:pt modelId="{A41C0421-DFC1-4F46-A545-0B531F703EC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п.9 ст.21 ЗРК «О бухгалтерском учете и финансовой отчетности»</a:t>
          </a:r>
          <a:endParaRPr lang="ru-RU" sz="13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4B28C80-3920-4A2F-BF0A-5BEA5D83A817}" type="parTrans" cxnId="{2A46D457-5362-4E34-8757-4E7CCC55F21E}">
      <dgm:prSet/>
      <dgm:spPr/>
      <dgm:t>
        <a:bodyPr/>
        <a:lstStyle/>
        <a:p>
          <a:endParaRPr lang="ru-RU"/>
        </a:p>
      </dgm:t>
    </dgm:pt>
    <dgm:pt modelId="{FC2F9684-91BF-433A-B7E7-4DAC1493B100}" type="sibTrans" cxnId="{2A46D457-5362-4E34-8757-4E7CCC55F21E}">
      <dgm:prSet/>
      <dgm:spPr/>
      <dgm:t>
        <a:bodyPr/>
        <a:lstStyle/>
        <a:p>
          <a:endParaRPr lang="ru-RU"/>
        </a:p>
      </dgm:t>
    </dgm:pt>
    <dgm:pt modelId="{08B890E1-7373-4626-A090-A655A346CBC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требовать соблюдения бухгалтерскими организациями и профессиональными бухгалтерами, осуществляющими предпринимательскую деятельность в сфере бухгалтерского учета, являющимися ее членами, Закона Республики Казахстан "О противодействии легализации (отмыванию) доходов, полученных преступным путем, и финансированию терроризма";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2CD67C-4E41-41C2-826E-04DE74D20E99}" type="parTrans" cxnId="{186D613A-D4C1-4CF6-A61B-A98846F23121}">
      <dgm:prSet/>
      <dgm:spPr/>
      <dgm:t>
        <a:bodyPr/>
        <a:lstStyle/>
        <a:p>
          <a:endParaRPr lang="ru-RU"/>
        </a:p>
      </dgm:t>
    </dgm:pt>
    <dgm:pt modelId="{516BCF33-ED4E-4DD9-AB37-6688A6FCF84F}" type="sibTrans" cxnId="{186D613A-D4C1-4CF6-A61B-A98846F23121}">
      <dgm:prSet/>
      <dgm:spPr/>
      <dgm:t>
        <a:bodyPr/>
        <a:lstStyle/>
        <a:p>
          <a:endParaRPr lang="ru-RU"/>
        </a:p>
      </dgm:t>
    </dgm:pt>
    <dgm:pt modelId="{817C8C9A-E2B9-4EB1-A4B8-9086FA027B2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7) </a:t>
          </a:r>
          <a:endParaRPr lang="ru-RU" dirty="0">
            <a:solidFill>
              <a:schemeClr val="bg1"/>
            </a:solidFill>
          </a:endParaRPr>
        </a:p>
      </dgm:t>
    </dgm:pt>
    <dgm:pt modelId="{79173D93-AE88-433E-B5F9-971DD2E55319}" type="parTrans" cxnId="{90693C25-2FD1-41C7-8D12-64BB0F7E38A4}">
      <dgm:prSet/>
      <dgm:spPr/>
      <dgm:t>
        <a:bodyPr/>
        <a:lstStyle/>
        <a:p>
          <a:endParaRPr lang="ru-RU"/>
        </a:p>
      </dgm:t>
    </dgm:pt>
    <dgm:pt modelId="{B30C1B4A-F746-41B4-871B-2FB9216F614E}" type="sibTrans" cxnId="{90693C25-2FD1-41C7-8D12-64BB0F7E38A4}">
      <dgm:prSet/>
      <dgm:spPr/>
      <dgm:t>
        <a:bodyPr/>
        <a:lstStyle/>
        <a:p>
          <a:endParaRPr lang="ru-RU"/>
        </a:p>
      </dgm:t>
    </dgm:pt>
    <dgm:pt modelId="{F4FBD3BB-E4A7-4796-AC55-73BCC97B01B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сообщать уполномоченному органу по финансовому мониторингу сведения о нарушении бухгалтерскими организациями и профессиональными бухгалтерами, осуществляющими предпринимательскую деятельность в сфере бухгалтерского учета, являющимися ее членами, Закона Республики Казахстан "О противодействии легализации (отмыванию) доходов, полученных преступным путем, и финансированию терроризма".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0F01AC4-A772-4BC2-9008-DBC68779B097}" type="parTrans" cxnId="{B3DF8C0E-6A5E-403C-810E-4BD840B5F84D}">
      <dgm:prSet/>
      <dgm:spPr/>
      <dgm:t>
        <a:bodyPr/>
        <a:lstStyle/>
        <a:p>
          <a:endParaRPr lang="ru-RU"/>
        </a:p>
      </dgm:t>
    </dgm:pt>
    <dgm:pt modelId="{326A5701-7731-407C-9F0D-2E0249B51B3F}" type="sibTrans" cxnId="{B3DF8C0E-6A5E-403C-810E-4BD840B5F84D}">
      <dgm:prSet/>
      <dgm:spPr/>
      <dgm:t>
        <a:bodyPr/>
        <a:lstStyle/>
        <a:p>
          <a:endParaRPr lang="ru-RU"/>
        </a:p>
      </dgm:t>
    </dgm:pt>
    <dgm:pt modelId="{0C42B5AF-B95F-43F2-8192-8BBF33AE57B2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6) </a:t>
          </a:r>
          <a:endParaRPr lang="ru-RU" dirty="0">
            <a:solidFill>
              <a:schemeClr val="bg1"/>
            </a:solidFill>
          </a:endParaRPr>
        </a:p>
      </dgm:t>
    </dgm:pt>
    <dgm:pt modelId="{AC72C9AD-D8D7-4213-930E-C5858678A357}" type="sibTrans" cxnId="{C6FD4B6F-89EC-4306-8711-CF4D19EB6C22}">
      <dgm:prSet/>
      <dgm:spPr/>
      <dgm:t>
        <a:bodyPr/>
        <a:lstStyle/>
        <a:p>
          <a:endParaRPr lang="ru-RU"/>
        </a:p>
      </dgm:t>
    </dgm:pt>
    <dgm:pt modelId="{6E3D5A1C-8D40-4F94-8683-9A8AE3985381}" type="parTrans" cxnId="{C6FD4B6F-89EC-4306-8711-CF4D19EB6C22}">
      <dgm:prSet/>
      <dgm:spPr/>
      <dgm:t>
        <a:bodyPr/>
        <a:lstStyle/>
        <a:p>
          <a:endParaRPr lang="ru-RU"/>
        </a:p>
      </dgm:t>
    </dgm:pt>
    <dgm:pt modelId="{4BB2A26C-241D-4CDC-B522-49089A376F1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ПОБ обязаны: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CB819DA-BCE1-4DC0-A345-E297435EB74D}" type="parTrans" cxnId="{2A96DC66-55D8-4C91-90E1-A8819BEAD960}">
      <dgm:prSet/>
      <dgm:spPr/>
      <dgm:t>
        <a:bodyPr/>
        <a:lstStyle/>
        <a:p>
          <a:endParaRPr lang="ru-RU"/>
        </a:p>
      </dgm:t>
    </dgm:pt>
    <dgm:pt modelId="{1F0DFCE5-5BF9-4125-A12D-4721BA47DB30}" type="sibTrans" cxnId="{2A96DC66-55D8-4C91-90E1-A8819BEAD960}">
      <dgm:prSet/>
      <dgm:spPr/>
      <dgm:t>
        <a:bodyPr/>
        <a:lstStyle/>
        <a:p>
          <a:endParaRPr lang="ru-RU"/>
        </a:p>
      </dgm:t>
    </dgm:pt>
    <dgm:pt modelId="{A4FA5EEE-951F-4F21-BDA3-61DB751D7560}" type="pres">
      <dgm:prSet presAssocID="{5C83BEFF-E923-48FC-860F-8F2F3B6313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78B3E-BD25-4A52-83FA-DFEE685884EC}" type="pres">
      <dgm:prSet presAssocID="{251280FE-D348-4485-8392-895BBD4F4423}" presName="composite" presStyleCnt="0"/>
      <dgm:spPr/>
    </dgm:pt>
    <dgm:pt modelId="{FBAEAFCF-6005-4C1B-B2EB-E045E1583982}" type="pres">
      <dgm:prSet presAssocID="{251280FE-D348-4485-8392-895BBD4F44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92473-11A8-4D1E-AA61-2F78541AE634}" type="pres">
      <dgm:prSet presAssocID="{251280FE-D348-4485-8392-895BBD4F44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20A9A-012A-4A6C-B539-E6E6AAAEBE03}" type="pres">
      <dgm:prSet presAssocID="{ED182FD0-FCF3-4943-AF24-BADC90C7F365}" presName="sp" presStyleCnt="0"/>
      <dgm:spPr/>
    </dgm:pt>
    <dgm:pt modelId="{3BAE4F87-8FF5-4496-BF14-963E2DA8AFE4}" type="pres">
      <dgm:prSet presAssocID="{0C42B5AF-B95F-43F2-8192-8BBF33AE57B2}" presName="composite" presStyleCnt="0"/>
      <dgm:spPr/>
    </dgm:pt>
    <dgm:pt modelId="{536AE0C8-FCE3-4A59-A736-C3488D4FE101}" type="pres">
      <dgm:prSet presAssocID="{0C42B5AF-B95F-43F2-8192-8BBF33AE57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6A6FB-465C-4D98-804A-67F34CBD9E48}" type="pres">
      <dgm:prSet presAssocID="{0C42B5AF-B95F-43F2-8192-8BBF33AE57B2}" presName="descendantText" presStyleLbl="alignAcc1" presStyleIdx="1" presStyleCnt="3" custScaleY="142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0EC4F-E353-4AB2-8783-F55D2DD1C171}" type="pres">
      <dgm:prSet presAssocID="{AC72C9AD-D8D7-4213-930E-C5858678A357}" presName="sp" presStyleCnt="0"/>
      <dgm:spPr/>
    </dgm:pt>
    <dgm:pt modelId="{012B8FFE-E506-4C7B-8397-321CDE1E628F}" type="pres">
      <dgm:prSet presAssocID="{817C8C9A-E2B9-4EB1-A4B8-9086FA027B23}" presName="composite" presStyleCnt="0"/>
      <dgm:spPr/>
    </dgm:pt>
    <dgm:pt modelId="{8758A9EA-A258-4819-9DAF-E7199FBA1526}" type="pres">
      <dgm:prSet presAssocID="{817C8C9A-E2B9-4EB1-A4B8-9086FA027B2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5AC13-DD1A-4E02-825B-9D5F62EA27E4}" type="pres">
      <dgm:prSet presAssocID="{817C8C9A-E2B9-4EB1-A4B8-9086FA027B23}" presName="descendantText" presStyleLbl="alignAcc1" presStyleIdx="2" presStyleCnt="3" custScaleY="159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93C25-2FD1-41C7-8D12-64BB0F7E38A4}" srcId="{5C83BEFF-E923-48FC-860F-8F2F3B6313B2}" destId="{817C8C9A-E2B9-4EB1-A4B8-9086FA027B23}" srcOrd="2" destOrd="0" parTransId="{79173D93-AE88-433E-B5F9-971DD2E55319}" sibTransId="{B30C1B4A-F746-41B4-871B-2FB9216F614E}"/>
    <dgm:cxn modelId="{CC06064E-A154-4940-A499-D42710ADE269}" type="presOf" srcId="{A41C0421-DFC1-4F46-A545-0B531F703EC0}" destId="{3FC92473-11A8-4D1E-AA61-2F78541AE634}" srcOrd="0" destOrd="0" presId="urn:microsoft.com/office/officeart/2005/8/layout/chevron2"/>
    <dgm:cxn modelId="{B3DF8C0E-6A5E-403C-810E-4BD840B5F84D}" srcId="{817C8C9A-E2B9-4EB1-A4B8-9086FA027B23}" destId="{F4FBD3BB-E4A7-4796-AC55-73BCC97B01BF}" srcOrd="0" destOrd="0" parTransId="{00F01AC4-A772-4BC2-9008-DBC68779B097}" sibTransId="{326A5701-7731-407C-9F0D-2E0249B51B3F}"/>
    <dgm:cxn modelId="{FABC1562-CDD2-437B-A5C3-31D8BDCF6FE6}" type="presOf" srcId="{08B890E1-7373-4626-A090-A655A346CBCF}" destId="{15C6A6FB-465C-4D98-804A-67F34CBD9E48}" srcOrd="0" destOrd="0" presId="urn:microsoft.com/office/officeart/2005/8/layout/chevron2"/>
    <dgm:cxn modelId="{2A96DC66-55D8-4C91-90E1-A8819BEAD960}" srcId="{251280FE-D348-4485-8392-895BBD4F4423}" destId="{4BB2A26C-241D-4CDC-B522-49089A376F1C}" srcOrd="1" destOrd="0" parTransId="{7CB819DA-BCE1-4DC0-A345-E297435EB74D}" sibTransId="{1F0DFCE5-5BF9-4125-A12D-4721BA47DB30}"/>
    <dgm:cxn modelId="{0F8DCFC8-50A3-454C-B0DB-1B4D6151AC3B}" type="presOf" srcId="{817C8C9A-E2B9-4EB1-A4B8-9086FA027B23}" destId="{8758A9EA-A258-4819-9DAF-E7199FBA1526}" srcOrd="0" destOrd="0" presId="urn:microsoft.com/office/officeart/2005/8/layout/chevron2"/>
    <dgm:cxn modelId="{ACE2ABE8-54CE-42AB-9C57-201255CFC688}" type="presOf" srcId="{4BB2A26C-241D-4CDC-B522-49089A376F1C}" destId="{3FC92473-11A8-4D1E-AA61-2F78541AE634}" srcOrd="0" destOrd="1" presId="urn:microsoft.com/office/officeart/2005/8/layout/chevron2"/>
    <dgm:cxn modelId="{186D613A-D4C1-4CF6-A61B-A98846F23121}" srcId="{0C42B5AF-B95F-43F2-8192-8BBF33AE57B2}" destId="{08B890E1-7373-4626-A090-A655A346CBCF}" srcOrd="0" destOrd="0" parTransId="{6D2CD67C-4E41-41C2-826E-04DE74D20E99}" sibTransId="{516BCF33-ED4E-4DD9-AB37-6688A6FCF84F}"/>
    <dgm:cxn modelId="{9183A42A-95CA-4805-8337-42CD2DA2F0F0}" type="presOf" srcId="{5C83BEFF-E923-48FC-860F-8F2F3B6313B2}" destId="{A4FA5EEE-951F-4F21-BDA3-61DB751D7560}" srcOrd="0" destOrd="0" presId="urn:microsoft.com/office/officeart/2005/8/layout/chevron2"/>
    <dgm:cxn modelId="{E2719CBD-EDB4-4460-9CA1-87C20742F85B}" srcId="{5C83BEFF-E923-48FC-860F-8F2F3B6313B2}" destId="{251280FE-D348-4485-8392-895BBD4F4423}" srcOrd="0" destOrd="0" parTransId="{2AD27939-EB65-4FC5-9B36-BC1CAFD58C34}" sibTransId="{ED182FD0-FCF3-4943-AF24-BADC90C7F365}"/>
    <dgm:cxn modelId="{4DBABD6E-A68C-4834-A1A6-01D9AFB7EA92}" type="presOf" srcId="{F4FBD3BB-E4A7-4796-AC55-73BCC97B01BF}" destId="{2D75AC13-DD1A-4E02-825B-9D5F62EA27E4}" srcOrd="0" destOrd="0" presId="urn:microsoft.com/office/officeart/2005/8/layout/chevron2"/>
    <dgm:cxn modelId="{C6FD4B6F-89EC-4306-8711-CF4D19EB6C22}" srcId="{5C83BEFF-E923-48FC-860F-8F2F3B6313B2}" destId="{0C42B5AF-B95F-43F2-8192-8BBF33AE57B2}" srcOrd="1" destOrd="0" parTransId="{6E3D5A1C-8D40-4F94-8683-9A8AE3985381}" sibTransId="{AC72C9AD-D8D7-4213-930E-C5858678A357}"/>
    <dgm:cxn modelId="{EFBF05F8-9ED4-4CC6-9997-337B866CB00D}" type="presOf" srcId="{251280FE-D348-4485-8392-895BBD4F4423}" destId="{FBAEAFCF-6005-4C1B-B2EB-E045E1583982}" srcOrd="0" destOrd="0" presId="urn:microsoft.com/office/officeart/2005/8/layout/chevron2"/>
    <dgm:cxn modelId="{2A46D457-5362-4E34-8757-4E7CCC55F21E}" srcId="{251280FE-D348-4485-8392-895BBD4F4423}" destId="{A41C0421-DFC1-4F46-A545-0B531F703EC0}" srcOrd="0" destOrd="0" parTransId="{74B28C80-3920-4A2F-BF0A-5BEA5D83A817}" sibTransId="{FC2F9684-91BF-433A-B7E7-4DAC1493B100}"/>
    <dgm:cxn modelId="{AA8C581B-1824-4BEB-85B5-F4A2726093AE}" type="presOf" srcId="{0C42B5AF-B95F-43F2-8192-8BBF33AE57B2}" destId="{536AE0C8-FCE3-4A59-A736-C3488D4FE101}" srcOrd="0" destOrd="0" presId="urn:microsoft.com/office/officeart/2005/8/layout/chevron2"/>
    <dgm:cxn modelId="{3B1E25E1-4FC2-4986-BC1D-FB4F84150E32}" type="presParOf" srcId="{A4FA5EEE-951F-4F21-BDA3-61DB751D7560}" destId="{B5778B3E-BD25-4A52-83FA-DFEE685884EC}" srcOrd="0" destOrd="0" presId="urn:microsoft.com/office/officeart/2005/8/layout/chevron2"/>
    <dgm:cxn modelId="{347A5BC4-C1DD-4727-B301-C1C5E7E9A265}" type="presParOf" srcId="{B5778B3E-BD25-4A52-83FA-DFEE685884EC}" destId="{FBAEAFCF-6005-4C1B-B2EB-E045E1583982}" srcOrd="0" destOrd="0" presId="urn:microsoft.com/office/officeart/2005/8/layout/chevron2"/>
    <dgm:cxn modelId="{71DD7EDE-16EE-4DDC-A7B1-E0FA93F0296A}" type="presParOf" srcId="{B5778B3E-BD25-4A52-83FA-DFEE685884EC}" destId="{3FC92473-11A8-4D1E-AA61-2F78541AE634}" srcOrd="1" destOrd="0" presId="urn:microsoft.com/office/officeart/2005/8/layout/chevron2"/>
    <dgm:cxn modelId="{AB4F71D1-7D36-4613-B56B-C5EA19CC452A}" type="presParOf" srcId="{A4FA5EEE-951F-4F21-BDA3-61DB751D7560}" destId="{7DD20A9A-012A-4A6C-B539-E6E6AAAEBE03}" srcOrd="1" destOrd="0" presId="urn:microsoft.com/office/officeart/2005/8/layout/chevron2"/>
    <dgm:cxn modelId="{C712DA61-0F1D-4394-966C-E233D88C881B}" type="presParOf" srcId="{A4FA5EEE-951F-4F21-BDA3-61DB751D7560}" destId="{3BAE4F87-8FF5-4496-BF14-963E2DA8AFE4}" srcOrd="2" destOrd="0" presId="urn:microsoft.com/office/officeart/2005/8/layout/chevron2"/>
    <dgm:cxn modelId="{811B9BCC-D47E-4468-8BB0-068C5BC8D71B}" type="presParOf" srcId="{3BAE4F87-8FF5-4496-BF14-963E2DA8AFE4}" destId="{536AE0C8-FCE3-4A59-A736-C3488D4FE101}" srcOrd="0" destOrd="0" presId="urn:microsoft.com/office/officeart/2005/8/layout/chevron2"/>
    <dgm:cxn modelId="{C4CE63AE-DD4A-472E-ACBF-AB0DE4138B27}" type="presParOf" srcId="{3BAE4F87-8FF5-4496-BF14-963E2DA8AFE4}" destId="{15C6A6FB-465C-4D98-804A-67F34CBD9E48}" srcOrd="1" destOrd="0" presId="urn:microsoft.com/office/officeart/2005/8/layout/chevron2"/>
    <dgm:cxn modelId="{64CD5CFE-FE42-4B30-B443-74A6832042F8}" type="presParOf" srcId="{A4FA5EEE-951F-4F21-BDA3-61DB751D7560}" destId="{2220EC4F-E353-4AB2-8783-F55D2DD1C171}" srcOrd="3" destOrd="0" presId="urn:microsoft.com/office/officeart/2005/8/layout/chevron2"/>
    <dgm:cxn modelId="{84C78F79-FB38-4733-8952-DE6546D3658C}" type="presParOf" srcId="{A4FA5EEE-951F-4F21-BDA3-61DB751D7560}" destId="{012B8FFE-E506-4C7B-8397-321CDE1E628F}" srcOrd="4" destOrd="0" presId="urn:microsoft.com/office/officeart/2005/8/layout/chevron2"/>
    <dgm:cxn modelId="{441EE72A-CE6A-46EF-959F-C65863522B0C}" type="presParOf" srcId="{012B8FFE-E506-4C7B-8397-321CDE1E628F}" destId="{8758A9EA-A258-4819-9DAF-E7199FBA1526}" srcOrd="0" destOrd="0" presId="urn:microsoft.com/office/officeart/2005/8/layout/chevron2"/>
    <dgm:cxn modelId="{2E963BF6-2A94-4256-8D30-EDA7D45F845C}" type="presParOf" srcId="{012B8FFE-E506-4C7B-8397-321CDE1E628F}" destId="{2D75AC13-DD1A-4E02-825B-9D5F62EA27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5CA6B-D931-4C85-9720-BEFFD833E9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F9AEF-10B8-49A3-8A7D-B4BF01FC211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ru-RU" sz="2000" b="1" dirty="0" smtClean="0">
              <a:latin typeface="Arial" pitchFamily="34" charset="0"/>
              <a:cs typeface="Arial" pitchFamily="34" charset="0"/>
            </a:rPr>
            <a:t>8. Совместная деятельность в рамках настоящего Меморандума будет осуществляться в следующих формах:</a:t>
          </a:r>
        </a:p>
        <a:p>
          <a:pPr algn="just"/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algn="just"/>
          <a:r>
            <a:rPr lang="ru-RU" sz="2000" b="0" dirty="0" smtClean="0">
              <a:latin typeface="Arial" pitchFamily="34" charset="0"/>
              <a:cs typeface="Arial" pitchFamily="34" charset="0"/>
            </a:rPr>
            <a:t>1) обмен опытом и информацией;</a:t>
          </a:r>
        </a:p>
        <a:p>
          <a:pPr algn="just"/>
          <a:r>
            <a:rPr lang="ru-RU" sz="2000" dirty="0" smtClean="0">
              <a:latin typeface="Arial" pitchFamily="34" charset="0"/>
              <a:cs typeface="Arial" pitchFamily="34" charset="0"/>
            </a:rPr>
            <a:t>2) координация совместных программ;</a:t>
          </a:r>
        </a:p>
        <a:p>
          <a:pPr algn="just"/>
          <a:r>
            <a:rPr lang="ru-RU" sz="2000" dirty="0" smtClean="0">
              <a:latin typeface="Arial" pitchFamily="34" charset="0"/>
              <a:cs typeface="Arial" pitchFamily="34" charset="0"/>
            </a:rPr>
            <a:t>3) создание совместных рабочих групп;</a:t>
          </a:r>
        </a:p>
        <a:p>
          <a:pPr algn="just"/>
          <a:r>
            <a:rPr lang="ru-RU" sz="2000" dirty="0" smtClean="0">
              <a:latin typeface="Arial" pitchFamily="34" charset="0"/>
              <a:cs typeface="Arial" pitchFamily="34" charset="0"/>
            </a:rPr>
            <a:t>4) консультирование;</a:t>
          </a:r>
        </a:p>
        <a:p>
          <a:pPr algn="just"/>
          <a:r>
            <a:rPr lang="ru-RU" sz="2000" dirty="0" smtClean="0">
              <a:latin typeface="Arial" pitchFamily="34" charset="0"/>
              <a:cs typeface="Arial" pitchFamily="34" charset="0"/>
            </a:rPr>
            <a:t>5) организация встреч, конференций, семинаров.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179DBB8-0120-4AB6-8034-4F0CDAC8FF75}" type="parTrans" cxnId="{C3CE8D16-DB7D-4073-9FC7-0D6569976B0B}">
      <dgm:prSet/>
      <dgm:spPr/>
      <dgm:t>
        <a:bodyPr/>
        <a:lstStyle/>
        <a:p>
          <a:endParaRPr lang="ru-RU"/>
        </a:p>
      </dgm:t>
    </dgm:pt>
    <dgm:pt modelId="{F6A01B73-5B77-4594-BEC5-A1392F58FFF2}" type="sibTrans" cxnId="{C3CE8D16-DB7D-4073-9FC7-0D6569976B0B}">
      <dgm:prSet/>
      <dgm:spPr/>
      <dgm:t>
        <a:bodyPr/>
        <a:lstStyle/>
        <a:p>
          <a:endParaRPr lang="ru-RU"/>
        </a:p>
      </dgm:t>
    </dgm:pt>
    <dgm:pt modelId="{0D0579BA-A80B-46A2-A12A-C434C47038D3}" type="pres">
      <dgm:prSet presAssocID="{D625CA6B-D931-4C85-9720-BEFFD833E9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5F4EB-768D-4B55-950D-89EE87E9CC50}" type="pres">
      <dgm:prSet presAssocID="{D625CA6B-D931-4C85-9720-BEFFD833E9DB}" presName="dummyMaxCanvas" presStyleCnt="0">
        <dgm:presLayoutVars/>
      </dgm:prSet>
      <dgm:spPr/>
    </dgm:pt>
    <dgm:pt modelId="{0DADA46D-E370-4FB0-BE74-1854247D9E30}" type="pres">
      <dgm:prSet presAssocID="{D625CA6B-D931-4C85-9720-BEFFD833E9DB}" presName="OneNode_1" presStyleLbl="node1" presStyleIdx="0" presStyleCnt="1" custScaleY="167662" custLinFactNeighborY="-5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D6C18-CA08-40ED-B78D-63B5E8AE5979}" type="presOf" srcId="{FF9F9AEF-10B8-49A3-8A7D-B4BF01FC211F}" destId="{0DADA46D-E370-4FB0-BE74-1854247D9E30}" srcOrd="0" destOrd="0" presId="urn:microsoft.com/office/officeart/2005/8/layout/vProcess5"/>
    <dgm:cxn modelId="{C3CE8D16-DB7D-4073-9FC7-0D6569976B0B}" srcId="{D625CA6B-D931-4C85-9720-BEFFD833E9DB}" destId="{FF9F9AEF-10B8-49A3-8A7D-B4BF01FC211F}" srcOrd="0" destOrd="0" parTransId="{9179DBB8-0120-4AB6-8034-4F0CDAC8FF75}" sibTransId="{F6A01B73-5B77-4594-BEC5-A1392F58FFF2}"/>
    <dgm:cxn modelId="{933868E3-89A6-49B2-89BA-AA2DE3EF5A54}" type="presOf" srcId="{D625CA6B-D931-4C85-9720-BEFFD833E9DB}" destId="{0D0579BA-A80B-46A2-A12A-C434C47038D3}" srcOrd="0" destOrd="0" presId="urn:microsoft.com/office/officeart/2005/8/layout/vProcess5"/>
    <dgm:cxn modelId="{8DD592DB-2788-4CC7-9A23-2883292AEFFA}" type="presParOf" srcId="{0D0579BA-A80B-46A2-A12A-C434C47038D3}" destId="{9CC5F4EB-768D-4B55-950D-89EE87E9CC50}" srcOrd="0" destOrd="0" presId="urn:microsoft.com/office/officeart/2005/8/layout/vProcess5"/>
    <dgm:cxn modelId="{F03960BC-47FE-4EC3-A9C7-431EDE228924}" type="presParOf" srcId="{0D0579BA-A80B-46A2-A12A-C434C47038D3}" destId="{0DADA46D-E370-4FB0-BE74-1854247D9E30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430C-33B0-43FE-AB8B-7A4834CCA3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CD528-A36D-4842-82AF-67D4EFE1DB9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Ведение бухгалтерского учета</a:t>
          </a:r>
          <a:endParaRPr lang="ru-RU" dirty="0"/>
        </a:p>
      </dgm:t>
    </dgm:pt>
    <dgm:pt modelId="{C51B6EE8-0EE1-4F81-8486-5C092AF3772E}" type="parTrans" cxnId="{811D7DC5-6D6D-4D59-938F-602DF391EA65}">
      <dgm:prSet/>
      <dgm:spPr/>
      <dgm:t>
        <a:bodyPr/>
        <a:lstStyle/>
        <a:p>
          <a:endParaRPr lang="ru-RU"/>
        </a:p>
      </dgm:t>
    </dgm:pt>
    <dgm:pt modelId="{6D401039-7748-438A-9B39-4BAAB44CC957}" type="sibTrans" cxnId="{811D7DC5-6D6D-4D59-938F-602DF391EA65}">
      <dgm:prSet/>
      <dgm:spPr/>
      <dgm:t>
        <a:bodyPr/>
        <a:lstStyle/>
        <a:p>
          <a:endParaRPr lang="ru-RU"/>
        </a:p>
      </dgm:t>
    </dgm:pt>
    <dgm:pt modelId="{9C154624-7D7D-430B-AA9F-0332AC93A33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Сдача налоговой отчетности</a:t>
          </a:r>
          <a:endParaRPr lang="ru-RU" dirty="0"/>
        </a:p>
      </dgm:t>
    </dgm:pt>
    <dgm:pt modelId="{719528F9-BB88-4924-ABFC-FF277C7DF9FC}" type="parTrans" cxnId="{561EA3CF-641C-439A-BE1D-01508131FFAF}">
      <dgm:prSet/>
      <dgm:spPr/>
      <dgm:t>
        <a:bodyPr/>
        <a:lstStyle/>
        <a:p>
          <a:endParaRPr lang="ru-RU"/>
        </a:p>
      </dgm:t>
    </dgm:pt>
    <dgm:pt modelId="{F2797AC7-235E-432B-AA1C-1588974EB3D0}" type="sibTrans" cxnId="{561EA3CF-641C-439A-BE1D-01508131FFAF}">
      <dgm:prSet/>
      <dgm:spPr/>
      <dgm:t>
        <a:bodyPr/>
        <a:lstStyle/>
        <a:p>
          <a:endParaRPr lang="ru-RU"/>
        </a:p>
      </dgm:t>
    </dgm:pt>
    <dgm:pt modelId="{2EB7C3C8-B20D-4E9E-A98A-D943B0D7F0F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Проведение операций для клиента (от его имени)</a:t>
          </a:r>
          <a:endParaRPr lang="ru-RU" dirty="0"/>
        </a:p>
      </dgm:t>
    </dgm:pt>
    <dgm:pt modelId="{85E69B59-0644-4216-93E8-A17A7EA5C4C4}" type="parTrans" cxnId="{E53D1C4E-69ED-4DEF-B35A-C709123D66DF}">
      <dgm:prSet/>
      <dgm:spPr/>
      <dgm:t>
        <a:bodyPr/>
        <a:lstStyle/>
        <a:p>
          <a:endParaRPr lang="ru-RU"/>
        </a:p>
      </dgm:t>
    </dgm:pt>
    <dgm:pt modelId="{49C1EE7D-EED4-4F26-B214-6A947DDB1025}" type="sibTrans" cxnId="{E53D1C4E-69ED-4DEF-B35A-C709123D66DF}">
      <dgm:prSet/>
      <dgm:spPr/>
      <dgm:t>
        <a:bodyPr/>
        <a:lstStyle/>
        <a:p>
          <a:endParaRPr lang="ru-RU"/>
        </a:p>
      </dgm:t>
    </dgm:pt>
    <dgm:pt modelId="{B5EC7F2F-B710-4B51-B8AA-E7FD6F74A59B}" type="pres">
      <dgm:prSet presAssocID="{39D2430C-33B0-43FE-AB8B-7A4834CCA3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6E72F-A1FD-4ECD-AAA0-FA61400C621C}" type="pres">
      <dgm:prSet presAssocID="{4ADCD528-A36D-4842-82AF-67D4EFE1DB97}" presName="parentLin" presStyleCnt="0"/>
      <dgm:spPr/>
    </dgm:pt>
    <dgm:pt modelId="{EFCF242A-8D23-4596-8495-2FFB9C1ECDE1}" type="pres">
      <dgm:prSet presAssocID="{4ADCD528-A36D-4842-82AF-67D4EFE1DB9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93C90BB-6D46-483A-B5E6-FA22E956E2A6}" type="pres">
      <dgm:prSet presAssocID="{4ADCD528-A36D-4842-82AF-67D4EFE1DB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A328C-CDEA-4665-98BC-E081FCC68338}" type="pres">
      <dgm:prSet presAssocID="{4ADCD528-A36D-4842-82AF-67D4EFE1DB97}" presName="negativeSpace" presStyleCnt="0"/>
      <dgm:spPr/>
    </dgm:pt>
    <dgm:pt modelId="{E2E5E367-3C6A-4255-967B-7DE590F0014F}" type="pres">
      <dgm:prSet presAssocID="{4ADCD528-A36D-4842-82AF-67D4EFE1DB97}" presName="childText" presStyleLbl="conFgAcc1" presStyleIdx="0" presStyleCnt="3">
        <dgm:presLayoutVars>
          <dgm:bulletEnabled val="1"/>
        </dgm:presLayoutVars>
      </dgm:prSet>
      <dgm:spPr/>
    </dgm:pt>
    <dgm:pt modelId="{3A245D5F-4144-4130-8A11-36C1E1A11E77}" type="pres">
      <dgm:prSet presAssocID="{6D401039-7748-438A-9B39-4BAAB44CC957}" presName="spaceBetweenRectangles" presStyleCnt="0"/>
      <dgm:spPr/>
    </dgm:pt>
    <dgm:pt modelId="{5F7C1864-4B49-402D-BAE6-DBF06C1F8DD9}" type="pres">
      <dgm:prSet presAssocID="{9C154624-7D7D-430B-AA9F-0332AC93A33D}" presName="parentLin" presStyleCnt="0"/>
      <dgm:spPr/>
    </dgm:pt>
    <dgm:pt modelId="{28C7DAC8-924F-4156-A914-766CAEF09A7F}" type="pres">
      <dgm:prSet presAssocID="{9C154624-7D7D-430B-AA9F-0332AC93A33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2AFAD0-D402-40A8-A1BC-C318E75D51A8}" type="pres">
      <dgm:prSet presAssocID="{9C154624-7D7D-430B-AA9F-0332AC93A3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31F70-5834-4E6D-BAE9-BF8B420D709D}" type="pres">
      <dgm:prSet presAssocID="{9C154624-7D7D-430B-AA9F-0332AC93A33D}" presName="negativeSpace" presStyleCnt="0"/>
      <dgm:spPr/>
    </dgm:pt>
    <dgm:pt modelId="{0C96B534-A945-4199-8AD5-CB50607DA76C}" type="pres">
      <dgm:prSet presAssocID="{9C154624-7D7D-430B-AA9F-0332AC93A33D}" presName="childText" presStyleLbl="conFgAcc1" presStyleIdx="1" presStyleCnt="3">
        <dgm:presLayoutVars>
          <dgm:bulletEnabled val="1"/>
        </dgm:presLayoutVars>
      </dgm:prSet>
      <dgm:spPr/>
    </dgm:pt>
    <dgm:pt modelId="{C782A349-9A39-4CEC-B879-ABD4FF20D8C1}" type="pres">
      <dgm:prSet presAssocID="{F2797AC7-235E-432B-AA1C-1588974EB3D0}" presName="spaceBetweenRectangles" presStyleCnt="0"/>
      <dgm:spPr/>
    </dgm:pt>
    <dgm:pt modelId="{4DF6D8BB-4CD2-4E3B-A40A-C341472AF1CD}" type="pres">
      <dgm:prSet presAssocID="{2EB7C3C8-B20D-4E9E-A98A-D943B0D7F0FA}" presName="parentLin" presStyleCnt="0"/>
      <dgm:spPr/>
    </dgm:pt>
    <dgm:pt modelId="{8F062B93-D0FE-4547-BE8C-CC25ED25C45B}" type="pres">
      <dgm:prSet presAssocID="{2EB7C3C8-B20D-4E9E-A98A-D943B0D7F0F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A682BA7-DFE1-47A3-99A5-9AFE3F16AD9D}" type="pres">
      <dgm:prSet presAssocID="{2EB7C3C8-B20D-4E9E-A98A-D943B0D7F0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31B24-D824-4F41-B796-4D54D199892B}" type="pres">
      <dgm:prSet presAssocID="{2EB7C3C8-B20D-4E9E-A98A-D943B0D7F0FA}" presName="negativeSpace" presStyleCnt="0"/>
      <dgm:spPr/>
    </dgm:pt>
    <dgm:pt modelId="{BF7880BC-ACC4-4E5B-B933-7F204E065891}" type="pres">
      <dgm:prSet presAssocID="{2EB7C3C8-B20D-4E9E-A98A-D943B0D7F0F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1EA3CF-641C-439A-BE1D-01508131FFAF}" srcId="{39D2430C-33B0-43FE-AB8B-7A4834CCA363}" destId="{9C154624-7D7D-430B-AA9F-0332AC93A33D}" srcOrd="1" destOrd="0" parTransId="{719528F9-BB88-4924-ABFC-FF277C7DF9FC}" sibTransId="{F2797AC7-235E-432B-AA1C-1588974EB3D0}"/>
    <dgm:cxn modelId="{639CBFB3-7506-42C5-9356-3C9F1E7FEA11}" type="presOf" srcId="{9C154624-7D7D-430B-AA9F-0332AC93A33D}" destId="{F22AFAD0-D402-40A8-A1BC-C318E75D51A8}" srcOrd="1" destOrd="0" presId="urn:microsoft.com/office/officeart/2005/8/layout/list1"/>
    <dgm:cxn modelId="{21126CD2-1BDF-45D3-BB92-C81C848A4611}" type="presOf" srcId="{9C154624-7D7D-430B-AA9F-0332AC93A33D}" destId="{28C7DAC8-924F-4156-A914-766CAEF09A7F}" srcOrd="0" destOrd="0" presId="urn:microsoft.com/office/officeart/2005/8/layout/list1"/>
    <dgm:cxn modelId="{811D7DC5-6D6D-4D59-938F-602DF391EA65}" srcId="{39D2430C-33B0-43FE-AB8B-7A4834CCA363}" destId="{4ADCD528-A36D-4842-82AF-67D4EFE1DB97}" srcOrd="0" destOrd="0" parTransId="{C51B6EE8-0EE1-4F81-8486-5C092AF3772E}" sibTransId="{6D401039-7748-438A-9B39-4BAAB44CC957}"/>
    <dgm:cxn modelId="{E53D1C4E-69ED-4DEF-B35A-C709123D66DF}" srcId="{39D2430C-33B0-43FE-AB8B-7A4834CCA363}" destId="{2EB7C3C8-B20D-4E9E-A98A-D943B0D7F0FA}" srcOrd="2" destOrd="0" parTransId="{85E69B59-0644-4216-93E8-A17A7EA5C4C4}" sibTransId="{49C1EE7D-EED4-4F26-B214-6A947DDB1025}"/>
    <dgm:cxn modelId="{40DC158B-89C2-4B70-9D01-6B8B6BB4F38C}" type="presOf" srcId="{4ADCD528-A36D-4842-82AF-67D4EFE1DB97}" destId="{EFCF242A-8D23-4596-8495-2FFB9C1ECDE1}" srcOrd="0" destOrd="0" presId="urn:microsoft.com/office/officeart/2005/8/layout/list1"/>
    <dgm:cxn modelId="{D0132F2C-CF61-4B22-9C94-B3A31E7BE405}" type="presOf" srcId="{2EB7C3C8-B20D-4E9E-A98A-D943B0D7F0FA}" destId="{EA682BA7-DFE1-47A3-99A5-9AFE3F16AD9D}" srcOrd="1" destOrd="0" presId="urn:microsoft.com/office/officeart/2005/8/layout/list1"/>
    <dgm:cxn modelId="{58A7C883-091F-43BB-BC02-D73E59D75FF5}" type="presOf" srcId="{39D2430C-33B0-43FE-AB8B-7A4834CCA363}" destId="{B5EC7F2F-B710-4B51-B8AA-E7FD6F74A59B}" srcOrd="0" destOrd="0" presId="urn:microsoft.com/office/officeart/2005/8/layout/list1"/>
    <dgm:cxn modelId="{DCD1F06E-8E66-4C00-89D3-38FEB6D14195}" type="presOf" srcId="{2EB7C3C8-B20D-4E9E-A98A-D943B0D7F0FA}" destId="{8F062B93-D0FE-4547-BE8C-CC25ED25C45B}" srcOrd="0" destOrd="0" presId="urn:microsoft.com/office/officeart/2005/8/layout/list1"/>
    <dgm:cxn modelId="{9F1224C4-425E-4157-B913-EF40C5E6EEDA}" type="presOf" srcId="{4ADCD528-A36D-4842-82AF-67D4EFE1DB97}" destId="{993C90BB-6D46-483A-B5E6-FA22E956E2A6}" srcOrd="1" destOrd="0" presId="urn:microsoft.com/office/officeart/2005/8/layout/list1"/>
    <dgm:cxn modelId="{28737E57-DC2C-4573-BEDD-2B37857622C7}" type="presParOf" srcId="{B5EC7F2F-B710-4B51-B8AA-E7FD6F74A59B}" destId="{ADC6E72F-A1FD-4ECD-AAA0-FA61400C621C}" srcOrd="0" destOrd="0" presId="urn:microsoft.com/office/officeart/2005/8/layout/list1"/>
    <dgm:cxn modelId="{D701DEC4-22F5-46C1-8B3D-4E8E2E030E0F}" type="presParOf" srcId="{ADC6E72F-A1FD-4ECD-AAA0-FA61400C621C}" destId="{EFCF242A-8D23-4596-8495-2FFB9C1ECDE1}" srcOrd="0" destOrd="0" presId="urn:microsoft.com/office/officeart/2005/8/layout/list1"/>
    <dgm:cxn modelId="{718283D1-4715-4B33-BA5B-AC32E042A2D7}" type="presParOf" srcId="{ADC6E72F-A1FD-4ECD-AAA0-FA61400C621C}" destId="{993C90BB-6D46-483A-B5E6-FA22E956E2A6}" srcOrd="1" destOrd="0" presId="urn:microsoft.com/office/officeart/2005/8/layout/list1"/>
    <dgm:cxn modelId="{813E947C-CBDC-49DF-A96F-CD3F4FC7849D}" type="presParOf" srcId="{B5EC7F2F-B710-4B51-B8AA-E7FD6F74A59B}" destId="{947A328C-CDEA-4665-98BC-E081FCC68338}" srcOrd="1" destOrd="0" presId="urn:microsoft.com/office/officeart/2005/8/layout/list1"/>
    <dgm:cxn modelId="{06214509-5698-4048-9972-DF6408BE067C}" type="presParOf" srcId="{B5EC7F2F-B710-4B51-B8AA-E7FD6F74A59B}" destId="{E2E5E367-3C6A-4255-967B-7DE590F0014F}" srcOrd="2" destOrd="0" presId="urn:microsoft.com/office/officeart/2005/8/layout/list1"/>
    <dgm:cxn modelId="{BBCA54B7-327C-4996-8297-62792FB2C350}" type="presParOf" srcId="{B5EC7F2F-B710-4B51-B8AA-E7FD6F74A59B}" destId="{3A245D5F-4144-4130-8A11-36C1E1A11E77}" srcOrd="3" destOrd="0" presId="urn:microsoft.com/office/officeart/2005/8/layout/list1"/>
    <dgm:cxn modelId="{C7C1A591-A799-42F2-8AFE-E6CD612263D9}" type="presParOf" srcId="{B5EC7F2F-B710-4B51-B8AA-E7FD6F74A59B}" destId="{5F7C1864-4B49-402D-BAE6-DBF06C1F8DD9}" srcOrd="4" destOrd="0" presId="urn:microsoft.com/office/officeart/2005/8/layout/list1"/>
    <dgm:cxn modelId="{548F5EEB-FF0B-4E83-B206-26613734AD8D}" type="presParOf" srcId="{5F7C1864-4B49-402D-BAE6-DBF06C1F8DD9}" destId="{28C7DAC8-924F-4156-A914-766CAEF09A7F}" srcOrd="0" destOrd="0" presId="urn:microsoft.com/office/officeart/2005/8/layout/list1"/>
    <dgm:cxn modelId="{DADC0753-4C22-4C66-BF75-F26C0D887199}" type="presParOf" srcId="{5F7C1864-4B49-402D-BAE6-DBF06C1F8DD9}" destId="{F22AFAD0-D402-40A8-A1BC-C318E75D51A8}" srcOrd="1" destOrd="0" presId="urn:microsoft.com/office/officeart/2005/8/layout/list1"/>
    <dgm:cxn modelId="{729CAD4F-C988-442F-8117-280933A3FAE0}" type="presParOf" srcId="{B5EC7F2F-B710-4B51-B8AA-E7FD6F74A59B}" destId="{9D331F70-5834-4E6D-BAE9-BF8B420D709D}" srcOrd="5" destOrd="0" presId="urn:microsoft.com/office/officeart/2005/8/layout/list1"/>
    <dgm:cxn modelId="{3A86F021-3A22-4EAE-AFBE-CA22A42E1001}" type="presParOf" srcId="{B5EC7F2F-B710-4B51-B8AA-E7FD6F74A59B}" destId="{0C96B534-A945-4199-8AD5-CB50607DA76C}" srcOrd="6" destOrd="0" presId="urn:microsoft.com/office/officeart/2005/8/layout/list1"/>
    <dgm:cxn modelId="{A7AD4E8F-2C76-4078-A9CF-E0C56577183B}" type="presParOf" srcId="{B5EC7F2F-B710-4B51-B8AA-E7FD6F74A59B}" destId="{C782A349-9A39-4CEC-B879-ABD4FF20D8C1}" srcOrd="7" destOrd="0" presId="urn:microsoft.com/office/officeart/2005/8/layout/list1"/>
    <dgm:cxn modelId="{BA836BD0-1E1D-497C-BBB0-037DEACA2A64}" type="presParOf" srcId="{B5EC7F2F-B710-4B51-B8AA-E7FD6F74A59B}" destId="{4DF6D8BB-4CD2-4E3B-A40A-C341472AF1CD}" srcOrd="8" destOrd="0" presId="urn:microsoft.com/office/officeart/2005/8/layout/list1"/>
    <dgm:cxn modelId="{42C10B33-B615-41BB-9CBB-1DC2CC6A459B}" type="presParOf" srcId="{4DF6D8BB-4CD2-4E3B-A40A-C341472AF1CD}" destId="{8F062B93-D0FE-4547-BE8C-CC25ED25C45B}" srcOrd="0" destOrd="0" presId="urn:microsoft.com/office/officeart/2005/8/layout/list1"/>
    <dgm:cxn modelId="{61A07479-555D-442D-856F-2A1E9BD869FD}" type="presParOf" srcId="{4DF6D8BB-4CD2-4E3B-A40A-C341472AF1CD}" destId="{EA682BA7-DFE1-47A3-99A5-9AFE3F16AD9D}" srcOrd="1" destOrd="0" presId="urn:microsoft.com/office/officeart/2005/8/layout/list1"/>
    <dgm:cxn modelId="{725645DF-39E9-47A1-B662-3E050D6D2DD3}" type="presParOf" srcId="{B5EC7F2F-B710-4B51-B8AA-E7FD6F74A59B}" destId="{DBD31B24-D824-4F41-B796-4D54D199892B}" srcOrd="9" destOrd="0" presId="urn:microsoft.com/office/officeart/2005/8/layout/list1"/>
    <dgm:cxn modelId="{4F06EBE2-4651-4738-ACA6-25EC4597AF33}" type="presParOf" srcId="{B5EC7F2F-B710-4B51-B8AA-E7FD6F74A59B}" destId="{BF7880BC-ACC4-4E5B-B933-7F204E0658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B2858-8B75-204D-86EA-73DCDAE1452E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E4C975-7252-6945-AD0E-FC5C1809299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3. Субъекты финансового мониторинга</a:t>
          </a:r>
        </a:p>
      </dgm:t>
    </dgm:pt>
    <dgm:pt modelId="{71E6C72F-51C1-394A-8113-BFAF62FD2BF6}" type="parTrans" cxnId="{DA939085-05E0-D146-836C-A14771217619}">
      <dgm:prSet/>
      <dgm:spPr/>
      <dgm:t>
        <a:bodyPr/>
        <a:lstStyle/>
        <a:p>
          <a:endParaRPr lang="ru-RU"/>
        </a:p>
      </dgm:t>
    </dgm:pt>
    <dgm:pt modelId="{8C3F39A2-37FD-A742-9070-1D66F4F68F5A}" type="sibTrans" cxnId="{DA939085-05E0-D146-836C-A14771217619}">
      <dgm:prSet/>
      <dgm:spPr/>
      <dgm:t>
        <a:bodyPr/>
        <a:lstStyle/>
        <a:p>
          <a:endParaRPr lang="ru-RU"/>
        </a:p>
      </dgm:t>
    </dgm:pt>
    <dgm:pt modelId="{C603ADE2-0D10-0B4C-AD63-5C2B4930533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4. Операции с деньгами и (или) иным имуществом, подлежащие финансовому мониторингу</a:t>
          </a:r>
        </a:p>
      </dgm:t>
    </dgm:pt>
    <dgm:pt modelId="{F0D1CEEE-A901-E049-9312-8921A631300E}" type="parTrans" cxnId="{83201628-B0F0-A040-AA17-9E39D22D7C64}">
      <dgm:prSet/>
      <dgm:spPr/>
      <dgm:t>
        <a:bodyPr/>
        <a:lstStyle/>
        <a:p>
          <a:endParaRPr lang="ru-RU"/>
        </a:p>
      </dgm:t>
    </dgm:pt>
    <dgm:pt modelId="{F96C9FE6-74B4-4C43-907D-0B93B3B75ECD}" type="sibTrans" cxnId="{83201628-B0F0-A040-AA17-9E39D22D7C64}">
      <dgm:prSet/>
      <dgm:spPr/>
      <dgm:t>
        <a:bodyPr/>
        <a:lstStyle/>
        <a:p>
          <a:endParaRPr lang="ru-RU"/>
        </a:p>
      </dgm:t>
    </dgm:pt>
    <dgm:pt modelId="{D977A1EE-0EBA-8344-8C07-73835F93CC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Статьи 5-9. Надлежащая проверка клиентов</a:t>
          </a:r>
        </a:p>
      </dgm:t>
    </dgm:pt>
    <dgm:pt modelId="{33E65DE8-C320-404C-8333-F8377706C9C6}" type="parTrans" cxnId="{1C16FE31-5D24-0F41-8765-A6D7525CF38C}">
      <dgm:prSet/>
      <dgm:spPr/>
      <dgm:t>
        <a:bodyPr/>
        <a:lstStyle/>
        <a:p>
          <a:endParaRPr lang="ru-RU"/>
        </a:p>
      </dgm:t>
    </dgm:pt>
    <dgm:pt modelId="{39815297-CC2E-2C44-A5DE-145E5F28098C}" type="sibTrans" cxnId="{1C16FE31-5D24-0F41-8765-A6D7525CF38C}">
      <dgm:prSet/>
      <dgm:spPr/>
      <dgm:t>
        <a:bodyPr/>
        <a:lstStyle/>
        <a:p>
          <a:endParaRPr lang="ru-RU"/>
        </a:p>
      </dgm:t>
    </dgm:pt>
    <dgm:pt modelId="{C768D42C-60BF-D84A-8C2F-0D5FA5D88AF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10. Сбор сведений и информации об операциях, подлежащих финансовому мониторингу</a:t>
          </a:r>
        </a:p>
      </dgm:t>
    </dgm:pt>
    <dgm:pt modelId="{154FFBC5-5D29-564C-ADF3-05A51BAEA26D}" type="parTrans" cxnId="{6EE78A68-56C3-6C49-9EA3-1F3F036B2A53}">
      <dgm:prSet/>
      <dgm:spPr/>
      <dgm:t>
        <a:bodyPr/>
        <a:lstStyle/>
        <a:p>
          <a:endParaRPr lang="ru-RU"/>
        </a:p>
      </dgm:t>
    </dgm:pt>
    <dgm:pt modelId="{88BCD472-C651-D94F-9376-A432444F10AB}" type="sibTrans" cxnId="{6EE78A68-56C3-6C49-9EA3-1F3F036B2A53}">
      <dgm:prSet/>
      <dgm:spPr/>
      <dgm:t>
        <a:bodyPr/>
        <a:lstStyle/>
        <a:p>
          <a:endParaRPr lang="ru-RU"/>
        </a:p>
      </dgm:t>
    </dgm:pt>
    <dgm:pt modelId="{FE3B6841-F93B-9949-AAFA-540C191F917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11. Ведение СФМ внутреннего контроля</a:t>
          </a:r>
        </a:p>
      </dgm:t>
    </dgm:pt>
    <dgm:pt modelId="{6EC8EFC4-62EA-0246-A5ED-5BB50038781B}" type="parTrans" cxnId="{6D0073A9-60BF-8846-8A90-E6112518A9C9}">
      <dgm:prSet/>
      <dgm:spPr/>
      <dgm:t>
        <a:bodyPr/>
        <a:lstStyle/>
        <a:p>
          <a:endParaRPr lang="ru-RU"/>
        </a:p>
      </dgm:t>
    </dgm:pt>
    <dgm:pt modelId="{E291A75C-2133-DB4A-A9EF-07D266803871}" type="sibTrans" cxnId="{6D0073A9-60BF-8846-8A90-E6112518A9C9}">
      <dgm:prSet/>
      <dgm:spPr/>
      <dgm:t>
        <a:bodyPr/>
        <a:lstStyle/>
        <a:p>
          <a:endParaRPr lang="ru-RU"/>
        </a:p>
      </dgm:t>
    </dgm:pt>
    <dgm:pt modelId="{E76F5D21-E0E5-3E41-8DAB-728767F5E33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200" b="1" i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Статьи 12-13. Целевые финансовые санкции и отказ в проведении/приостановлении операции</a:t>
          </a:r>
        </a:p>
      </dgm:t>
    </dgm:pt>
    <dgm:pt modelId="{20EC94D8-834A-344E-BC05-38D8A3B963AC}" type="parTrans" cxnId="{AB16755A-DA09-9445-8064-55B67EFFD452}">
      <dgm:prSet/>
      <dgm:spPr/>
      <dgm:t>
        <a:bodyPr/>
        <a:lstStyle/>
        <a:p>
          <a:endParaRPr lang="ru-RU"/>
        </a:p>
      </dgm:t>
    </dgm:pt>
    <dgm:pt modelId="{ECE51ED8-A2B2-0646-B4BE-41FA27175AD8}" type="sibTrans" cxnId="{AB16755A-DA09-9445-8064-55B67EFFD452}">
      <dgm:prSet/>
      <dgm:spPr/>
      <dgm:t>
        <a:bodyPr/>
        <a:lstStyle/>
        <a:p>
          <a:endParaRPr lang="ru-RU"/>
        </a:p>
      </dgm:t>
    </dgm:pt>
    <dgm:pt modelId="{4AB74073-0B3E-E74A-884E-01EAE6A6596F}" type="pres">
      <dgm:prSet presAssocID="{C23B2858-8B75-204D-86EA-73DCDAE145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7C16B80-3BA8-3743-9193-7B51832D4B40}" type="pres">
      <dgm:prSet presAssocID="{C23B2858-8B75-204D-86EA-73DCDAE1452E}" presName="Name1" presStyleCnt="0"/>
      <dgm:spPr/>
    </dgm:pt>
    <dgm:pt modelId="{45908F7A-9B05-7D43-BC45-B9633439632C}" type="pres">
      <dgm:prSet presAssocID="{C23B2858-8B75-204D-86EA-73DCDAE1452E}" presName="cycle" presStyleCnt="0"/>
      <dgm:spPr/>
    </dgm:pt>
    <dgm:pt modelId="{85871D77-FA62-3549-AA7D-249F4721C039}" type="pres">
      <dgm:prSet presAssocID="{C23B2858-8B75-204D-86EA-73DCDAE1452E}" presName="srcNode" presStyleLbl="node1" presStyleIdx="0" presStyleCnt="6"/>
      <dgm:spPr/>
    </dgm:pt>
    <dgm:pt modelId="{4C39598D-B449-6740-950F-5D14D45A433D}" type="pres">
      <dgm:prSet presAssocID="{C23B2858-8B75-204D-86EA-73DCDAE1452E}" presName="conn" presStyleLbl="parChTrans1D2" presStyleIdx="0" presStyleCnt="1"/>
      <dgm:spPr/>
      <dgm:t>
        <a:bodyPr/>
        <a:lstStyle/>
        <a:p>
          <a:endParaRPr lang="ru-RU"/>
        </a:p>
      </dgm:t>
    </dgm:pt>
    <dgm:pt modelId="{5D914A97-70C9-C343-B34E-79DF1AAE7E77}" type="pres">
      <dgm:prSet presAssocID="{C23B2858-8B75-204D-86EA-73DCDAE1452E}" presName="extraNode" presStyleLbl="node1" presStyleIdx="0" presStyleCnt="6"/>
      <dgm:spPr/>
    </dgm:pt>
    <dgm:pt modelId="{7A69DDDF-BB1D-1F47-88B0-A6906B2B3BEC}" type="pres">
      <dgm:prSet presAssocID="{C23B2858-8B75-204D-86EA-73DCDAE1452E}" presName="dstNode" presStyleLbl="node1" presStyleIdx="0" presStyleCnt="6"/>
      <dgm:spPr/>
    </dgm:pt>
    <dgm:pt modelId="{19C91C61-23C3-684C-8423-8E7ECF534EB2}" type="pres">
      <dgm:prSet presAssocID="{95E4C975-7252-6945-AD0E-FC5C1809299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261E5-BAA7-924E-8BE9-90E875226A9D}" type="pres">
      <dgm:prSet presAssocID="{95E4C975-7252-6945-AD0E-FC5C18092991}" presName="accent_1" presStyleCnt="0"/>
      <dgm:spPr/>
    </dgm:pt>
    <dgm:pt modelId="{02F6E5AC-30F1-EC43-BB15-2B40E6D13B43}" type="pres">
      <dgm:prSet presAssocID="{95E4C975-7252-6945-AD0E-FC5C18092991}" presName="accentRepeatNode" presStyleLbl="solidFgAcc1" presStyleIdx="0" presStyleCnt="6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B w="177800" prst="artDeco"/>
        </a:sp3d>
      </dgm:spPr>
    </dgm:pt>
    <dgm:pt modelId="{B038C966-34BA-2B4D-81EC-5A80742A34A3}" type="pres">
      <dgm:prSet presAssocID="{C603ADE2-0D10-0B4C-AD63-5C2B4930533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2807D-7567-8244-8F30-5E6FD6A91CF1}" type="pres">
      <dgm:prSet presAssocID="{C603ADE2-0D10-0B4C-AD63-5C2B49305338}" presName="accent_2" presStyleCnt="0"/>
      <dgm:spPr/>
    </dgm:pt>
    <dgm:pt modelId="{BEFAEB02-9621-7046-A8BC-03E6B0D06C55}" type="pres">
      <dgm:prSet presAssocID="{C603ADE2-0D10-0B4C-AD63-5C2B49305338}" presName="accentRepeatNode" presStyleLbl="solidFgAcc1" presStyleIdx="1" presStyleCnt="6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B w="177800" h="38100" prst="artDeco"/>
        </a:sp3d>
      </dgm:spPr>
    </dgm:pt>
    <dgm:pt modelId="{8D616257-F0C1-EA4E-AD72-D1A0385345A6}" type="pres">
      <dgm:prSet presAssocID="{D977A1EE-0EBA-8344-8C07-73835F93CC2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B94EC-3649-9B4F-850E-0C8F479D8119}" type="pres">
      <dgm:prSet presAssocID="{D977A1EE-0EBA-8344-8C07-73835F93CC26}" presName="accent_3" presStyleCnt="0"/>
      <dgm:spPr/>
    </dgm:pt>
    <dgm:pt modelId="{D4E332D2-1698-334D-B16F-191EB2BDADB3}" type="pres">
      <dgm:prSet presAssocID="{D977A1EE-0EBA-8344-8C07-73835F93CC26}" presName="accentRepeatNode" presStyleLbl="solidFgAcc1" presStyleIdx="2" presStyleCnt="6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476DB240-79EF-AD41-8A88-7B27B990336D}" type="pres">
      <dgm:prSet presAssocID="{C768D42C-60BF-D84A-8C2F-0D5FA5D88AF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BFE39-F53A-0A4D-BDDF-3165A15D8644}" type="pres">
      <dgm:prSet presAssocID="{C768D42C-60BF-D84A-8C2F-0D5FA5D88AFE}" presName="accent_4" presStyleCnt="0"/>
      <dgm:spPr/>
    </dgm:pt>
    <dgm:pt modelId="{3253FA90-5212-204C-8CF8-4EB6BCC496B2}" type="pres">
      <dgm:prSet presAssocID="{C768D42C-60BF-D84A-8C2F-0D5FA5D88AFE}" presName="accentRepeatNode" presStyleLbl="solidFgAcc1" presStyleIdx="3" presStyleCnt="6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109299A9-BA97-694B-8378-8C8756A6D799}" type="pres">
      <dgm:prSet presAssocID="{FE3B6841-F93B-9949-AAFA-540C191F917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6CD16-96CD-0D46-BE5B-71DB116A63A5}" type="pres">
      <dgm:prSet presAssocID="{FE3B6841-F93B-9949-AAFA-540C191F9173}" presName="accent_5" presStyleCnt="0"/>
      <dgm:spPr/>
    </dgm:pt>
    <dgm:pt modelId="{5A55D743-B413-FE4B-A095-932BC9116CB0}" type="pres">
      <dgm:prSet presAssocID="{FE3B6841-F93B-9949-AAFA-540C191F9173}" presName="accentRepeatNode" presStyleLbl="solidFgAcc1" presStyleIdx="4" presStyleCnt="6"/>
      <dgm:spPr>
        <a:solidFill>
          <a:srgbClr val="00B0F0"/>
        </a:solidFill>
      </dgm:spPr>
    </dgm:pt>
    <dgm:pt modelId="{FC7EB88B-3A7D-CE44-B9A1-5644DC2B6399}" type="pres">
      <dgm:prSet presAssocID="{E76F5D21-E0E5-3E41-8DAB-728767F5E33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40857-2511-5B4C-A1F0-904D3E82A1C6}" type="pres">
      <dgm:prSet presAssocID="{E76F5D21-E0E5-3E41-8DAB-728767F5E330}" presName="accent_6" presStyleCnt="0"/>
      <dgm:spPr/>
    </dgm:pt>
    <dgm:pt modelId="{641FF6D8-27A8-B047-850F-C051B35BE1B0}" type="pres">
      <dgm:prSet presAssocID="{E76F5D21-E0E5-3E41-8DAB-728767F5E330}" presName="accentRepeatNode" presStyleLbl="solidFgAcc1" presStyleIdx="5" presStyleCnt="6"/>
      <dgm:spPr/>
    </dgm:pt>
  </dgm:ptLst>
  <dgm:cxnLst>
    <dgm:cxn modelId="{CC3320F5-E401-1942-BA74-166728EBF754}" type="presOf" srcId="{D977A1EE-0EBA-8344-8C07-73835F93CC26}" destId="{8D616257-F0C1-EA4E-AD72-D1A0385345A6}" srcOrd="0" destOrd="0" presId="urn:microsoft.com/office/officeart/2008/layout/VerticalCurvedList"/>
    <dgm:cxn modelId="{6EE78A68-56C3-6C49-9EA3-1F3F036B2A53}" srcId="{C23B2858-8B75-204D-86EA-73DCDAE1452E}" destId="{C768D42C-60BF-D84A-8C2F-0D5FA5D88AFE}" srcOrd="3" destOrd="0" parTransId="{154FFBC5-5D29-564C-ADF3-05A51BAEA26D}" sibTransId="{88BCD472-C651-D94F-9376-A432444F10AB}"/>
    <dgm:cxn modelId="{B185CD31-D12C-7B43-A2FB-99A6674668C4}" type="presOf" srcId="{C768D42C-60BF-D84A-8C2F-0D5FA5D88AFE}" destId="{476DB240-79EF-AD41-8A88-7B27B990336D}" srcOrd="0" destOrd="0" presId="urn:microsoft.com/office/officeart/2008/layout/VerticalCurvedList"/>
    <dgm:cxn modelId="{06AF2397-A08E-B546-8B3A-FDFF7705BC8B}" type="presOf" srcId="{FE3B6841-F93B-9949-AAFA-540C191F9173}" destId="{109299A9-BA97-694B-8378-8C8756A6D799}" srcOrd="0" destOrd="0" presId="urn:microsoft.com/office/officeart/2008/layout/VerticalCurvedList"/>
    <dgm:cxn modelId="{9FF77BEB-998F-3041-9DF3-C6A177F77A0A}" type="presOf" srcId="{E76F5D21-E0E5-3E41-8DAB-728767F5E330}" destId="{FC7EB88B-3A7D-CE44-B9A1-5644DC2B6399}" srcOrd="0" destOrd="0" presId="urn:microsoft.com/office/officeart/2008/layout/VerticalCurvedList"/>
    <dgm:cxn modelId="{1C16FE31-5D24-0F41-8765-A6D7525CF38C}" srcId="{C23B2858-8B75-204D-86EA-73DCDAE1452E}" destId="{D977A1EE-0EBA-8344-8C07-73835F93CC26}" srcOrd="2" destOrd="0" parTransId="{33E65DE8-C320-404C-8333-F8377706C9C6}" sibTransId="{39815297-CC2E-2C44-A5DE-145E5F28098C}"/>
    <dgm:cxn modelId="{35CC1124-8A43-9047-8C3B-66DE31194490}" type="presOf" srcId="{8C3F39A2-37FD-A742-9070-1D66F4F68F5A}" destId="{4C39598D-B449-6740-950F-5D14D45A433D}" srcOrd="0" destOrd="0" presId="urn:microsoft.com/office/officeart/2008/layout/VerticalCurvedList"/>
    <dgm:cxn modelId="{6D0073A9-60BF-8846-8A90-E6112518A9C9}" srcId="{C23B2858-8B75-204D-86EA-73DCDAE1452E}" destId="{FE3B6841-F93B-9949-AAFA-540C191F9173}" srcOrd="4" destOrd="0" parTransId="{6EC8EFC4-62EA-0246-A5ED-5BB50038781B}" sibTransId="{E291A75C-2133-DB4A-A9EF-07D266803871}"/>
    <dgm:cxn modelId="{83201628-B0F0-A040-AA17-9E39D22D7C64}" srcId="{C23B2858-8B75-204D-86EA-73DCDAE1452E}" destId="{C603ADE2-0D10-0B4C-AD63-5C2B49305338}" srcOrd="1" destOrd="0" parTransId="{F0D1CEEE-A901-E049-9312-8921A631300E}" sibTransId="{F96C9FE6-74B4-4C43-907D-0B93B3B75ECD}"/>
    <dgm:cxn modelId="{DA939085-05E0-D146-836C-A14771217619}" srcId="{C23B2858-8B75-204D-86EA-73DCDAE1452E}" destId="{95E4C975-7252-6945-AD0E-FC5C18092991}" srcOrd="0" destOrd="0" parTransId="{71E6C72F-51C1-394A-8113-BFAF62FD2BF6}" sibTransId="{8C3F39A2-37FD-A742-9070-1D66F4F68F5A}"/>
    <dgm:cxn modelId="{D0715019-B6E7-5447-A1FF-CFDF9C16BE4E}" type="presOf" srcId="{C23B2858-8B75-204D-86EA-73DCDAE1452E}" destId="{4AB74073-0B3E-E74A-884E-01EAE6A6596F}" srcOrd="0" destOrd="0" presId="urn:microsoft.com/office/officeart/2008/layout/VerticalCurvedList"/>
    <dgm:cxn modelId="{0F493FCD-E8A3-4D4A-A683-FF722288D925}" type="presOf" srcId="{C603ADE2-0D10-0B4C-AD63-5C2B49305338}" destId="{B038C966-34BA-2B4D-81EC-5A80742A34A3}" srcOrd="0" destOrd="0" presId="urn:microsoft.com/office/officeart/2008/layout/VerticalCurvedList"/>
    <dgm:cxn modelId="{2AFD17E0-FF75-594C-88D8-C321B24646D8}" type="presOf" srcId="{95E4C975-7252-6945-AD0E-FC5C18092991}" destId="{19C91C61-23C3-684C-8423-8E7ECF534EB2}" srcOrd="0" destOrd="0" presId="urn:microsoft.com/office/officeart/2008/layout/VerticalCurvedList"/>
    <dgm:cxn modelId="{AB16755A-DA09-9445-8064-55B67EFFD452}" srcId="{C23B2858-8B75-204D-86EA-73DCDAE1452E}" destId="{E76F5D21-E0E5-3E41-8DAB-728767F5E330}" srcOrd="5" destOrd="0" parTransId="{20EC94D8-834A-344E-BC05-38D8A3B963AC}" sibTransId="{ECE51ED8-A2B2-0646-B4BE-41FA27175AD8}"/>
    <dgm:cxn modelId="{23CFC98F-90E2-2541-8952-5578709BC9E4}" type="presParOf" srcId="{4AB74073-0B3E-E74A-884E-01EAE6A6596F}" destId="{E7C16B80-3BA8-3743-9193-7B51832D4B40}" srcOrd="0" destOrd="0" presId="urn:microsoft.com/office/officeart/2008/layout/VerticalCurvedList"/>
    <dgm:cxn modelId="{895FB3CC-6659-4549-A255-D7D8B0302A2D}" type="presParOf" srcId="{E7C16B80-3BA8-3743-9193-7B51832D4B40}" destId="{45908F7A-9B05-7D43-BC45-B9633439632C}" srcOrd="0" destOrd="0" presId="urn:microsoft.com/office/officeart/2008/layout/VerticalCurvedList"/>
    <dgm:cxn modelId="{7D18CE62-2813-FE4D-92B3-D2F80DE2F2D5}" type="presParOf" srcId="{45908F7A-9B05-7D43-BC45-B9633439632C}" destId="{85871D77-FA62-3549-AA7D-249F4721C039}" srcOrd="0" destOrd="0" presId="urn:microsoft.com/office/officeart/2008/layout/VerticalCurvedList"/>
    <dgm:cxn modelId="{9088CF77-6019-9447-B318-B8B3C5EC71CD}" type="presParOf" srcId="{45908F7A-9B05-7D43-BC45-B9633439632C}" destId="{4C39598D-B449-6740-950F-5D14D45A433D}" srcOrd="1" destOrd="0" presId="urn:microsoft.com/office/officeart/2008/layout/VerticalCurvedList"/>
    <dgm:cxn modelId="{0FFB4102-3340-834D-9F70-97129D6ED2F3}" type="presParOf" srcId="{45908F7A-9B05-7D43-BC45-B9633439632C}" destId="{5D914A97-70C9-C343-B34E-79DF1AAE7E77}" srcOrd="2" destOrd="0" presId="urn:microsoft.com/office/officeart/2008/layout/VerticalCurvedList"/>
    <dgm:cxn modelId="{642F9FDF-0FE6-8A42-A6D7-F41598F3D9DF}" type="presParOf" srcId="{45908F7A-9B05-7D43-BC45-B9633439632C}" destId="{7A69DDDF-BB1D-1F47-88B0-A6906B2B3BEC}" srcOrd="3" destOrd="0" presId="urn:microsoft.com/office/officeart/2008/layout/VerticalCurvedList"/>
    <dgm:cxn modelId="{4A031621-9BEB-034A-BD08-B5E583A21CCA}" type="presParOf" srcId="{E7C16B80-3BA8-3743-9193-7B51832D4B40}" destId="{19C91C61-23C3-684C-8423-8E7ECF534EB2}" srcOrd="1" destOrd="0" presId="urn:microsoft.com/office/officeart/2008/layout/VerticalCurvedList"/>
    <dgm:cxn modelId="{A5F8464D-C72A-6C46-B4A2-255B430E9EE1}" type="presParOf" srcId="{E7C16B80-3BA8-3743-9193-7B51832D4B40}" destId="{BC2261E5-BAA7-924E-8BE9-90E875226A9D}" srcOrd="2" destOrd="0" presId="urn:microsoft.com/office/officeart/2008/layout/VerticalCurvedList"/>
    <dgm:cxn modelId="{924E0050-2870-464D-BB46-44243918EA10}" type="presParOf" srcId="{BC2261E5-BAA7-924E-8BE9-90E875226A9D}" destId="{02F6E5AC-30F1-EC43-BB15-2B40E6D13B43}" srcOrd="0" destOrd="0" presId="urn:microsoft.com/office/officeart/2008/layout/VerticalCurvedList"/>
    <dgm:cxn modelId="{CE87E89E-FBD8-0F4E-B7F1-A1996D544933}" type="presParOf" srcId="{E7C16B80-3BA8-3743-9193-7B51832D4B40}" destId="{B038C966-34BA-2B4D-81EC-5A80742A34A3}" srcOrd="3" destOrd="0" presId="urn:microsoft.com/office/officeart/2008/layout/VerticalCurvedList"/>
    <dgm:cxn modelId="{45847D26-D602-604B-A5BD-80CD62D15C06}" type="presParOf" srcId="{E7C16B80-3BA8-3743-9193-7B51832D4B40}" destId="{B062807D-7567-8244-8F30-5E6FD6A91CF1}" srcOrd="4" destOrd="0" presId="urn:microsoft.com/office/officeart/2008/layout/VerticalCurvedList"/>
    <dgm:cxn modelId="{560D2EF8-37E4-4046-8757-45E0B3848919}" type="presParOf" srcId="{B062807D-7567-8244-8F30-5E6FD6A91CF1}" destId="{BEFAEB02-9621-7046-A8BC-03E6B0D06C55}" srcOrd="0" destOrd="0" presId="urn:microsoft.com/office/officeart/2008/layout/VerticalCurvedList"/>
    <dgm:cxn modelId="{A240060E-2FD3-9A47-9C68-25A6F1391DBC}" type="presParOf" srcId="{E7C16B80-3BA8-3743-9193-7B51832D4B40}" destId="{8D616257-F0C1-EA4E-AD72-D1A0385345A6}" srcOrd="5" destOrd="0" presId="urn:microsoft.com/office/officeart/2008/layout/VerticalCurvedList"/>
    <dgm:cxn modelId="{5EBADA18-CE13-B841-B414-FDCE51853E16}" type="presParOf" srcId="{E7C16B80-3BA8-3743-9193-7B51832D4B40}" destId="{CF2B94EC-3649-9B4F-850E-0C8F479D8119}" srcOrd="6" destOrd="0" presId="urn:microsoft.com/office/officeart/2008/layout/VerticalCurvedList"/>
    <dgm:cxn modelId="{20A8B56A-ED5E-474A-A418-9786F36E2330}" type="presParOf" srcId="{CF2B94EC-3649-9B4F-850E-0C8F479D8119}" destId="{D4E332D2-1698-334D-B16F-191EB2BDADB3}" srcOrd="0" destOrd="0" presId="urn:microsoft.com/office/officeart/2008/layout/VerticalCurvedList"/>
    <dgm:cxn modelId="{DC07F4EF-5BBA-2A4C-AA46-D267BB7DBAB7}" type="presParOf" srcId="{E7C16B80-3BA8-3743-9193-7B51832D4B40}" destId="{476DB240-79EF-AD41-8A88-7B27B990336D}" srcOrd="7" destOrd="0" presId="urn:microsoft.com/office/officeart/2008/layout/VerticalCurvedList"/>
    <dgm:cxn modelId="{ECE0949C-DAB4-0849-AE04-D2FF5789AD6A}" type="presParOf" srcId="{E7C16B80-3BA8-3743-9193-7B51832D4B40}" destId="{905BFE39-F53A-0A4D-BDDF-3165A15D8644}" srcOrd="8" destOrd="0" presId="urn:microsoft.com/office/officeart/2008/layout/VerticalCurvedList"/>
    <dgm:cxn modelId="{335B3DA2-62BF-624C-8FB3-63533037BBE2}" type="presParOf" srcId="{905BFE39-F53A-0A4D-BDDF-3165A15D8644}" destId="{3253FA90-5212-204C-8CF8-4EB6BCC496B2}" srcOrd="0" destOrd="0" presId="urn:microsoft.com/office/officeart/2008/layout/VerticalCurvedList"/>
    <dgm:cxn modelId="{6F8B4202-74F2-D743-845B-44E7DCDFF958}" type="presParOf" srcId="{E7C16B80-3BA8-3743-9193-7B51832D4B40}" destId="{109299A9-BA97-694B-8378-8C8756A6D799}" srcOrd="9" destOrd="0" presId="urn:microsoft.com/office/officeart/2008/layout/VerticalCurvedList"/>
    <dgm:cxn modelId="{1DDF2E13-3551-C441-86EC-B980B9F7CCE2}" type="presParOf" srcId="{E7C16B80-3BA8-3743-9193-7B51832D4B40}" destId="{F136CD16-96CD-0D46-BE5B-71DB116A63A5}" srcOrd="10" destOrd="0" presId="urn:microsoft.com/office/officeart/2008/layout/VerticalCurvedList"/>
    <dgm:cxn modelId="{F253DA9E-9342-AD47-B723-C277376C9385}" type="presParOf" srcId="{F136CD16-96CD-0D46-BE5B-71DB116A63A5}" destId="{5A55D743-B413-FE4B-A095-932BC9116CB0}" srcOrd="0" destOrd="0" presId="urn:microsoft.com/office/officeart/2008/layout/VerticalCurvedList"/>
    <dgm:cxn modelId="{B229BFE3-8F13-9B47-95D3-C30F20DB68E3}" type="presParOf" srcId="{E7C16B80-3BA8-3743-9193-7B51832D4B40}" destId="{FC7EB88B-3A7D-CE44-B9A1-5644DC2B6399}" srcOrd="11" destOrd="0" presId="urn:microsoft.com/office/officeart/2008/layout/VerticalCurvedList"/>
    <dgm:cxn modelId="{4202B83C-EEDF-6B4C-A971-E08CEA5BC02C}" type="presParOf" srcId="{E7C16B80-3BA8-3743-9193-7B51832D4B40}" destId="{C0240857-2511-5B4C-A1F0-904D3E82A1C6}" srcOrd="12" destOrd="0" presId="urn:microsoft.com/office/officeart/2008/layout/VerticalCurvedList"/>
    <dgm:cxn modelId="{732B144B-6BE3-8846-8471-759E727B25B0}" type="presParOf" srcId="{C0240857-2511-5B4C-A1F0-904D3E82A1C6}" destId="{641FF6D8-27A8-B047-850F-C051B35BE1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D731E-95FE-429F-B477-9EAA22950C4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12D82-DF19-4ACC-8ACA-ED6FFB902781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dirty="0" smtClean="0"/>
            <a:t>  </a:t>
          </a:r>
          <a:endParaRPr lang="ru-RU" dirty="0"/>
        </a:p>
      </dgm:t>
    </dgm:pt>
    <dgm:pt modelId="{341397E9-76ED-4AAC-804F-2013E0C50604}" type="parTrans" cxnId="{8BDF8A74-FB47-4F50-838E-EA0877544894}">
      <dgm:prSet/>
      <dgm:spPr/>
      <dgm:t>
        <a:bodyPr/>
        <a:lstStyle/>
        <a:p>
          <a:endParaRPr lang="ru-RU"/>
        </a:p>
      </dgm:t>
    </dgm:pt>
    <dgm:pt modelId="{49F659CC-6D21-49C8-AF29-36EEB85F7F79}" type="sibTrans" cxnId="{8BDF8A74-FB47-4F50-838E-EA0877544894}">
      <dgm:prSet/>
      <dgm:spPr/>
      <dgm:t>
        <a:bodyPr/>
        <a:lstStyle/>
        <a:p>
          <a:endParaRPr lang="ru-RU"/>
        </a:p>
      </dgm:t>
    </dgm:pt>
    <dgm:pt modelId="{7F87AE28-805E-48D4-93AE-DF768040925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94D323CD-2EAD-4C2C-8ED8-98A8D9EF36CF}" type="parTrans" cxnId="{D9582197-E946-48FF-BC1B-E97BC9382D30}">
      <dgm:prSet/>
      <dgm:spPr/>
      <dgm:t>
        <a:bodyPr/>
        <a:lstStyle/>
        <a:p>
          <a:endParaRPr lang="ru-RU"/>
        </a:p>
      </dgm:t>
    </dgm:pt>
    <dgm:pt modelId="{3414CC31-8709-425D-B650-2BD0F33243B5}" type="sibTrans" cxnId="{D9582197-E946-48FF-BC1B-E97BC9382D30}">
      <dgm:prSet/>
      <dgm:spPr/>
      <dgm:t>
        <a:bodyPr/>
        <a:lstStyle/>
        <a:p>
          <a:endParaRPr lang="ru-RU"/>
        </a:p>
      </dgm:t>
    </dgm:pt>
    <dgm:pt modelId="{B6BB053F-2182-4078-B718-98BF080C5753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оценку репутации данного ПДЛ в отношении причастности его к случаям легализации ОД/ФТ;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F24531-39ED-449B-AF9E-022E3D47CF22}" type="parTrans" cxnId="{00FFF1BC-8223-4665-BD2D-46A66E557756}">
      <dgm:prSet/>
      <dgm:spPr/>
      <dgm:t>
        <a:bodyPr/>
        <a:lstStyle/>
        <a:p>
          <a:endParaRPr lang="ru-RU"/>
        </a:p>
      </dgm:t>
    </dgm:pt>
    <dgm:pt modelId="{D6DB8A72-F344-4642-9E58-57ABB7AD270D}" type="sibTrans" cxnId="{00FFF1BC-8223-4665-BD2D-46A66E557756}">
      <dgm:prSet/>
      <dgm:spPr/>
      <dgm:t>
        <a:bodyPr/>
        <a:lstStyle/>
        <a:p>
          <a:endParaRPr lang="ru-RU"/>
        </a:p>
      </dgm:t>
    </dgm:pt>
    <dgm:pt modelId="{6E3EF8BA-1656-48D0-80E4-0D3C589CF9FE}">
      <dgm:prSet/>
      <dgm:spPr>
        <a:solidFill>
          <a:schemeClr val="accent2"/>
        </a:solidFill>
      </dgm:spPr>
      <dgm:t>
        <a:bodyPr/>
        <a:lstStyle/>
        <a:p>
          <a:pPr rtl="0"/>
          <a:endParaRPr lang="ru-RU" dirty="0"/>
        </a:p>
      </dgm:t>
    </dgm:pt>
    <dgm:pt modelId="{E423CB66-98E0-448C-8C66-948AE52BE015}" type="parTrans" cxnId="{F7DFC1AF-2FE1-41B0-BD48-3F5BCF689053}">
      <dgm:prSet/>
      <dgm:spPr/>
      <dgm:t>
        <a:bodyPr/>
        <a:lstStyle/>
        <a:p>
          <a:endParaRPr lang="ru-RU"/>
        </a:p>
      </dgm:t>
    </dgm:pt>
    <dgm:pt modelId="{E8C2BFA3-4714-4CA8-AA18-A731B4CB853F}" type="sibTrans" cxnId="{F7DFC1AF-2FE1-41B0-BD48-3F5BCF689053}">
      <dgm:prSet/>
      <dgm:spPr/>
      <dgm:t>
        <a:bodyPr/>
        <a:lstStyle/>
        <a:p>
          <a:endParaRPr lang="ru-RU"/>
        </a:p>
      </dgm:t>
    </dgm:pt>
    <dgm:pt modelId="{1125412E-56EF-4E72-A4DE-8B3353E5946C}">
      <dgm:prSet/>
      <dgm:spPr>
        <a:solidFill>
          <a:srgbClr val="FFFF00"/>
        </a:solidFill>
      </dgm:spPr>
      <dgm:t>
        <a:bodyPr/>
        <a:lstStyle/>
        <a:p>
          <a:pPr rtl="0"/>
          <a:endParaRPr lang="ru-RU" dirty="0"/>
        </a:p>
      </dgm:t>
    </dgm:pt>
    <dgm:pt modelId="{CCEDB7D2-B208-4FBB-A61F-9DE582360D6E}" type="parTrans" cxnId="{5FF5BFD2-AD8A-4BAA-AE3C-84BA4BE36633}">
      <dgm:prSet/>
      <dgm:spPr/>
      <dgm:t>
        <a:bodyPr/>
        <a:lstStyle/>
        <a:p>
          <a:endParaRPr lang="ru-RU"/>
        </a:p>
      </dgm:t>
    </dgm:pt>
    <dgm:pt modelId="{28A46855-E86D-42FC-9080-B988A48911BD}" type="sibTrans" cxnId="{5FF5BFD2-AD8A-4BAA-AE3C-84BA4BE36633}">
      <dgm:prSet/>
      <dgm:spPr/>
      <dgm:t>
        <a:bodyPr/>
        <a:lstStyle/>
        <a:p>
          <a:endParaRPr lang="ru-RU"/>
        </a:p>
      </dgm:t>
    </dgm:pt>
    <dgm:pt modelId="{95C3EF31-9A55-42FB-9AD4-02AF479B20C1}">
      <dgm:prSet/>
      <dgm:spPr>
        <a:solidFill>
          <a:srgbClr val="7030A0"/>
        </a:solidFill>
      </dgm:spPr>
      <dgm:t>
        <a:bodyPr/>
        <a:lstStyle/>
        <a:p>
          <a:pPr rtl="0"/>
          <a:endParaRPr lang="ru-RU" dirty="0"/>
        </a:p>
      </dgm:t>
    </dgm:pt>
    <dgm:pt modelId="{3509C19D-02C1-4BFD-93A3-D30188E69883}" type="parTrans" cxnId="{0CC3A3F6-0FEC-4774-BABB-4968EC4BE14F}">
      <dgm:prSet/>
      <dgm:spPr/>
      <dgm:t>
        <a:bodyPr/>
        <a:lstStyle/>
        <a:p>
          <a:endParaRPr lang="ru-RU"/>
        </a:p>
      </dgm:t>
    </dgm:pt>
    <dgm:pt modelId="{30CCE7DA-3E88-49CE-97D0-97E649C31630}" type="sibTrans" cxnId="{0CC3A3F6-0FEC-4774-BABB-4968EC4BE14F}">
      <dgm:prSet/>
      <dgm:spPr/>
      <dgm:t>
        <a:bodyPr/>
        <a:lstStyle/>
        <a:p>
          <a:endParaRPr lang="ru-RU"/>
        </a:p>
      </dgm:t>
    </dgm:pt>
    <dgm:pt modelId="{0FDD1385-70DA-4693-B763-743C78AC6904}">
      <dgm:prSet custT="1"/>
      <dgm:spPr/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проверку принадлежности и (или) причастности клиента (его представителя) и </a:t>
          </a:r>
          <a:r>
            <a:rPr lang="ru-RU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бенефициарного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собственника к ПДЛ, его супруге (супругу) и близким родственникам;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BD05962-3EC9-4CC7-95ED-6F7474EB1A77}" type="parTrans" cxnId="{BED17911-0DC2-4FAB-A2F8-1A67B49AEFB8}">
      <dgm:prSet/>
      <dgm:spPr/>
      <dgm:t>
        <a:bodyPr/>
        <a:lstStyle/>
        <a:p>
          <a:endParaRPr lang="ru-RU"/>
        </a:p>
      </dgm:t>
    </dgm:pt>
    <dgm:pt modelId="{8EF38FB2-3CE8-424C-BEA1-0065D4DC0E4D}" type="sibTrans" cxnId="{BED17911-0DC2-4FAB-A2F8-1A67B49AEFB8}">
      <dgm:prSet/>
      <dgm:spPr/>
      <dgm:t>
        <a:bodyPr/>
        <a:lstStyle/>
        <a:p>
          <a:endParaRPr lang="ru-RU"/>
        </a:p>
      </dgm:t>
    </dgm:pt>
    <dgm:pt modelId="{B922C646-1B5F-4860-AE61-DCBAC5B08486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получать разрешение руководящего работника организации на установление, продолжение деловых отношений с такими клиентами;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196A16D-366C-40E8-B231-61A7F0C8F954}" type="parTrans" cxnId="{F2BB83BE-B5FC-4853-BBBE-B8535C234E87}">
      <dgm:prSet/>
      <dgm:spPr/>
      <dgm:t>
        <a:bodyPr/>
        <a:lstStyle/>
        <a:p>
          <a:endParaRPr lang="ru-RU"/>
        </a:p>
      </dgm:t>
    </dgm:pt>
    <dgm:pt modelId="{103787D3-8708-4538-A7B4-FEA0FB5D0A06}" type="sibTrans" cxnId="{F2BB83BE-B5FC-4853-BBBE-B8535C234E87}">
      <dgm:prSet/>
      <dgm:spPr/>
      <dgm:t>
        <a:bodyPr/>
        <a:lstStyle/>
        <a:p>
          <a:endParaRPr lang="ru-RU"/>
        </a:p>
      </dgm:t>
    </dgm:pt>
    <dgm:pt modelId="{E86040B5-6EC8-41EA-B5D7-0AD328A6EDAC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предпринимать доступные меры для установления источника средств клиента (его представителя) и </a:t>
          </a:r>
          <a:r>
            <a:rPr lang="ru-RU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бенефициарного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собственника.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91CF8AF-B7DC-4AD7-B427-3B887172E541}" type="parTrans" cxnId="{A22899E9-A43E-4215-802C-792AF835F9D6}">
      <dgm:prSet/>
      <dgm:spPr/>
      <dgm:t>
        <a:bodyPr/>
        <a:lstStyle/>
        <a:p>
          <a:endParaRPr lang="ru-RU"/>
        </a:p>
      </dgm:t>
    </dgm:pt>
    <dgm:pt modelId="{4ACB8DB8-4A96-45C2-9C3D-F998B8FEF73E}" type="sibTrans" cxnId="{A22899E9-A43E-4215-802C-792AF835F9D6}">
      <dgm:prSet/>
      <dgm:spPr/>
      <dgm:t>
        <a:bodyPr/>
        <a:lstStyle/>
        <a:p>
          <a:endParaRPr lang="ru-RU"/>
        </a:p>
      </dgm:t>
    </dgm:pt>
    <dgm:pt modelId="{087BD5E9-9B6F-45B1-B1CF-892989E055F6}">
      <dgm:prSet custT="1"/>
      <dgm:spPr/>
      <dgm:t>
        <a:bodyPr/>
        <a:lstStyle/>
        <a:p>
          <a:pPr rtl="0"/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применять усиленные меры надлежащей проверки клиентов (их представителей) и </a:t>
          </a:r>
          <a:r>
            <a:rPr lang="ru-RU" sz="14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бенефициарных</a:t>
          </a:r>
          <a:r>
            <a:rPr lang="ru-RU" sz="14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собственников.</a:t>
          </a:r>
          <a:endParaRPr lang="ru-RU" sz="14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558C4A1-0DC5-4F26-BC5D-8709B88B99FE}" type="parTrans" cxnId="{D44B42B2-8311-4DA3-8C45-ED845B309230}">
      <dgm:prSet/>
      <dgm:spPr/>
      <dgm:t>
        <a:bodyPr/>
        <a:lstStyle/>
        <a:p>
          <a:endParaRPr lang="ru-RU"/>
        </a:p>
      </dgm:t>
    </dgm:pt>
    <dgm:pt modelId="{DE56A376-7F13-4EFF-B6EF-C4698DAB3123}" type="sibTrans" cxnId="{D44B42B2-8311-4DA3-8C45-ED845B309230}">
      <dgm:prSet/>
      <dgm:spPr/>
      <dgm:t>
        <a:bodyPr/>
        <a:lstStyle/>
        <a:p>
          <a:endParaRPr lang="ru-RU"/>
        </a:p>
      </dgm:t>
    </dgm:pt>
    <dgm:pt modelId="{F39067C9-E464-40E8-8B27-F8DA6E414B8E}" type="pres">
      <dgm:prSet presAssocID="{913D731E-95FE-429F-B477-9EAA22950C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8ACB6-C18E-454B-90CC-BFDC8884638D}" type="pres">
      <dgm:prSet presAssocID="{4CB12D82-DF19-4ACC-8ACA-ED6FFB902781}" presName="composite" presStyleCnt="0"/>
      <dgm:spPr/>
    </dgm:pt>
    <dgm:pt modelId="{31DA9873-A4EE-453F-86B9-2BDF486CBA85}" type="pres">
      <dgm:prSet presAssocID="{4CB12D82-DF19-4ACC-8ACA-ED6FFB902781}" presName="parentText" presStyleLbl="alignNode1" presStyleIdx="0" presStyleCnt="5" custLinFactX="-36581" custLinFactNeighborX="-100000" custLinFactNeighborY="-11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FFC8D-96BC-4F03-ABE0-EE3E8DA1413B}" type="pres">
      <dgm:prSet presAssocID="{4CB12D82-DF19-4ACC-8ACA-ED6FFB902781}" presName="descendantText" presStyleLbl="alignAcc1" presStyleIdx="0" presStyleCnt="5" custScaleY="12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32D8D-A394-4CD5-A009-0A70CE67D42B}" type="pres">
      <dgm:prSet presAssocID="{49F659CC-6D21-49C8-AF29-36EEB85F7F79}" presName="sp" presStyleCnt="0"/>
      <dgm:spPr/>
    </dgm:pt>
    <dgm:pt modelId="{D1599AB4-3F26-4A03-BBF9-B63A75F1E2A0}" type="pres">
      <dgm:prSet presAssocID="{7F87AE28-805E-48D4-93AE-DF768040925F}" presName="composite" presStyleCnt="0"/>
      <dgm:spPr/>
    </dgm:pt>
    <dgm:pt modelId="{F31C9ABA-7209-46D8-AB03-54A09F56F6CD}" type="pres">
      <dgm:prSet presAssocID="{7F87AE28-805E-48D4-93AE-DF768040925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03130-932E-4DC0-B151-D990673CFB2D}" type="pres">
      <dgm:prSet presAssocID="{7F87AE28-805E-48D4-93AE-DF768040925F}" presName="descendantText" presStyleLbl="alignAcc1" presStyleIdx="1" presStyleCnt="5" custScaleY="133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175CB-68CD-4432-BE91-1B495B25AA14}" type="pres">
      <dgm:prSet presAssocID="{3414CC31-8709-425D-B650-2BD0F33243B5}" presName="sp" presStyleCnt="0"/>
      <dgm:spPr/>
    </dgm:pt>
    <dgm:pt modelId="{51516081-2F8D-4F78-9F04-5069C12BBF72}" type="pres">
      <dgm:prSet presAssocID="{6E3EF8BA-1656-48D0-80E4-0D3C589CF9FE}" presName="composite" presStyleCnt="0"/>
      <dgm:spPr/>
    </dgm:pt>
    <dgm:pt modelId="{DDCC0467-30D7-4D4F-9A39-78535AF52419}" type="pres">
      <dgm:prSet presAssocID="{6E3EF8BA-1656-48D0-80E4-0D3C589CF9F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EAAE1-6FE3-4410-8D24-ECE92D48D70E}" type="pres">
      <dgm:prSet presAssocID="{6E3EF8BA-1656-48D0-80E4-0D3C589CF9F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F5D67-B479-438B-9039-58DBD54B43A1}" type="pres">
      <dgm:prSet presAssocID="{E8C2BFA3-4714-4CA8-AA18-A731B4CB853F}" presName="sp" presStyleCnt="0"/>
      <dgm:spPr/>
    </dgm:pt>
    <dgm:pt modelId="{100B5AD2-FE29-4411-A269-42E47DAE0E84}" type="pres">
      <dgm:prSet presAssocID="{1125412E-56EF-4E72-A4DE-8B3353E5946C}" presName="composite" presStyleCnt="0"/>
      <dgm:spPr/>
    </dgm:pt>
    <dgm:pt modelId="{CECCB0D5-AE58-4D3C-A526-2ACFCA597C54}" type="pres">
      <dgm:prSet presAssocID="{1125412E-56EF-4E72-A4DE-8B3353E5946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B9D35-F0E3-41BE-B96A-29CBDCDE4D32}" type="pres">
      <dgm:prSet presAssocID="{1125412E-56EF-4E72-A4DE-8B3353E5946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AD429-BC9E-47B3-A60F-1B15E0BBC4DD}" type="pres">
      <dgm:prSet presAssocID="{28A46855-E86D-42FC-9080-B988A48911BD}" presName="sp" presStyleCnt="0"/>
      <dgm:spPr/>
    </dgm:pt>
    <dgm:pt modelId="{0A3B7D58-59D0-468A-93BF-163C241B53EF}" type="pres">
      <dgm:prSet presAssocID="{95C3EF31-9A55-42FB-9AD4-02AF479B20C1}" presName="composite" presStyleCnt="0"/>
      <dgm:spPr/>
    </dgm:pt>
    <dgm:pt modelId="{E2564191-3D48-443E-9D72-EF012713D4EB}" type="pres">
      <dgm:prSet presAssocID="{95C3EF31-9A55-42FB-9AD4-02AF479B20C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1CACA-AC4F-4BEC-9BC6-7D42E5F0F22C}" type="pres">
      <dgm:prSet presAssocID="{95C3EF31-9A55-42FB-9AD4-02AF479B20C1}" presName="descendantText" presStyleLbl="alignAcc1" presStyleIdx="4" presStyleCnt="5" custScaleY="130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3A3F6-0FEC-4774-BABB-4968EC4BE14F}" srcId="{913D731E-95FE-429F-B477-9EAA22950C46}" destId="{95C3EF31-9A55-42FB-9AD4-02AF479B20C1}" srcOrd="4" destOrd="0" parTransId="{3509C19D-02C1-4BFD-93A3-D30188E69883}" sibTransId="{30CCE7DA-3E88-49CE-97D0-97E649C31630}"/>
    <dgm:cxn modelId="{6D9529BE-C8D0-432A-BC38-8DB6B1F5712A}" type="presOf" srcId="{B922C646-1B5F-4860-AE61-DCBAC5B08486}" destId="{6F7EAAE1-6FE3-4410-8D24-ECE92D48D70E}" srcOrd="0" destOrd="0" presId="urn:microsoft.com/office/officeart/2005/8/layout/chevron2"/>
    <dgm:cxn modelId="{5FF5BFD2-AD8A-4BAA-AE3C-84BA4BE36633}" srcId="{913D731E-95FE-429F-B477-9EAA22950C46}" destId="{1125412E-56EF-4E72-A4DE-8B3353E5946C}" srcOrd="3" destOrd="0" parTransId="{CCEDB7D2-B208-4FBB-A61F-9DE582360D6E}" sibTransId="{28A46855-E86D-42FC-9080-B988A48911BD}"/>
    <dgm:cxn modelId="{8BDF8A74-FB47-4F50-838E-EA0877544894}" srcId="{913D731E-95FE-429F-B477-9EAA22950C46}" destId="{4CB12D82-DF19-4ACC-8ACA-ED6FFB902781}" srcOrd="0" destOrd="0" parTransId="{341397E9-76ED-4AAC-804F-2013E0C50604}" sibTransId="{49F659CC-6D21-49C8-AF29-36EEB85F7F79}"/>
    <dgm:cxn modelId="{4C00130C-D16D-4C4D-ACF3-B1FD1209FD21}" type="presOf" srcId="{95C3EF31-9A55-42FB-9AD4-02AF479B20C1}" destId="{E2564191-3D48-443E-9D72-EF012713D4EB}" srcOrd="0" destOrd="0" presId="urn:microsoft.com/office/officeart/2005/8/layout/chevron2"/>
    <dgm:cxn modelId="{62F81742-2A71-4F49-819C-0AA7D7991936}" type="presOf" srcId="{B6BB053F-2182-4078-B718-98BF080C5753}" destId="{47D03130-932E-4DC0-B151-D990673CFB2D}" srcOrd="0" destOrd="0" presId="urn:microsoft.com/office/officeart/2005/8/layout/chevron2"/>
    <dgm:cxn modelId="{6EAC1579-B7E8-4D86-9370-15AA05032ABE}" type="presOf" srcId="{E86040B5-6EC8-41EA-B5D7-0AD328A6EDAC}" destId="{04CB9D35-F0E3-41BE-B96A-29CBDCDE4D32}" srcOrd="0" destOrd="0" presId="urn:microsoft.com/office/officeart/2005/8/layout/chevron2"/>
    <dgm:cxn modelId="{6F800CA0-58A2-4DA1-BA3F-56A05D3AEE3C}" type="presOf" srcId="{4CB12D82-DF19-4ACC-8ACA-ED6FFB902781}" destId="{31DA9873-A4EE-453F-86B9-2BDF486CBA85}" srcOrd="0" destOrd="0" presId="urn:microsoft.com/office/officeart/2005/8/layout/chevron2"/>
    <dgm:cxn modelId="{F213867E-E996-403D-A5D7-B039DE534418}" type="presOf" srcId="{0FDD1385-70DA-4693-B763-743C78AC6904}" destId="{CA3FFC8D-96BC-4F03-ABE0-EE3E8DA1413B}" srcOrd="0" destOrd="0" presId="urn:microsoft.com/office/officeart/2005/8/layout/chevron2"/>
    <dgm:cxn modelId="{D44B42B2-8311-4DA3-8C45-ED845B309230}" srcId="{95C3EF31-9A55-42FB-9AD4-02AF479B20C1}" destId="{087BD5E9-9B6F-45B1-B1CF-892989E055F6}" srcOrd="0" destOrd="0" parTransId="{1558C4A1-0DC5-4F26-BC5D-8709B88B99FE}" sibTransId="{DE56A376-7F13-4EFF-B6EF-C4698DAB3123}"/>
    <dgm:cxn modelId="{468FC062-9984-4FD8-B30E-4998AD2E44EF}" type="presOf" srcId="{1125412E-56EF-4E72-A4DE-8B3353E5946C}" destId="{CECCB0D5-AE58-4D3C-A526-2ACFCA597C54}" srcOrd="0" destOrd="0" presId="urn:microsoft.com/office/officeart/2005/8/layout/chevron2"/>
    <dgm:cxn modelId="{F2BB83BE-B5FC-4853-BBBE-B8535C234E87}" srcId="{6E3EF8BA-1656-48D0-80E4-0D3C589CF9FE}" destId="{B922C646-1B5F-4860-AE61-DCBAC5B08486}" srcOrd="0" destOrd="0" parTransId="{C196A16D-366C-40E8-B231-61A7F0C8F954}" sibTransId="{103787D3-8708-4538-A7B4-FEA0FB5D0A06}"/>
    <dgm:cxn modelId="{040826C1-6F99-4F57-B6B5-A08C54B0DADF}" type="presOf" srcId="{7F87AE28-805E-48D4-93AE-DF768040925F}" destId="{F31C9ABA-7209-46D8-AB03-54A09F56F6CD}" srcOrd="0" destOrd="0" presId="urn:microsoft.com/office/officeart/2005/8/layout/chevron2"/>
    <dgm:cxn modelId="{B50BF2F3-3AAA-4BC1-8A6D-92CEA1224FA5}" type="presOf" srcId="{087BD5E9-9B6F-45B1-B1CF-892989E055F6}" destId="{7BA1CACA-AC4F-4BEC-9BC6-7D42E5F0F22C}" srcOrd="0" destOrd="0" presId="urn:microsoft.com/office/officeart/2005/8/layout/chevron2"/>
    <dgm:cxn modelId="{D9582197-E946-48FF-BC1B-E97BC9382D30}" srcId="{913D731E-95FE-429F-B477-9EAA22950C46}" destId="{7F87AE28-805E-48D4-93AE-DF768040925F}" srcOrd="1" destOrd="0" parTransId="{94D323CD-2EAD-4C2C-8ED8-98A8D9EF36CF}" sibTransId="{3414CC31-8709-425D-B650-2BD0F33243B5}"/>
    <dgm:cxn modelId="{BED17911-0DC2-4FAB-A2F8-1A67B49AEFB8}" srcId="{4CB12D82-DF19-4ACC-8ACA-ED6FFB902781}" destId="{0FDD1385-70DA-4693-B763-743C78AC6904}" srcOrd="0" destOrd="0" parTransId="{EBD05962-3EC9-4CC7-95ED-6F7474EB1A77}" sibTransId="{8EF38FB2-3CE8-424C-BEA1-0065D4DC0E4D}"/>
    <dgm:cxn modelId="{00FFF1BC-8223-4665-BD2D-46A66E557756}" srcId="{7F87AE28-805E-48D4-93AE-DF768040925F}" destId="{B6BB053F-2182-4078-B718-98BF080C5753}" srcOrd="0" destOrd="0" parTransId="{BFF24531-39ED-449B-AF9E-022E3D47CF22}" sibTransId="{D6DB8A72-F344-4642-9E58-57ABB7AD270D}"/>
    <dgm:cxn modelId="{A22899E9-A43E-4215-802C-792AF835F9D6}" srcId="{1125412E-56EF-4E72-A4DE-8B3353E5946C}" destId="{E86040B5-6EC8-41EA-B5D7-0AD328A6EDAC}" srcOrd="0" destOrd="0" parTransId="{991CF8AF-B7DC-4AD7-B427-3B887172E541}" sibTransId="{4ACB8DB8-4A96-45C2-9C3D-F998B8FEF73E}"/>
    <dgm:cxn modelId="{F7DFC1AF-2FE1-41B0-BD48-3F5BCF689053}" srcId="{913D731E-95FE-429F-B477-9EAA22950C46}" destId="{6E3EF8BA-1656-48D0-80E4-0D3C589CF9FE}" srcOrd="2" destOrd="0" parTransId="{E423CB66-98E0-448C-8C66-948AE52BE015}" sibTransId="{E8C2BFA3-4714-4CA8-AA18-A731B4CB853F}"/>
    <dgm:cxn modelId="{01D48F5A-8746-46C4-B30E-E46FBB9848A2}" type="presOf" srcId="{6E3EF8BA-1656-48D0-80E4-0D3C589CF9FE}" destId="{DDCC0467-30D7-4D4F-9A39-78535AF52419}" srcOrd="0" destOrd="0" presId="urn:microsoft.com/office/officeart/2005/8/layout/chevron2"/>
    <dgm:cxn modelId="{EF5AFC22-5CBA-4F04-A2FB-C73AF6A8B337}" type="presOf" srcId="{913D731E-95FE-429F-B477-9EAA22950C46}" destId="{F39067C9-E464-40E8-8B27-F8DA6E414B8E}" srcOrd="0" destOrd="0" presId="urn:microsoft.com/office/officeart/2005/8/layout/chevron2"/>
    <dgm:cxn modelId="{3A6EE32D-1537-47F3-8836-F026799C9DC0}" type="presParOf" srcId="{F39067C9-E464-40E8-8B27-F8DA6E414B8E}" destId="{9138ACB6-C18E-454B-90CC-BFDC8884638D}" srcOrd="0" destOrd="0" presId="urn:microsoft.com/office/officeart/2005/8/layout/chevron2"/>
    <dgm:cxn modelId="{4BFA0D90-65E7-401D-992E-F5DB97DBB1AE}" type="presParOf" srcId="{9138ACB6-C18E-454B-90CC-BFDC8884638D}" destId="{31DA9873-A4EE-453F-86B9-2BDF486CBA85}" srcOrd="0" destOrd="0" presId="urn:microsoft.com/office/officeart/2005/8/layout/chevron2"/>
    <dgm:cxn modelId="{D65A97D1-1DAC-4F7F-BD23-429C919313C0}" type="presParOf" srcId="{9138ACB6-C18E-454B-90CC-BFDC8884638D}" destId="{CA3FFC8D-96BC-4F03-ABE0-EE3E8DA1413B}" srcOrd="1" destOrd="0" presId="urn:microsoft.com/office/officeart/2005/8/layout/chevron2"/>
    <dgm:cxn modelId="{9BAA8A2C-8CEA-4BDB-9BBA-DD7C88A18EEC}" type="presParOf" srcId="{F39067C9-E464-40E8-8B27-F8DA6E414B8E}" destId="{93832D8D-A394-4CD5-A009-0A70CE67D42B}" srcOrd="1" destOrd="0" presId="urn:microsoft.com/office/officeart/2005/8/layout/chevron2"/>
    <dgm:cxn modelId="{DCC8EF6D-2DDB-46DD-B386-B1A4CED80794}" type="presParOf" srcId="{F39067C9-E464-40E8-8B27-F8DA6E414B8E}" destId="{D1599AB4-3F26-4A03-BBF9-B63A75F1E2A0}" srcOrd="2" destOrd="0" presId="urn:microsoft.com/office/officeart/2005/8/layout/chevron2"/>
    <dgm:cxn modelId="{65F5B58B-A5CC-4917-8E23-26712FA33B9D}" type="presParOf" srcId="{D1599AB4-3F26-4A03-BBF9-B63A75F1E2A0}" destId="{F31C9ABA-7209-46D8-AB03-54A09F56F6CD}" srcOrd="0" destOrd="0" presId="urn:microsoft.com/office/officeart/2005/8/layout/chevron2"/>
    <dgm:cxn modelId="{5E0B77C9-0C74-4619-9C5E-9EF823295771}" type="presParOf" srcId="{D1599AB4-3F26-4A03-BBF9-B63A75F1E2A0}" destId="{47D03130-932E-4DC0-B151-D990673CFB2D}" srcOrd="1" destOrd="0" presId="urn:microsoft.com/office/officeart/2005/8/layout/chevron2"/>
    <dgm:cxn modelId="{C05A72BC-B623-4496-B521-3F7DB97D8520}" type="presParOf" srcId="{F39067C9-E464-40E8-8B27-F8DA6E414B8E}" destId="{E92175CB-68CD-4432-BE91-1B495B25AA14}" srcOrd="3" destOrd="0" presId="urn:microsoft.com/office/officeart/2005/8/layout/chevron2"/>
    <dgm:cxn modelId="{FE0B9A69-C3CC-4FB4-9E12-60F36FB613B4}" type="presParOf" srcId="{F39067C9-E464-40E8-8B27-F8DA6E414B8E}" destId="{51516081-2F8D-4F78-9F04-5069C12BBF72}" srcOrd="4" destOrd="0" presId="urn:microsoft.com/office/officeart/2005/8/layout/chevron2"/>
    <dgm:cxn modelId="{F950EE1F-8043-4003-AC27-985604745CC0}" type="presParOf" srcId="{51516081-2F8D-4F78-9F04-5069C12BBF72}" destId="{DDCC0467-30D7-4D4F-9A39-78535AF52419}" srcOrd="0" destOrd="0" presId="urn:microsoft.com/office/officeart/2005/8/layout/chevron2"/>
    <dgm:cxn modelId="{B9B14CB5-8F10-4B56-9FFA-1471CAF9B463}" type="presParOf" srcId="{51516081-2F8D-4F78-9F04-5069C12BBF72}" destId="{6F7EAAE1-6FE3-4410-8D24-ECE92D48D70E}" srcOrd="1" destOrd="0" presId="urn:microsoft.com/office/officeart/2005/8/layout/chevron2"/>
    <dgm:cxn modelId="{89B5F503-6852-4C8C-92ED-167B03C9F4DD}" type="presParOf" srcId="{F39067C9-E464-40E8-8B27-F8DA6E414B8E}" destId="{393F5D67-B479-438B-9039-58DBD54B43A1}" srcOrd="5" destOrd="0" presId="urn:microsoft.com/office/officeart/2005/8/layout/chevron2"/>
    <dgm:cxn modelId="{21AC4298-4FE5-4BE9-940D-643DFFD87F93}" type="presParOf" srcId="{F39067C9-E464-40E8-8B27-F8DA6E414B8E}" destId="{100B5AD2-FE29-4411-A269-42E47DAE0E84}" srcOrd="6" destOrd="0" presId="urn:microsoft.com/office/officeart/2005/8/layout/chevron2"/>
    <dgm:cxn modelId="{36199D34-675C-4A78-90D4-273D0ABA713D}" type="presParOf" srcId="{100B5AD2-FE29-4411-A269-42E47DAE0E84}" destId="{CECCB0D5-AE58-4D3C-A526-2ACFCA597C54}" srcOrd="0" destOrd="0" presId="urn:microsoft.com/office/officeart/2005/8/layout/chevron2"/>
    <dgm:cxn modelId="{2BF48EC5-E7FC-416F-B0CD-71ADC87B2FAB}" type="presParOf" srcId="{100B5AD2-FE29-4411-A269-42E47DAE0E84}" destId="{04CB9D35-F0E3-41BE-B96A-29CBDCDE4D32}" srcOrd="1" destOrd="0" presId="urn:microsoft.com/office/officeart/2005/8/layout/chevron2"/>
    <dgm:cxn modelId="{E24AC79A-B369-492C-9C5D-7A88FD99603D}" type="presParOf" srcId="{F39067C9-E464-40E8-8B27-F8DA6E414B8E}" destId="{6FEAD429-BC9E-47B3-A60F-1B15E0BBC4DD}" srcOrd="7" destOrd="0" presId="urn:microsoft.com/office/officeart/2005/8/layout/chevron2"/>
    <dgm:cxn modelId="{F0BC311D-476B-4102-BC92-893749329D67}" type="presParOf" srcId="{F39067C9-E464-40E8-8B27-F8DA6E414B8E}" destId="{0A3B7D58-59D0-468A-93BF-163C241B53EF}" srcOrd="8" destOrd="0" presId="urn:microsoft.com/office/officeart/2005/8/layout/chevron2"/>
    <dgm:cxn modelId="{2849DD6B-7A92-4B3A-91C7-51F970C36F8E}" type="presParOf" srcId="{0A3B7D58-59D0-468A-93BF-163C241B53EF}" destId="{E2564191-3D48-443E-9D72-EF012713D4EB}" srcOrd="0" destOrd="0" presId="urn:microsoft.com/office/officeart/2005/8/layout/chevron2"/>
    <dgm:cxn modelId="{A0E8CEFF-C4F0-4F1F-BE5A-B25F8F87F25B}" type="presParOf" srcId="{0A3B7D58-59D0-468A-93BF-163C241B53EF}" destId="{7BA1CACA-AC4F-4BEC-9BC6-7D42E5F0F2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EAFCF-6005-4C1B-B2EB-E045E1583982}">
      <dsp:nvSpPr>
        <dsp:cNvPr id="0" name=""/>
        <dsp:cNvSpPr/>
      </dsp:nvSpPr>
      <dsp:spPr>
        <a:xfrm rot="5400000">
          <a:off x="-258906" y="264310"/>
          <a:ext cx="1726042" cy="120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1" y="609519"/>
        <a:ext cx="1208229" cy="517813"/>
      </dsp:txXfrm>
    </dsp:sp>
    <dsp:sp modelId="{3FC92473-11A8-4D1E-AA61-2F78541AE634}">
      <dsp:nvSpPr>
        <dsp:cNvPr id="0" name=""/>
        <dsp:cNvSpPr/>
      </dsp:nvSpPr>
      <dsp:spPr>
        <a:xfrm rot="5400000">
          <a:off x="5101983" y="-3888349"/>
          <a:ext cx="1121927" cy="8909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п.9 ст.21 ЗРК «О бухгалтерском учете и финансовой отчетности»</a:t>
          </a:r>
          <a:endParaRPr lang="ru-RU" sz="13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ПОБ обязаны: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1208229" y="60173"/>
        <a:ext cx="8854667" cy="1012391"/>
      </dsp:txXfrm>
    </dsp:sp>
    <dsp:sp modelId="{536AE0C8-FCE3-4A59-A736-C3488D4FE101}">
      <dsp:nvSpPr>
        <dsp:cNvPr id="0" name=""/>
        <dsp:cNvSpPr/>
      </dsp:nvSpPr>
      <dsp:spPr>
        <a:xfrm rot="5400000">
          <a:off x="-258906" y="2056344"/>
          <a:ext cx="1726042" cy="120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6) </a:t>
          </a:r>
          <a:endParaRPr lang="ru-RU" sz="3400" kern="1200" dirty="0">
            <a:solidFill>
              <a:schemeClr val="bg1"/>
            </a:solidFill>
          </a:endParaRPr>
        </a:p>
      </dsp:txBody>
      <dsp:txXfrm rot="-5400000">
        <a:off x="1" y="2401553"/>
        <a:ext cx="1208229" cy="517813"/>
      </dsp:txXfrm>
    </dsp:sp>
    <dsp:sp modelId="{15C6A6FB-465C-4D98-804A-67F34CBD9E48}">
      <dsp:nvSpPr>
        <dsp:cNvPr id="0" name=""/>
        <dsp:cNvSpPr/>
      </dsp:nvSpPr>
      <dsp:spPr>
        <a:xfrm rot="5400000">
          <a:off x="4865357" y="-2096315"/>
          <a:ext cx="1595178" cy="8909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требовать соблюдения бухгалтерскими организациями и профессиональными бухгалтерами, осуществляющими предпринимательскую деятельность в сфере бухгалтерского учета, являющимися ее членами, Закона Республики Казахстан "О противодействии легализации (отмыванию) доходов, полученных преступным путем, и финансированию терроризма";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1208229" y="1638683"/>
        <a:ext cx="8831565" cy="1439438"/>
      </dsp:txXfrm>
    </dsp:sp>
    <dsp:sp modelId="{8758A9EA-A258-4819-9DAF-E7199FBA1526}">
      <dsp:nvSpPr>
        <dsp:cNvPr id="0" name=""/>
        <dsp:cNvSpPr/>
      </dsp:nvSpPr>
      <dsp:spPr>
        <a:xfrm rot="5400000">
          <a:off x="-258906" y="3946126"/>
          <a:ext cx="1726042" cy="1208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7) </a:t>
          </a:r>
          <a:endParaRPr lang="ru-RU" sz="3400" kern="1200" dirty="0">
            <a:solidFill>
              <a:schemeClr val="bg1"/>
            </a:solidFill>
          </a:endParaRPr>
        </a:p>
      </dsp:txBody>
      <dsp:txXfrm rot="-5400000">
        <a:off x="1" y="4291335"/>
        <a:ext cx="1208229" cy="517813"/>
      </dsp:txXfrm>
    </dsp:sp>
    <dsp:sp modelId="{2D75AC13-DD1A-4E02-825B-9D5F62EA27E4}">
      <dsp:nvSpPr>
        <dsp:cNvPr id="0" name=""/>
        <dsp:cNvSpPr/>
      </dsp:nvSpPr>
      <dsp:spPr>
        <a:xfrm rot="5400000">
          <a:off x="4767609" y="-206533"/>
          <a:ext cx="1790674" cy="8909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сообщать уполномоченному органу по финансовому мониторингу сведения о нарушении бухгалтерскими организациями и профессиональными бухгалтерами, осуществляющими предпринимательскую деятельность в сфере бухгалтерского учета, являющимися ее членами, Закона Республики Казахстан "О противодействии легализации (отмыванию) доходов, полученных преступным путем, и финансированию терроризма".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1208229" y="3440260"/>
        <a:ext cx="8822022" cy="161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DA46D-E370-4FB0-BE74-1854247D9E30}">
      <dsp:nvSpPr>
        <dsp:cNvPr id="0" name=""/>
        <dsp:cNvSpPr/>
      </dsp:nvSpPr>
      <dsp:spPr>
        <a:xfrm>
          <a:off x="0" y="235524"/>
          <a:ext cx="9491133" cy="375901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8. Совместная деятельность в рамках настоящего Меморандума будет осуществляться в следующих формах: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Arial" pitchFamily="34" charset="0"/>
              <a:cs typeface="Arial" pitchFamily="34" charset="0"/>
            </a:rPr>
            <a:t>1) обмен опытом и информацией;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2) координация совместных программ;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3) создание совместных рабочих групп;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4) консультирование;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5) организация встреч, конференций, семинаров.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10098" y="345622"/>
        <a:ext cx="9270937" cy="3538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5E367-3C6A-4255-967B-7DE590F0014F}">
      <dsp:nvSpPr>
        <dsp:cNvPr id="0" name=""/>
        <dsp:cNvSpPr/>
      </dsp:nvSpPr>
      <dsp:spPr>
        <a:xfrm>
          <a:off x="0" y="542472"/>
          <a:ext cx="971896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C90BB-6D46-483A-B5E6-FA22E956E2A6}">
      <dsp:nvSpPr>
        <dsp:cNvPr id="0" name=""/>
        <dsp:cNvSpPr/>
      </dsp:nvSpPr>
      <dsp:spPr>
        <a:xfrm>
          <a:off x="485948" y="217752"/>
          <a:ext cx="6803273" cy="64944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48" tIns="0" rIns="25714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Ведение бухгалтерского учета</a:t>
          </a:r>
          <a:endParaRPr lang="ru-RU" sz="2200" kern="1200" dirty="0"/>
        </a:p>
      </dsp:txBody>
      <dsp:txXfrm>
        <a:off x="517651" y="249455"/>
        <a:ext cx="6739867" cy="586034"/>
      </dsp:txXfrm>
    </dsp:sp>
    <dsp:sp modelId="{0C96B534-A945-4199-8AD5-CB50607DA76C}">
      <dsp:nvSpPr>
        <dsp:cNvPr id="0" name=""/>
        <dsp:cNvSpPr/>
      </dsp:nvSpPr>
      <dsp:spPr>
        <a:xfrm>
          <a:off x="0" y="1540392"/>
          <a:ext cx="971896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AFAD0-D402-40A8-A1BC-C318E75D51A8}">
      <dsp:nvSpPr>
        <dsp:cNvPr id="0" name=""/>
        <dsp:cNvSpPr/>
      </dsp:nvSpPr>
      <dsp:spPr>
        <a:xfrm>
          <a:off x="485948" y="1215672"/>
          <a:ext cx="6803273" cy="64944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48" tIns="0" rIns="25714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Сдача налоговой отчетности</a:t>
          </a:r>
          <a:endParaRPr lang="ru-RU" sz="2200" kern="1200" dirty="0"/>
        </a:p>
      </dsp:txBody>
      <dsp:txXfrm>
        <a:off x="517651" y="1247375"/>
        <a:ext cx="6739867" cy="586034"/>
      </dsp:txXfrm>
    </dsp:sp>
    <dsp:sp modelId="{BF7880BC-ACC4-4E5B-B933-7F204E065891}">
      <dsp:nvSpPr>
        <dsp:cNvPr id="0" name=""/>
        <dsp:cNvSpPr/>
      </dsp:nvSpPr>
      <dsp:spPr>
        <a:xfrm>
          <a:off x="0" y="2538312"/>
          <a:ext cx="971896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82BA7-DFE1-47A3-99A5-9AFE3F16AD9D}">
      <dsp:nvSpPr>
        <dsp:cNvPr id="0" name=""/>
        <dsp:cNvSpPr/>
      </dsp:nvSpPr>
      <dsp:spPr>
        <a:xfrm>
          <a:off x="485948" y="2213592"/>
          <a:ext cx="6803273" cy="64944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148" tIns="0" rIns="25714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Проведение операций для клиента (от его имени)</a:t>
          </a:r>
          <a:endParaRPr lang="ru-RU" sz="2200" kern="1200" dirty="0"/>
        </a:p>
      </dsp:txBody>
      <dsp:txXfrm>
        <a:off x="517651" y="2245295"/>
        <a:ext cx="6739867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9598D-B449-6740-950F-5D14D45A433D}">
      <dsp:nvSpPr>
        <dsp:cNvPr id="0" name=""/>
        <dsp:cNvSpPr/>
      </dsp:nvSpPr>
      <dsp:spPr>
        <a:xfrm>
          <a:off x="-6940722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91C61-23C3-684C-8423-8E7ECF534EB2}">
      <dsp:nvSpPr>
        <dsp:cNvPr id="0" name=""/>
        <dsp:cNvSpPr/>
      </dsp:nvSpPr>
      <dsp:spPr>
        <a:xfrm>
          <a:off x="491373" y="323244"/>
          <a:ext cx="10002069" cy="6462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3. Субъекты финансового мониторинга</a:t>
          </a:r>
        </a:p>
      </dsp:txBody>
      <dsp:txXfrm>
        <a:off x="491373" y="323244"/>
        <a:ext cx="10002069" cy="646243"/>
      </dsp:txXfrm>
    </dsp:sp>
    <dsp:sp modelId="{02F6E5AC-30F1-EC43-BB15-2B40E6D13B43}">
      <dsp:nvSpPr>
        <dsp:cNvPr id="0" name=""/>
        <dsp:cNvSpPr/>
      </dsp:nvSpPr>
      <dsp:spPr>
        <a:xfrm>
          <a:off x="87471" y="242464"/>
          <a:ext cx="807804" cy="80780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B w="1778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8C966-34BA-2B4D-81EC-5A80742A34A3}">
      <dsp:nvSpPr>
        <dsp:cNvPr id="0" name=""/>
        <dsp:cNvSpPr/>
      </dsp:nvSpPr>
      <dsp:spPr>
        <a:xfrm>
          <a:off x="1022953" y="1292487"/>
          <a:ext cx="9470489" cy="6462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5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4. Операции с деньгами и (или) иным имуществом, подлежащие финансовому мониторингу</a:t>
          </a:r>
        </a:p>
      </dsp:txBody>
      <dsp:txXfrm>
        <a:off x="1022953" y="1292487"/>
        <a:ext cx="9470489" cy="646243"/>
      </dsp:txXfrm>
    </dsp:sp>
    <dsp:sp modelId="{BEFAEB02-9621-7046-A8BC-03E6B0D06C55}">
      <dsp:nvSpPr>
        <dsp:cNvPr id="0" name=""/>
        <dsp:cNvSpPr/>
      </dsp:nvSpPr>
      <dsp:spPr>
        <a:xfrm>
          <a:off x="619050" y="1211707"/>
          <a:ext cx="807804" cy="80780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B w="177800" h="381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16257-F0C1-EA4E-AD72-D1A0385345A6}">
      <dsp:nvSpPr>
        <dsp:cNvPr id="0" name=""/>
        <dsp:cNvSpPr/>
      </dsp:nvSpPr>
      <dsp:spPr>
        <a:xfrm>
          <a:off x="1266031" y="2261730"/>
          <a:ext cx="9227411" cy="64624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Статьи 5-9. Надлежащая проверка клиентов</a:t>
          </a:r>
        </a:p>
      </dsp:txBody>
      <dsp:txXfrm>
        <a:off x="1266031" y="2261730"/>
        <a:ext cx="9227411" cy="646243"/>
      </dsp:txXfrm>
    </dsp:sp>
    <dsp:sp modelId="{D4E332D2-1698-334D-B16F-191EB2BDADB3}">
      <dsp:nvSpPr>
        <dsp:cNvPr id="0" name=""/>
        <dsp:cNvSpPr/>
      </dsp:nvSpPr>
      <dsp:spPr>
        <a:xfrm>
          <a:off x="862129" y="2180950"/>
          <a:ext cx="807804" cy="80780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DB240-79EF-AD41-8A88-7B27B990336D}">
      <dsp:nvSpPr>
        <dsp:cNvPr id="0" name=""/>
        <dsp:cNvSpPr/>
      </dsp:nvSpPr>
      <dsp:spPr>
        <a:xfrm>
          <a:off x="1266031" y="3230359"/>
          <a:ext cx="9227411" cy="6462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5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10. Сбор сведений и информации об операциях, подлежащих финансовому мониторингу</a:t>
          </a:r>
        </a:p>
      </dsp:txBody>
      <dsp:txXfrm>
        <a:off x="1266031" y="3230359"/>
        <a:ext cx="9227411" cy="646243"/>
      </dsp:txXfrm>
    </dsp:sp>
    <dsp:sp modelId="{3253FA90-5212-204C-8CF8-4EB6BCC496B2}">
      <dsp:nvSpPr>
        <dsp:cNvPr id="0" name=""/>
        <dsp:cNvSpPr/>
      </dsp:nvSpPr>
      <dsp:spPr>
        <a:xfrm>
          <a:off x="862129" y="3149579"/>
          <a:ext cx="807804" cy="80780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299A9-BA97-694B-8378-8C8756A6D799}">
      <dsp:nvSpPr>
        <dsp:cNvPr id="0" name=""/>
        <dsp:cNvSpPr/>
      </dsp:nvSpPr>
      <dsp:spPr>
        <a:xfrm>
          <a:off x="1022953" y="4199602"/>
          <a:ext cx="9470489" cy="6462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Статья 11. Ведение СФМ внутреннего контроля</a:t>
          </a:r>
        </a:p>
      </dsp:txBody>
      <dsp:txXfrm>
        <a:off x="1022953" y="4199602"/>
        <a:ext cx="9470489" cy="646243"/>
      </dsp:txXfrm>
    </dsp:sp>
    <dsp:sp modelId="{5A55D743-B413-FE4B-A095-932BC9116CB0}">
      <dsp:nvSpPr>
        <dsp:cNvPr id="0" name=""/>
        <dsp:cNvSpPr/>
      </dsp:nvSpPr>
      <dsp:spPr>
        <a:xfrm>
          <a:off x="619050" y="4118822"/>
          <a:ext cx="807804" cy="80780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EB88B-3A7D-CE44-B9A1-5644DC2B6399}">
      <dsp:nvSpPr>
        <dsp:cNvPr id="0" name=""/>
        <dsp:cNvSpPr/>
      </dsp:nvSpPr>
      <dsp:spPr>
        <a:xfrm>
          <a:off x="491373" y="5168845"/>
          <a:ext cx="10002069" cy="64624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95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Статьи 12-13. Целевые финансовые санкции и отказ в проведении/приостановлении операции</a:t>
          </a:r>
        </a:p>
      </dsp:txBody>
      <dsp:txXfrm>
        <a:off x="491373" y="5168845"/>
        <a:ext cx="10002069" cy="646243"/>
      </dsp:txXfrm>
    </dsp:sp>
    <dsp:sp modelId="{641FF6D8-27A8-B047-850F-C051B35BE1B0}">
      <dsp:nvSpPr>
        <dsp:cNvPr id="0" name=""/>
        <dsp:cNvSpPr/>
      </dsp:nvSpPr>
      <dsp:spPr>
        <a:xfrm>
          <a:off x="87471" y="5088065"/>
          <a:ext cx="807804" cy="8078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A9873-A4EE-453F-86B9-2BDF486CBA85}">
      <dsp:nvSpPr>
        <dsp:cNvPr id="0" name=""/>
        <dsp:cNvSpPr/>
      </dsp:nvSpPr>
      <dsp:spPr>
        <a:xfrm rot="5400000">
          <a:off x="-150016" y="150016"/>
          <a:ext cx="1000111" cy="70007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 </a:t>
          </a:r>
          <a:endParaRPr lang="ru-RU" sz="1900" kern="1200" dirty="0"/>
        </a:p>
      </dsp:txBody>
      <dsp:txXfrm rot="-5400000">
        <a:off x="2" y="350038"/>
        <a:ext cx="700077" cy="300034"/>
      </dsp:txXfrm>
    </dsp:sp>
    <dsp:sp modelId="{CA3FFC8D-96BC-4F03-ABE0-EE3E8DA1413B}">
      <dsp:nvSpPr>
        <dsp:cNvPr id="0" name=""/>
        <dsp:cNvSpPr/>
      </dsp:nvSpPr>
      <dsp:spPr>
        <a:xfrm rot="5400000">
          <a:off x="3723727" y="-3012594"/>
          <a:ext cx="820527" cy="6867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проверку принадлежности и (или) причастности клиента (его представителя) и </a:t>
          </a:r>
          <a:r>
            <a:rPr lang="ru-RU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бенефициарного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собственника к ПДЛ, его супруге (супругу) и близким родственникам;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00078" y="51110"/>
        <a:ext cx="6827772" cy="740417"/>
      </dsp:txXfrm>
    </dsp:sp>
    <dsp:sp modelId="{F31C9ABA-7209-46D8-AB03-54A09F56F6CD}">
      <dsp:nvSpPr>
        <dsp:cNvPr id="0" name=""/>
        <dsp:cNvSpPr/>
      </dsp:nvSpPr>
      <dsp:spPr>
        <a:xfrm rot="5400000">
          <a:off x="-150016" y="1244336"/>
          <a:ext cx="1000111" cy="70007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1444358"/>
        <a:ext cx="700077" cy="300034"/>
      </dsp:txXfrm>
    </dsp:sp>
    <dsp:sp modelId="{47D03130-932E-4DC0-B151-D990673CFB2D}">
      <dsp:nvSpPr>
        <dsp:cNvPr id="0" name=""/>
        <dsp:cNvSpPr/>
      </dsp:nvSpPr>
      <dsp:spPr>
        <a:xfrm rot="5400000">
          <a:off x="3701173" y="-2014557"/>
          <a:ext cx="865636" cy="6867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оценку репутации данного ПДЛ в отношении причастности его к случаям легализации ОД/ФТ;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00078" y="1028795"/>
        <a:ext cx="6825570" cy="781122"/>
      </dsp:txXfrm>
    </dsp:sp>
    <dsp:sp modelId="{DDCC0467-30D7-4D4F-9A39-78535AF52419}">
      <dsp:nvSpPr>
        <dsp:cNvPr id="0" name=""/>
        <dsp:cNvSpPr/>
      </dsp:nvSpPr>
      <dsp:spPr>
        <a:xfrm rot="5400000">
          <a:off x="-150016" y="2134591"/>
          <a:ext cx="1000111" cy="70007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2334613"/>
        <a:ext cx="700077" cy="300034"/>
      </dsp:txXfrm>
    </dsp:sp>
    <dsp:sp modelId="{6F7EAAE1-6FE3-4410-8D24-ECE92D48D70E}">
      <dsp:nvSpPr>
        <dsp:cNvPr id="0" name=""/>
        <dsp:cNvSpPr/>
      </dsp:nvSpPr>
      <dsp:spPr>
        <a:xfrm rot="5400000">
          <a:off x="3808955" y="-1124302"/>
          <a:ext cx="650072" cy="6867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получать разрешение руководящего работника организации на установление, продолжение деловых отношений с такими клиентами;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00078" y="2016309"/>
        <a:ext cx="6836093" cy="586604"/>
      </dsp:txXfrm>
    </dsp:sp>
    <dsp:sp modelId="{CECCB0D5-AE58-4D3C-A526-2ACFCA597C54}">
      <dsp:nvSpPr>
        <dsp:cNvPr id="0" name=""/>
        <dsp:cNvSpPr/>
      </dsp:nvSpPr>
      <dsp:spPr>
        <a:xfrm rot="5400000">
          <a:off x="-150016" y="3024846"/>
          <a:ext cx="1000111" cy="700077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3224868"/>
        <a:ext cx="700077" cy="300034"/>
      </dsp:txXfrm>
    </dsp:sp>
    <dsp:sp modelId="{04CB9D35-F0E3-41BE-B96A-29CBDCDE4D32}">
      <dsp:nvSpPr>
        <dsp:cNvPr id="0" name=""/>
        <dsp:cNvSpPr/>
      </dsp:nvSpPr>
      <dsp:spPr>
        <a:xfrm rot="5400000">
          <a:off x="3808955" y="-234047"/>
          <a:ext cx="650072" cy="6867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предпринимать доступные меры для установления источника средств клиента (его представителя) и </a:t>
          </a:r>
          <a:r>
            <a:rPr lang="ru-RU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бенефициарного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собственника.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00078" y="2906564"/>
        <a:ext cx="6836093" cy="586604"/>
      </dsp:txXfrm>
    </dsp:sp>
    <dsp:sp modelId="{E2564191-3D48-443E-9D72-EF012713D4EB}">
      <dsp:nvSpPr>
        <dsp:cNvPr id="0" name=""/>
        <dsp:cNvSpPr/>
      </dsp:nvSpPr>
      <dsp:spPr>
        <a:xfrm rot="5400000">
          <a:off x="-150016" y="4015583"/>
          <a:ext cx="1000111" cy="700077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2" y="4215605"/>
        <a:ext cx="700077" cy="300034"/>
      </dsp:txXfrm>
    </dsp:sp>
    <dsp:sp modelId="{7BA1CACA-AC4F-4BEC-9BC6-7D42E5F0F22C}">
      <dsp:nvSpPr>
        <dsp:cNvPr id="0" name=""/>
        <dsp:cNvSpPr/>
      </dsp:nvSpPr>
      <dsp:spPr>
        <a:xfrm rot="5400000">
          <a:off x="3708473" y="756689"/>
          <a:ext cx="851035" cy="6867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применять усиленные меры надлежащей проверки клиентов (их представителей) и </a:t>
          </a:r>
          <a:r>
            <a:rPr lang="ru-RU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бенефициарных</a:t>
          </a:r>
          <a:r>
            <a:rPr lang="ru-RU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собственников.</a:t>
          </a:r>
          <a:endParaRPr lang="ru-RU" sz="14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00077" y="3806629"/>
        <a:ext cx="6826283" cy="76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6559-0218-4370-93D1-242A36FD417B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C21A4-526A-4EB1-B8A5-286EAFEA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964B-2BF5-44B0-9A60-257ADF1127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3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4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C21A4-526A-4EB1-B8A5-286EAFEA05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8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3F93-C128-409C-B527-2DFB3B799589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25B-AC5A-4FF0-9F06-9EF742E8BED3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C456-ED4D-4485-B038-51DFA616A716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C1AA-EC3E-43C4-A55D-017D3F88228A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B37-CFC7-4C98-A798-9FEE448CA292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C41A-C4D0-43B7-9FAA-7B9B84F28312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E38C-8FFC-487F-9EEE-23EF841695EF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7990-3251-48FB-9F5A-804E5577A08C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FDD7-E11A-48FC-9BE8-A597EEBA48C5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581-6BB7-485F-B9E2-9697A2448D00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E1CA-7B59-4AD5-8A70-62868D1F97CB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FDD48-3509-44C8-B41C-16775FEE2110}" type="datetime1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sfm-pilot.afmrk.gov.kz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9"/>
          <p:cNvSpPr txBox="1"/>
          <p:nvPr/>
        </p:nvSpPr>
        <p:spPr>
          <a:xfrm>
            <a:off x="2013439" y="2593731"/>
            <a:ext cx="880109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ru-RU" sz="25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Антиотмывочная</a:t>
            </a:r>
            <a:r>
              <a:rPr lang="ru-RU" altLang="ru-RU" sz="25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система </a:t>
            </a:r>
            <a:r>
              <a:rPr lang="ru-RU" altLang="ru-RU" sz="2500" b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Республики Казахстан</a:t>
            </a:r>
            <a:endParaRPr lang="ru-RU" altLang="ru-RU" sz="25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6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6968145" y="2064467"/>
            <a:ext cx="4653048" cy="4298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34475" y="3189836"/>
            <a:ext cx="5516251" cy="1539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 l="16094" t="10833" r="15313" b="9722"/>
          <a:stretch>
            <a:fillRect/>
          </a:stretch>
        </p:blipFill>
        <p:spPr bwMode="auto">
          <a:xfrm>
            <a:off x="7018021" y="2134117"/>
            <a:ext cx="4520045" cy="19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D9A64F9-A787-44B7-A1CF-1E321670A9D7}"/>
              </a:ext>
            </a:extLst>
          </p:cNvPr>
          <p:cNvSpPr txBox="1"/>
          <p:nvPr/>
        </p:nvSpPr>
        <p:spPr>
          <a:xfrm>
            <a:off x="6783185" y="1470162"/>
            <a:ext cx="497242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5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</a:t>
            </a:r>
          </a:p>
          <a:p>
            <a:pPr algn="ctr"/>
            <a:r>
              <a:rPr lang="ru-RU" altLang="ko-KR" sz="15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ЛИЧНОГО КАБИНЕТА </a:t>
            </a:r>
            <a:r>
              <a:rPr lang="ru-RU" altLang="ko-KR" sz="14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(пример на боевой версии)</a:t>
            </a:r>
          </a:p>
        </p:txBody>
      </p:sp>
      <p:sp>
        <p:nvSpPr>
          <p:cNvPr id="10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D9A64F9-A787-44B7-A1CF-1E321670A9D7}"/>
              </a:ext>
            </a:extLst>
          </p:cNvPr>
          <p:cNvSpPr txBox="1"/>
          <p:nvPr/>
        </p:nvSpPr>
        <p:spPr>
          <a:xfrm>
            <a:off x="1445558" y="1547107"/>
            <a:ext cx="417720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СФМ</a:t>
            </a:r>
          </a:p>
        </p:txBody>
      </p:sp>
      <p:pic>
        <p:nvPicPr>
          <p:cNvPr id="51" name="Рисунок 50"/>
          <p:cNvPicPr/>
          <p:nvPr/>
        </p:nvPicPr>
        <p:blipFill rotWithShape="1">
          <a:blip r:embed="rId4" cstate="print"/>
          <a:srcRect l="22614" t="19608" r="21895" b="18509"/>
          <a:stretch/>
        </p:blipFill>
        <p:spPr bwMode="auto">
          <a:xfrm>
            <a:off x="7018020" y="4125153"/>
            <a:ext cx="4520045" cy="218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/>
          <p:nvPr/>
        </p:nvPicPr>
        <p:blipFill rotWithShape="1">
          <a:blip r:embed="rId5" cstate="print"/>
          <a:srcRect l="20145" t="37899" r="19939" b="30410"/>
          <a:stretch/>
        </p:blipFill>
        <p:spPr bwMode="auto">
          <a:xfrm>
            <a:off x="695960" y="3232701"/>
            <a:ext cx="5403226" cy="143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Стрелка вправо 56"/>
          <p:cNvSpPr/>
          <p:nvPr/>
        </p:nvSpPr>
        <p:spPr>
          <a:xfrm>
            <a:off x="996351" y="2047842"/>
            <a:ext cx="1140643" cy="9426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Стрелка вправо 57"/>
          <p:cNvSpPr/>
          <p:nvPr/>
        </p:nvSpPr>
        <p:spPr>
          <a:xfrm>
            <a:off x="2971038" y="2047842"/>
            <a:ext cx="1140643" cy="9426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Стрелка вправо 59"/>
          <p:cNvSpPr/>
          <p:nvPr/>
        </p:nvSpPr>
        <p:spPr>
          <a:xfrm>
            <a:off x="4764775" y="2047841"/>
            <a:ext cx="1442242" cy="9426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hape 1054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<a:extLst>
              <a:ext uri="{FF2B5EF4-FFF2-40B4-BE49-F238E27FC236}">
                <a16:creationId xmlns:a16="http://schemas.microsoft.com/office/drawing/2014/main" xmlns="" id="{2E3ED7A0-347C-4119-B2A4-7997D7853C17}"/>
              </a:ext>
            </a:extLst>
          </p:cNvPr>
          <p:cNvSpPr/>
          <p:nvPr/>
        </p:nvSpPr>
        <p:spPr>
          <a:xfrm>
            <a:off x="609837" y="2201878"/>
            <a:ext cx="647931" cy="5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2881" y="2882"/>
                </a:moveTo>
                <a:cubicBezTo>
                  <a:pt x="6724" y="-961"/>
                  <a:pt x="12954" y="-961"/>
                  <a:pt x="16797" y="2882"/>
                </a:cubicBez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1" y="16796"/>
                </a:cubicBezTo>
                <a:cubicBezTo>
                  <a:pt x="-961" y="12954"/>
                  <a:pt x="-961" y="6724"/>
                  <a:pt x="2881" y="28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hape 1054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<a:extLst>
              <a:ext uri="{FF2B5EF4-FFF2-40B4-BE49-F238E27FC236}">
                <a16:creationId xmlns:a16="http://schemas.microsoft.com/office/drawing/2014/main" xmlns="" id="{2E3ED7A0-347C-4119-B2A4-7997D7853C17}"/>
              </a:ext>
            </a:extLst>
          </p:cNvPr>
          <p:cNvSpPr/>
          <p:nvPr/>
        </p:nvSpPr>
        <p:spPr>
          <a:xfrm>
            <a:off x="2525188" y="2211305"/>
            <a:ext cx="647931" cy="5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2881" y="2882"/>
                </a:moveTo>
                <a:cubicBezTo>
                  <a:pt x="6724" y="-961"/>
                  <a:pt x="12954" y="-961"/>
                  <a:pt x="16797" y="2882"/>
                </a:cubicBez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1" y="16796"/>
                </a:cubicBezTo>
                <a:cubicBezTo>
                  <a:pt x="-961" y="12954"/>
                  <a:pt x="-961" y="6724"/>
                  <a:pt x="2881" y="28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hape 1054" descr="e7d195523061f1c0f0ec610a92cff745ee13794c7b8d98f8E73673273C9E8BE17CC3D63B9B1D6426C348A354AD505654C28F453CD7C8F90EADD06C08281DAED7140E5AAAED5880ECE414DFB6A93B82BEBD4A19FD873E9B99FA92755A48223E72C0EF5E6AC2EAEDB5E553BFBC1C43B8A136A45CAD54837B8347D720D6F025C723928EE4791B256117">
            <a:extLst>
              <a:ext uri="{FF2B5EF4-FFF2-40B4-BE49-F238E27FC236}">
                <a16:creationId xmlns:a16="http://schemas.microsoft.com/office/drawing/2014/main" xmlns="" id="{2E3ED7A0-347C-4119-B2A4-7997D7853C17}"/>
              </a:ext>
            </a:extLst>
          </p:cNvPr>
          <p:cNvSpPr/>
          <p:nvPr/>
        </p:nvSpPr>
        <p:spPr>
          <a:xfrm>
            <a:off x="4501049" y="2211305"/>
            <a:ext cx="647931" cy="58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2881" y="2882"/>
                </a:moveTo>
                <a:cubicBezTo>
                  <a:pt x="6724" y="-961"/>
                  <a:pt x="12954" y="-961"/>
                  <a:pt x="16797" y="2882"/>
                </a:cubicBez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1" y="16796"/>
                </a:cubicBezTo>
                <a:cubicBezTo>
                  <a:pt x="-961" y="12954"/>
                  <a:pt x="-961" y="6724"/>
                  <a:pt x="2881" y="28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hape 2852">
            <a:extLst>
              <a:ext uri="{FF2B5EF4-FFF2-40B4-BE49-F238E27FC236}">
                <a16:creationId xmlns:a16="http://schemas.microsoft.com/office/drawing/2014/main" xmlns="" id="{4ABCCAA9-8D00-8740-A3A8-FC8AFC7894CD}"/>
              </a:ext>
            </a:extLst>
          </p:cNvPr>
          <p:cNvSpPr/>
          <p:nvPr/>
        </p:nvSpPr>
        <p:spPr>
          <a:xfrm>
            <a:off x="738155" y="2333010"/>
            <a:ext cx="388096" cy="355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5" name="组合 118"/>
          <p:cNvGrpSpPr/>
          <p:nvPr/>
        </p:nvGrpSpPr>
        <p:grpSpPr>
          <a:xfrm>
            <a:off x="2628322" y="2304729"/>
            <a:ext cx="447275" cy="389179"/>
            <a:chOff x="2782033" y="2877344"/>
            <a:chExt cx="571561" cy="617451"/>
          </a:xfrm>
          <a:solidFill>
            <a:srgbClr val="002060"/>
          </a:solidFill>
        </p:grpSpPr>
        <p:sp>
          <p:nvSpPr>
            <p:cNvPr id="66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18"/>
          <p:cNvGrpSpPr>
            <a:grpSpLocks noChangeAspect="1"/>
          </p:cNvGrpSpPr>
          <p:nvPr/>
        </p:nvGrpSpPr>
        <p:grpSpPr bwMode="auto">
          <a:xfrm>
            <a:off x="4641600" y="2329267"/>
            <a:ext cx="324820" cy="302672"/>
            <a:chOff x="3802" y="2858"/>
            <a:chExt cx="616" cy="574"/>
          </a:xfrm>
          <a:solidFill>
            <a:schemeClr val="bg1"/>
          </a:solidFill>
        </p:grpSpPr>
        <p:sp>
          <p:nvSpPr>
            <p:cNvPr id="7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D9A64F9-A787-44B7-A1CF-1E321670A9D7}"/>
              </a:ext>
            </a:extLst>
          </p:cNvPr>
          <p:cNvSpPr txBox="1"/>
          <p:nvPr/>
        </p:nvSpPr>
        <p:spPr>
          <a:xfrm>
            <a:off x="1055033" y="2370887"/>
            <a:ext cx="106214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</a:p>
          <a:p>
            <a:pPr algn="ctr"/>
            <a:r>
              <a:rPr lang="ru-RU" altLang="ko-KR" sz="1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СФМ</a:t>
            </a:r>
          </a:p>
        </p:txBody>
      </p:sp>
      <p:sp>
        <p:nvSpPr>
          <p:cNvPr id="8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D9A64F9-A787-44B7-A1CF-1E321670A9D7}"/>
              </a:ext>
            </a:extLst>
          </p:cNvPr>
          <p:cNvSpPr txBox="1"/>
          <p:nvPr/>
        </p:nvSpPr>
        <p:spPr>
          <a:xfrm>
            <a:off x="3066417" y="2366148"/>
            <a:ext cx="106214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Выработка плана</a:t>
            </a:r>
          </a:p>
        </p:txBody>
      </p: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D9A64F9-A787-44B7-A1CF-1E321670A9D7}"/>
              </a:ext>
            </a:extLst>
          </p:cNvPr>
          <p:cNvSpPr txBox="1"/>
          <p:nvPr/>
        </p:nvSpPr>
        <p:spPr>
          <a:xfrm>
            <a:off x="5082993" y="2366148"/>
            <a:ext cx="106214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sz="9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Минимизация риска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34475" y="4797619"/>
            <a:ext cx="5516251" cy="1539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DD9A64F9-A787-44B7-A1CF-1E321670A9D7}"/>
              </a:ext>
            </a:extLst>
          </p:cNvPr>
          <p:cNvSpPr txBox="1"/>
          <p:nvPr/>
        </p:nvSpPr>
        <p:spPr>
          <a:xfrm>
            <a:off x="721068" y="4996061"/>
            <a:ext cx="5361031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ko-K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Личный кабинет – это не только инструмент дистанционного мониторинга и </a:t>
            </a:r>
            <a:r>
              <a:rPr lang="ru-RU" altLang="ko-KR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 </a:t>
            </a:r>
            <a:r>
              <a:rPr lang="ru-RU" altLang="ko-K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altLang="ko-KR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СФМ/ГО, </a:t>
            </a:r>
            <a:r>
              <a:rPr lang="ru-RU" altLang="ko-K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и элемент управления </a:t>
            </a:r>
            <a:r>
              <a:rPr lang="ru-RU" altLang="ko-K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комплаенс</a:t>
            </a:r>
            <a:r>
              <a:rPr lang="ru-RU" altLang="ko-K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рисками.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108715"/>
            <a:ext cx="8143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Личный кабинет СФМ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/>
          <p:nvPr/>
        </p:nvSpPr>
        <p:spPr>
          <a:xfrm>
            <a:off x="3835001" y="0"/>
            <a:ext cx="8353591" cy="1224641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1F1577F-8AAD-452A-BD26-B3DC59F115B8}"/>
              </a:ext>
            </a:extLst>
          </p:cNvPr>
          <p:cNvSpPr/>
          <p:nvPr/>
        </p:nvSpPr>
        <p:spPr>
          <a:xfrm>
            <a:off x="4410233" y="73713"/>
            <a:ext cx="7203126" cy="10772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 проверочных мероприятий</a:t>
            </a:r>
            <a:endParaRPr lang="kk-K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="" xmlns:a16="http://schemas.microsoft.com/office/drawing/2014/main" id="{CEF824EB-0F35-4AF2-B7B2-6F26E8422EB7}"/>
              </a:ext>
            </a:extLst>
          </p:cNvPr>
          <p:cNvSpPr/>
          <p:nvPr/>
        </p:nvSpPr>
        <p:spPr>
          <a:xfrm>
            <a:off x="44302" y="23699"/>
            <a:ext cx="1639243" cy="1357321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98679" y="300963"/>
            <a:ext cx="1832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Агентство по финансовому мониторингу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7642" y="1933914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ПРОЕКТНОЕ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</a:p>
        </p:txBody>
      </p:sp>
      <p:cxnSp>
        <p:nvCxnSpPr>
          <p:cNvPr id="25" name="直接连接符 157"/>
          <p:cNvCxnSpPr/>
          <p:nvPr/>
        </p:nvCxnSpPr>
        <p:spPr>
          <a:xfrm>
            <a:off x="231494" y="3742608"/>
            <a:ext cx="11838586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26" name="Прямоугольник: усеченные противолежащие углы 43">
            <a:extLst>
              <a:ext uri="{FF2B5EF4-FFF2-40B4-BE49-F238E27FC236}">
                <a16:creationId xmlns="" xmlns:a16="http://schemas.microsoft.com/office/drawing/2014/main" id="{FF90C09C-6AE6-4F70-9F07-64A3F9474C53}"/>
              </a:ext>
            </a:extLst>
          </p:cNvPr>
          <p:cNvSpPr/>
          <p:nvPr/>
        </p:nvSpPr>
        <p:spPr>
          <a:xfrm>
            <a:off x="231494" y="1479882"/>
            <a:ext cx="5030462" cy="214771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组合 118"/>
          <p:cNvGrpSpPr/>
          <p:nvPr/>
        </p:nvGrpSpPr>
        <p:grpSpPr>
          <a:xfrm>
            <a:off x="542061" y="2098213"/>
            <a:ext cx="854477" cy="987853"/>
            <a:chOff x="2782033" y="2877344"/>
            <a:chExt cx="571561" cy="617451"/>
          </a:xfrm>
          <a:solidFill>
            <a:schemeClr val="bg1"/>
          </a:solidFill>
        </p:grpSpPr>
        <p:sp>
          <p:nvSpPr>
            <p:cNvPr id="28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Прямоугольник: усеченные противолежащие углы 44">
            <a:extLst>
              <a:ext uri="{FF2B5EF4-FFF2-40B4-BE49-F238E27FC236}">
                <a16:creationId xmlns="" xmlns:a16="http://schemas.microsoft.com/office/drawing/2014/main" id="{FAE5C141-3D5B-4B1A-840E-B1014C9448BE}"/>
              </a:ext>
            </a:extLst>
          </p:cNvPr>
          <p:cNvSpPr/>
          <p:nvPr/>
        </p:nvSpPr>
        <p:spPr>
          <a:xfrm>
            <a:off x="1680551" y="1762684"/>
            <a:ext cx="3339395" cy="1730864"/>
          </a:xfrm>
          <a:prstGeom prst="snip2DiagRect">
            <a:avLst>
              <a:gd name="adj1" fmla="val 0"/>
              <a:gd name="adj2" fmla="val 62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16005" y="2137310"/>
            <a:ext cx="3303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нарушения совершаемые СФМ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78584" y="3894018"/>
            <a:ext cx="30232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Выявленные нарушения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2" name="Диаграмма 51"/>
          <p:cNvGraphicFramePr>
            <a:graphicFrameLocks/>
          </p:cNvGraphicFramePr>
          <p:nvPr>
            <p:extLst/>
          </p:nvPr>
        </p:nvGraphicFramePr>
        <p:xfrm>
          <a:off x="6272000" y="4295956"/>
          <a:ext cx="5271860" cy="228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7059426" y="3894018"/>
            <a:ext cx="3945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Нарушения разработки ПВК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/>
          </p:nvPr>
        </p:nvGraphicFramePr>
        <p:xfrm>
          <a:off x="231494" y="4295955"/>
          <a:ext cx="5276852" cy="228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572523" y="1479882"/>
            <a:ext cx="5929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Ненаправления пороговых операций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внутренних документов (ПВК)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программы обучения сотрудников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проверки клиента (НПК), в том числе мониторинг Перечня ФТ/ПДЛ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выделенного канала связи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рискоориентированного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подхода (СУР)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108715"/>
            <a:ext cx="8143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Взаимодействие ПОБ/АФМ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object 30"/>
          <p:cNvSpPr txBox="1"/>
          <p:nvPr/>
        </p:nvSpPr>
        <p:spPr>
          <a:xfrm>
            <a:off x="854016" y="1378855"/>
            <a:ext cx="8797984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Провести ревизию членов ПОБ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Сверить с данными АФМ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Довести необходимую информацию до СФМ (слайд, памятка, НПА)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Организовать встречи с участием субъектов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Рассмотреть внесение изменений в Закон/НПА</a:t>
            </a:r>
          </a:p>
        </p:txBody>
      </p:sp>
      <p:sp>
        <p:nvSpPr>
          <p:cNvPr id="5" name="object 30"/>
          <p:cNvSpPr txBox="1"/>
          <p:nvPr/>
        </p:nvSpPr>
        <p:spPr>
          <a:xfrm>
            <a:off x="1015041" y="1030923"/>
            <a:ext cx="108252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ПОБ:</a:t>
            </a:r>
            <a:endParaRPr lang="ru-RU" b="1" spc="-5" dirty="0">
              <a:solidFill>
                <a:srgbClr val="1F3862"/>
              </a:solidFill>
              <a:latin typeface="Tahoma"/>
              <a:cs typeface="Tahoma"/>
            </a:endParaRPr>
          </a:p>
        </p:txBody>
      </p:sp>
      <p:sp>
        <p:nvSpPr>
          <p:cNvPr id="6" name="object 30"/>
          <p:cNvSpPr txBox="1"/>
          <p:nvPr/>
        </p:nvSpPr>
        <p:spPr>
          <a:xfrm>
            <a:off x="1015041" y="3640113"/>
            <a:ext cx="108252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АФМ:</a:t>
            </a:r>
            <a:endParaRPr lang="ru-RU" b="1" spc="-5" dirty="0">
              <a:solidFill>
                <a:srgbClr val="1F3862"/>
              </a:solidFill>
              <a:latin typeface="Tahoma"/>
              <a:cs typeface="Tahoma"/>
            </a:endParaRPr>
          </a:p>
        </p:txBody>
      </p:sp>
      <p:sp>
        <p:nvSpPr>
          <p:cNvPr id="7" name="object 30"/>
          <p:cNvSpPr txBox="1"/>
          <p:nvPr/>
        </p:nvSpPr>
        <p:spPr>
          <a:xfrm>
            <a:off x="854016" y="4067421"/>
            <a:ext cx="8402128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Проводить сверку с ПОБ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Совместно проводить встречи по разъяснению требований ПОД/ФТ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Предоставлять консультацию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v"/>
            </a:pPr>
            <a:r>
              <a:rPr lang="ru-RU" b="1" spc="-5" dirty="0" smtClean="0">
                <a:solidFill>
                  <a:srgbClr val="1F3862"/>
                </a:solidFill>
                <a:latin typeface="Tahoma"/>
                <a:cs typeface="Tahoma"/>
              </a:rPr>
              <a:t>Доводить до ПОБ актуальную и необходимую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36236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075" y="2498232"/>
            <a:ext cx="8143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Приложение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ka.bazylbekov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443246"/>
            <a:ext cx="452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Куратор Сәлімжан Камила, 87786502728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4" y="108715"/>
            <a:ext cx="11900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с деньгами и (или) иным имуществом, подлежащие финансовому мониторингу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08867"/>
              </p:ext>
            </p:extLst>
          </p:nvPr>
        </p:nvGraphicFramePr>
        <p:xfrm>
          <a:off x="1" y="814386"/>
          <a:ext cx="12191998" cy="604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4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услуги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Сумма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2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Получение выигрыша в наличной форме по результатам проведения пари, азартной игры в игорных заведениях и лотереи, в том числе в электронной форме;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млн.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19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Операция относится к совершению ломбардами операций с деньгами, ценными бумагами, драгоценными металлами и драгоценными камнями, ювелирными изделиями из них и иными ценностями (кроме монет национальной валюты, изготовленных из драгоценных металлов) в наличной или безналичной форме;</a:t>
                      </a:r>
                      <a:endParaRPr lang="ru-RU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млн.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51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Переводы денег за границу на счета (во вклады), открытые на анонимного владельца, поступление денег из-за границы со счета (вклада), открытого на анонимного владельца в наличной или безналичной форме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fontAlgn="base"/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fontAlgn="base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Купля-продажа драгоценных металлов и драгоценных камней, ювелирных изделий из них в наличной или безналичной форме;</a:t>
                      </a:r>
                    </a:p>
                    <a:p>
                      <a:pPr fontAlgn="base"/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 fontAlgn="base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Зачисление или перевод на банковский счет клиента денег, осуществляемые физическим или юридическим лицом, имеющим соответственно регистрацию, место жительства или место нахождения в оффшорной зоне, а равно владеющим счетом в банке, зарегистрированном в оффшорной зоне, либо операции клиента с деньгами и (или) иным имуществом с указанной категорией лиц в наличной или безналичной форме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млн.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4" y="108715"/>
            <a:ext cx="11900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с деньгами и (или) иным имуществом, подлежащие финансовому мониторингу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36"/>
              </p:ext>
            </p:extLst>
          </p:nvPr>
        </p:nvGraphicFramePr>
        <p:xfrm>
          <a:off x="1" y="814386"/>
          <a:ext cx="12191998" cy="604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4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69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услуги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Сумма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899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-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Платежи и переводы денег, осуществляемые клиентом в пользу другого лица на безвозмездной основе, в наличной или безналичной форме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fontAlgn="base"/>
                      <a:r>
                        <a:rPr lang="ru-RU" sz="8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12</a:t>
                      </a:r>
                    </a:p>
                    <a:p>
                      <a:pPr fontAlgn="base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Сделки с акциями и паями паевых инвестиционных фондов, за исключением операций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репо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организованном рынке методом открытых торгов, в наличной или безналичной форме;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млн.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792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5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Снятие с банковского счета или зачисление на банковский счет клиента денег, а равно прием от клиента либо выдача клиенту наличных денег, за исключением случаев, предусмотренных абзацами пятым и шестым настоящего подпункта, в наличной форме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fontAlgn="base"/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fontAlgn="base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Операции, совершаемые юридическими лицами, с момента государственной регистрации которых прошло менее трех месяцев, в наличной или безналичной форме;</a:t>
                      </a:r>
                    </a:p>
                    <a:p>
                      <a:pPr fontAlgn="base"/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fontAlgn="base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Осуществление страховой выплаты или получение страховой премии в наличной форме;</a:t>
                      </a:r>
                    </a:p>
                    <a:p>
                      <a:pPr marL="0" indent="0" fontAlgn="base">
                        <a:buFontTx/>
                        <a:buNone/>
                      </a:pPr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Внесение, перечисление добровольных пенсионных взносов в единый накопительный пенсионный фонд и </a:t>
                      </a: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(или) добровольный накопительный пенсионный фонд, а также осуществление пенсионных выплат из единого накопительного пенсионного фонда и (или) добровольного накопительного пенсионного фонда за счет добровольных пенсионных взносов в наличной форме;</a:t>
                      </a:r>
                    </a:p>
                    <a:p>
                      <a:pPr fontAlgn="base"/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base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Сделки по оказанию услуг, в том числе подряда, перевозки, транспортной экспедиции, хранения, комиссии, доверительного управления имуществом, за исключением сейфовых операций по сдаче в аренду сейфовых ящиков, шкафов и помещений, в наличной форме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fontAlgn="base"/>
                      <a:endParaRPr lang="ru-RU" sz="800" b="0" kern="1200" baseline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fontAlgn="base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Получение денег по чеку или векселю в наличной форме;</a:t>
                      </a:r>
                    </a:p>
                    <a:p>
                      <a:pPr marL="285750" indent="-285750" fontAlgn="base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Ввоз в Республику Казахстан либо вывоз из Республики Казахстан наличной валюты, документарных ценных бумаг на предъявителя, векселей, чеков, за исключением ввоза или вывоза, осуществляемого Национальным Банком Республики Казахстан, банками и Национальным оператором почты;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млн.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9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4" y="108715"/>
            <a:ext cx="11900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с деньгами и (или) иным имуществом, подлежащие финансовому мониторингу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87302"/>
              </p:ext>
            </p:extLst>
          </p:nvPr>
        </p:nvGraphicFramePr>
        <p:xfrm>
          <a:off x="0" y="814386"/>
          <a:ext cx="12192000" cy="568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48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услуги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Сумма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068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Получение или предоставление имущества по договору финансового лизинга в наличной или безналичной форме;</a:t>
                      </a:r>
                    </a:p>
                    <a:p>
                      <a:pPr algn="just" fontAlgn="base"/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 fontAlgn="base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Сделки с облигациями и государственными ценными бумагами, за исключением операций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репо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</a:t>
                      </a: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организованном рынке методом открытых торгов, в наличной или безналичной форме;</a:t>
                      </a:r>
                    </a:p>
                    <a:p>
                      <a:pPr marL="0" indent="0" algn="just" fontAlgn="base">
                        <a:buFontTx/>
                        <a:buNone/>
                      </a:pPr>
                      <a:endParaRPr lang="ru-RU" sz="8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 fontAlgn="base">
                        <a:buFontTx/>
                        <a:buChar char="-"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(продажа) в наличной форме культурных ценностей, ввоз в Республику Казахстан либо</a:t>
                      </a: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вывоз из Республики Казахстан культурных ценностей;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млн.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636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Получившим заем по программам финансирования субъектов предпринимательства за счет средств Национального фонда Республики Казахстан в рамках облигационных займов субъектов </a:t>
                      </a:r>
                      <a:r>
                        <a:rPr lang="ru-RU" sz="14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квазигосударственного</a:t>
                      </a:r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сектора;</a:t>
                      </a:r>
                    </a:p>
                    <a:p>
                      <a:pPr algn="just" fontAlgn="base"/>
                      <a:endParaRPr lang="ru-RU" sz="1400" b="0" i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 fontAlgn="base"/>
                      <a:r>
                        <a:rPr lang="ru-RU" sz="1400" b="1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к сделке с недвижимым имуществом, результатом совершения которой является переход права собственности на такое имущество.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млн.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sz="15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661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4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 своему характеру данная операция относится к трансграничному платежу и переводу с банковского счета или на банковский счет клиента денег в безналичной форме;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млн.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0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4" y="108715"/>
            <a:ext cx="11900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определения подозрительной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07163"/>
              </p:ext>
            </p:extLst>
          </p:nvPr>
        </p:nvGraphicFramePr>
        <p:xfrm>
          <a:off x="0" y="814386"/>
          <a:ext cx="12192000" cy="604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90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признаки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кода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5269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Клиент зарегистрирован (проживает) либо систематически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совершает операции с участием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лиц, зарегистрированных (проживающих) в государстве (на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территории), которое не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выполняет рекомендации Группы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разработки финансовых мер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борьбы с отмыванием денег (ФАТФ)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1035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56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Совершение операций с деньгами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и/или иным имуществом с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участием благотворительных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организаций (фондов),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исключением операций,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связанных с уплатой налогов,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других обязательных платежей в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бюджет, пени и штрафов,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пенсионных и социальных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отчислений, членских взносов,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коммунальных платежей,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страховых премий по договорам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обязательного страхования)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279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Операция по получению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религиозными объединениями и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благотворительными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организациями (фондами)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денежных средств и (или) иного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имущества от иностранных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государств, организаций и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граждан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4" y="108715"/>
            <a:ext cx="11900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определения подозрительной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17792"/>
              </p:ext>
            </p:extLst>
          </p:nvPr>
        </p:nvGraphicFramePr>
        <p:xfrm>
          <a:off x="0" y="814386"/>
          <a:ext cx="12192000" cy="650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23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признаки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кода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4048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Систематические переводы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клиентом собственных средств в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крупных размерах на банковский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счет, открытый в оффшорной зоне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1048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566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операции (сделки)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клиентом под руководством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третьего лица и/или лиц,</a:t>
                      </a:r>
                    </a:p>
                    <a:p>
                      <a:pPr algn="just" fontAlgn="base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присутствующих при операции (сделке)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79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Совершение операций (сделки)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лицом, включенным в перечень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организаций и лиц, связанных с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финансированием терроризма и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экстремизма по решению суда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(за</a:t>
                      </a:r>
                    </a:p>
                    <a:p>
                      <a:pPr algn="just" fontAlgn="base"/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исключением операций на</a:t>
                      </a:r>
                      <a:r>
                        <a:rPr lang="ru-RU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индивидуальных пенсионных</a:t>
                      </a:r>
                      <a:r>
                        <a:rPr lang="ru-RU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счетах по учету обязательных</a:t>
                      </a:r>
                      <a:r>
                        <a:rPr lang="ru-RU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пенсионных взносов и</a:t>
                      </a:r>
                      <a:r>
                        <a:rPr lang="ru-RU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обязательных профессиональных</a:t>
                      </a:r>
                      <a:r>
                        <a:rPr lang="ru-RU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пенсионных взносов)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108715"/>
            <a:ext cx="8143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Ответственность ПОБ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33948982"/>
              </p:ext>
            </p:extLst>
          </p:nvPr>
        </p:nvGraphicFramePr>
        <p:xfrm>
          <a:off x="1176867" y="931332"/>
          <a:ext cx="101176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1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04" y="108715"/>
            <a:ext cx="11900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определения подозрительной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0933"/>
              </p:ext>
            </p:extLst>
          </p:nvPr>
        </p:nvGraphicFramePr>
        <p:xfrm>
          <a:off x="0" y="814386"/>
          <a:ext cx="12192000" cy="650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2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23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признаки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кода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4048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fontAlgn="base">
                        <a:buFontTx/>
                        <a:buNone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Поступление на счет клиента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крупной суммы денег и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последующее </a:t>
                      </a:r>
                      <a:r>
                        <a:rPr lang="ru-RU" sz="1800" b="0" kern="120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обналичивание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 fontAlgn="base"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полученных средств, при этом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получатель имел незначительные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обороты по операциям, и с даты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его государственной регистрации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прошло менее года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1054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566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Поступление на счет клиента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крупных сумм денег, при этом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получателем не осуществляется или осуществляется в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незначительных размерах уплата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 или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других обязательных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платежей в бюджет либо имеются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задолженности по кредитам</a:t>
                      </a:r>
                    </a:p>
                    <a:p>
                      <a:pPr algn="just" fontAlgn="base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банков второго уровня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79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5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Систематическое зачисление на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счет клиента и списание со счета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примерно в одном и том же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объеме денег, при этом у субъекта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финансового мониторинга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возникают основания полагать,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что данная операция и/или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операции связаны с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деятельностью финансовой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пирамиды</a:t>
                      </a:r>
                      <a:endParaRPr lang="ru-RU" sz="16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6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890836" y="1354588"/>
            <a:ext cx="9192343" cy="29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 fontAlgn="base"/>
            <a:r>
              <a:rPr lang="ru-RU" sz="1600" dirty="0"/>
              <a:t>                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6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97" y="129307"/>
            <a:ext cx="11343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Надлежащая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субъектами финансового мониторинга клиентов</a:t>
            </a:r>
          </a:p>
        </p:txBody>
      </p:sp>
      <p:sp>
        <p:nvSpPr>
          <p:cNvPr id="58" name="Прямоугольник: усеченные противолежащие углы 43">
            <a:extLst>
              <a:ext uri="{FF2B5EF4-FFF2-40B4-BE49-F238E27FC236}">
                <a16:creationId xmlns:a16="http://schemas.microsoft.com/office/drawing/2014/main" xmlns="" id="{FF90C09C-6AE6-4F70-9F07-64A3F9474C53}"/>
              </a:ext>
            </a:extLst>
          </p:cNvPr>
          <p:cNvSpPr/>
          <p:nvPr/>
        </p:nvSpPr>
        <p:spPr>
          <a:xfrm>
            <a:off x="350727" y="1134227"/>
            <a:ext cx="11484802" cy="5217662"/>
          </a:xfrm>
          <a:prstGeom prst="snip2Diag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zh.erkimbaeva_etsgo\Desktop\Рабочий стол 14.04.22 г\рабочий стол\доки до 04.10\190521\флешка Асем\Картинки от Даурена\sap-business-partner-t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462880"/>
            <a:ext cx="2405779" cy="24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96" y="1354589"/>
            <a:ext cx="103471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Субъекты финансового мониторинга осуществляют надлежащую проверку клиентов (их представителей) и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бенефициарных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собственников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случаях:</a:t>
            </a:r>
            <a:endParaRPr lang="ru-RU" alt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14" y="2856227"/>
            <a:ext cx="9283361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деловых отношений с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клиентом;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 algn="just" fontAlgn="base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осуществления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операций с деньгами 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или) иным имуществом, подлежащих 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финансовому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мониторингу, в том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подозрительных операций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наличия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оснований для сомнения в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достоверности ранее полученных сведений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клиенте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(его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представителе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бенефициарном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собственнике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8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72306A45-3028-7E46-934E-A5165C0CAAC2}"/>
              </a:ext>
            </a:extLst>
          </p:cNvPr>
          <p:cNvSpPr/>
          <p:nvPr/>
        </p:nvSpPr>
        <p:spPr>
          <a:xfrm>
            <a:off x="1046052" y="2856227"/>
            <a:ext cx="414791" cy="411333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1</a:t>
            </a:r>
            <a:endParaRPr lang="x-none" sz="14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70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72306A45-3028-7E46-934E-A5165C0CAAC2}"/>
              </a:ext>
            </a:extLst>
          </p:cNvPr>
          <p:cNvSpPr/>
          <p:nvPr/>
        </p:nvSpPr>
        <p:spPr>
          <a:xfrm>
            <a:off x="1046052" y="3734818"/>
            <a:ext cx="414791" cy="411333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</a:t>
            </a:r>
            <a:endParaRPr lang="x-none" sz="14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71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72306A45-3028-7E46-934E-A5165C0CAAC2}"/>
              </a:ext>
            </a:extLst>
          </p:cNvPr>
          <p:cNvSpPr/>
          <p:nvPr/>
        </p:nvSpPr>
        <p:spPr>
          <a:xfrm>
            <a:off x="1046051" y="4710742"/>
            <a:ext cx="414791" cy="411333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</a:t>
            </a:r>
            <a:endParaRPr lang="x-none" sz="14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2035" y="853202"/>
            <a:ext cx="11987929" cy="6056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890836" y="1354588"/>
            <a:ext cx="9192343" cy="29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 fontAlgn="base"/>
            <a:r>
              <a:rPr lang="ru-RU" sz="1600" dirty="0"/>
              <a:t>                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6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3" y="129307"/>
            <a:ext cx="11713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Надлежащая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субъектами финансового мониторинга публичных должностных лиц</a:t>
            </a:r>
          </a:p>
        </p:txBody>
      </p:sp>
      <p:sp>
        <p:nvSpPr>
          <p:cNvPr id="7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65464" y="951362"/>
            <a:ext cx="4766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финансового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публичных должностных лиц,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обязаны: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7828827"/>
              </p:ext>
            </p:extLst>
          </p:nvPr>
        </p:nvGraphicFramePr>
        <p:xfrm>
          <a:off x="236692" y="1833160"/>
          <a:ext cx="7567905" cy="487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939254" y="896993"/>
            <a:ext cx="3996780" cy="12765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815" y="973238"/>
            <a:ext cx="4003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финансового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ПДЛ,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входящих в перечень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ПДЛ,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утверждаемый Президентом Республики Казахстан, их супругов и близких родственников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которым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присвоен высокий уровень риска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дополнительно обязаны применять меры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939254" y="3190028"/>
            <a:ext cx="844138" cy="22229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8203842" y="3823293"/>
            <a:ext cx="901521" cy="58348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8195256" y="4665768"/>
            <a:ext cx="901521" cy="58348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8203842" y="2913425"/>
            <a:ext cx="901521" cy="58348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войная стрелка влево/вверх 2"/>
          <p:cNvSpPr/>
          <p:nvPr/>
        </p:nvSpPr>
        <p:spPr>
          <a:xfrm>
            <a:off x="8005815" y="2421227"/>
            <a:ext cx="1681264" cy="3966693"/>
          </a:xfrm>
          <a:prstGeom prst="lef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zh.erkimbaeva_etsgo\Desktop\Рабочий стол 14.04.22 г\рабочий стол\доки до 04.10\190521\флешка Асем\Картинки от Даурена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41" y="3061977"/>
            <a:ext cx="2869880" cy="24888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43">
            <a:extLst>
              <a:ext uri="{FF2B5EF4-FFF2-40B4-BE49-F238E27FC236}">
                <a16:creationId xmlns:a16="http://schemas.microsoft.com/office/drawing/2014/main" xmlns="" id="{FF90C09C-6AE6-4F70-9F07-64A3F9474C53}"/>
              </a:ext>
            </a:extLst>
          </p:cNvPr>
          <p:cNvSpPr/>
          <p:nvPr/>
        </p:nvSpPr>
        <p:spPr>
          <a:xfrm>
            <a:off x="118750" y="923101"/>
            <a:ext cx="11974512" cy="5812549"/>
          </a:xfrm>
          <a:prstGeom prst="snip2Diag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6" y="108715"/>
            <a:ext cx="1167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сведений и информации об операциях, подлежащих финансовому мониторингу</a:t>
            </a: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169" y="1055915"/>
            <a:ext cx="84742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/>
            <a:r>
              <a:rPr lang="ru-RU" sz="2000" dirty="0"/>
              <a:t> 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и информация об операциях, подлежащих финансовому мониторингу, документально фиксируются и предоставляются в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АФМ субъектами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мониторинга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электронным способом посредством выделенных каналов связи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 или русском языке.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картинка из открытых источни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0" y="923102"/>
            <a:ext cx="2337850" cy="23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169" y="2923505"/>
            <a:ext cx="91568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информация об операциях, подлежащих финансовому мониторингу, субъектами финансового мониторинга предоставляются в следующие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сроки: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72306A45-3028-7E46-934E-A5165C0CAAC2}"/>
              </a:ext>
            </a:extLst>
          </p:cNvPr>
          <p:cNvSpPr/>
          <p:nvPr/>
        </p:nvSpPr>
        <p:spPr>
          <a:xfrm>
            <a:off x="482497" y="3878283"/>
            <a:ext cx="597975" cy="497926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37" y="3927191"/>
            <a:ext cx="10509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Пороговые операции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рабочего дня, следующего за днем совершения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72306A45-3028-7E46-934E-A5165C0CAAC2}"/>
              </a:ext>
            </a:extLst>
          </p:cNvPr>
          <p:cNvSpPr/>
          <p:nvPr/>
        </p:nvSpPr>
        <p:spPr>
          <a:xfrm>
            <a:off x="482497" y="4621557"/>
            <a:ext cx="597975" cy="497926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36" y="4516577"/>
            <a:ext cx="10509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признании операции в качестве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подозрительной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незамедлительно сообщить в уполномоченный орган о такой операции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ее проведения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xmlns="" id="{72306A45-3028-7E46-934E-A5165C0CAAC2}"/>
              </a:ext>
            </a:extLst>
          </p:cNvPr>
          <p:cNvSpPr/>
          <p:nvPr/>
        </p:nvSpPr>
        <p:spPr>
          <a:xfrm>
            <a:off x="482497" y="5608692"/>
            <a:ext cx="597975" cy="497926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x-non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675" y="5382962"/>
            <a:ext cx="105093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рабочего дня, следующего за днем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признания операции клиента, имеющей характеристики, соответствующие типологиям, схемам, способам легализации (отмывания) преступных доходов и финансирования терроризма, и фиксирования результатов такого признания.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3"/>
          <p:cNvGrpSpPr/>
          <p:nvPr/>
        </p:nvGrpSpPr>
        <p:grpSpPr>
          <a:xfrm>
            <a:off x="7070501" y="1558343"/>
            <a:ext cx="4700158" cy="5183115"/>
            <a:chOff x="5951983" y="1035896"/>
            <a:chExt cx="5529625" cy="5813138"/>
          </a:xfrm>
        </p:grpSpPr>
        <p:grpSp>
          <p:nvGrpSpPr>
            <p:cNvPr id="3" name="Group 54"/>
            <p:cNvGrpSpPr/>
            <p:nvPr/>
          </p:nvGrpSpPr>
          <p:grpSpPr>
            <a:xfrm>
              <a:off x="5951983" y="1035896"/>
              <a:ext cx="5529625" cy="5813138"/>
              <a:chOff x="6230840" y="1044862"/>
              <a:chExt cx="5529625" cy="5813138"/>
            </a:xfrm>
          </p:grpSpPr>
          <p:sp>
            <p:nvSpPr>
              <p:cNvPr id="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4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7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26"/>
                <p:cNvSpPr>
                  <a:spLocks/>
                </p:cNvSpPr>
                <p:nvPr/>
              </p:nvSpPr>
              <p:spPr bwMode="auto">
                <a:xfrm>
                  <a:off x="5354060" y="173491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0" name="Freeform: Shape 227"/>
                <p:cNvSpPr>
                  <a:spLocks/>
                </p:cNvSpPr>
                <p:nvPr/>
              </p:nvSpPr>
              <p:spPr bwMode="auto">
                <a:xfrm>
                  <a:off x="5394336" y="1882561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3" name="Freeform: Shape 240"/>
                <p:cNvSpPr>
                  <a:spLocks/>
                </p:cNvSpPr>
                <p:nvPr/>
              </p:nvSpPr>
              <p:spPr bwMode="auto">
                <a:xfrm>
                  <a:off x="4797624" y="380522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6" name="Freeform: Shape 243"/>
                <p:cNvSpPr>
                  <a:spLocks/>
                </p:cNvSpPr>
                <p:nvPr/>
              </p:nvSpPr>
              <p:spPr bwMode="auto">
                <a:xfrm>
                  <a:off x="3929359" y="3642916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0" name="Freeform: Shape 267"/>
                <p:cNvSpPr>
                  <a:spLocks/>
                </p:cNvSpPr>
                <p:nvPr/>
              </p:nvSpPr>
              <p:spPr bwMode="auto">
                <a:xfrm>
                  <a:off x="5715654" y="210432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1" name="Freeform: Shape 268"/>
                <p:cNvSpPr>
                  <a:spLocks/>
                </p:cNvSpPr>
                <p:nvPr/>
              </p:nvSpPr>
              <p:spPr bwMode="auto">
                <a:xfrm>
                  <a:off x="5655077" y="2176162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0" name="Freeform: Shape 277"/>
                <p:cNvSpPr>
                  <a:spLocks/>
                </p:cNvSpPr>
                <p:nvPr/>
              </p:nvSpPr>
              <p:spPr bwMode="auto">
                <a:xfrm>
                  <a:off x="5130882" y="1517875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1" name="Freeform: Shape 278"/>
                <p:cNvSpPr>
                  <a:spLocks/>
                </p:cNvSpPr>
                <p:nvPr/>
              </p:nvSpPr>
              <p:spPr bwMode="auto">
                <a:xfrm>
                  <a:off x="4123278" y="3629885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5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8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rgbClr val="FFFFFF">
                    <a:lumMod val="95000"/>
                  </a:srgbClr>
                </a:solidFill>
              </p:grpSpPr>
              <p:sp>
                <p:nvSpPr>
                  <p:cNvPr id="8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7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10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1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11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1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  <a:alpha val="61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7849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2" name="Group 21"/>
            <p:cNvGrpSpPr/>
            <p:nvPr/>
          </p:nvGrpSpPr>
          <p:grpSpPr>
            <a:xfrm>
              <a:off x="7860056" y="3217889"/>
              <a:ext cx="1445557" cy="956684"/>
              <a:chOff x="5122091" y="364526"/>
              <a:chExt cx="2104426" cy="1392727"/>
            </a:xfrm>
            <a:solidFill>
              <a:srgbClr val="FFFFFF"/>
            </a:solidFill>
          </p:grpSpPr>
          <p:sp>
            <p:nvSpPr>
              <p:cNvPr id="7" name="TextBox 22"/>
              <p:cNvSpPr txBox="1"/>
              <p:nvPr/>
            </p:nvSpPr>
            <p:spPr>
              <a:xfrm>
                <a:off x="5122091" y="364526"/>
                <a:ext cx="2052228" cy="1120140"/>
              </a:xfrm>
              <a:prstGeom prst="rect">
                <a:avLst/>
              </a:prstGeom>
              <a:grpFill/>
            </p:spPr>
            <p:txBody>
              <a:bodyPr wrap="square">
                <a:normAutofit fontScale="85000"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8495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ПВК</a:t>
                </a:r>
                <a:endPara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" name="TextBox 23"/>
              <p:cNvSpPr txBox="1"/>
              <p:nvPr/>
            </p:nvSpPr>
            <p:spPr>
              <a:xfrm>
                <a:off x="5174291" y="1309194"/>
                <a:ext cx="2052226" cy="448059"/>
              </a:xfrm>
              <a:prstGeom prst="rect">
                <a:avLst/>
              </a:prstGeom>
              <a:grpFill/>
            </p:spPr>
            <p:txBody>
              <a:bodyPr wrap="square">
                <a:normAutofit fontScale="77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b="1" kern="0" dirty="0">
                    <a:solidFill>
                      <a:srgbClr val="778495">
                        <a:lumMod val="75000"/>
                      </a:srgbClr>
                    </a:solidFill>
                    <a:latin typeface="Arial"/>
                    <a:ea typeface="微软雅黑"/>
                  </a:rPr>
                  <a:t>ПРОГРАММЫ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13" name="组合 485"/>
          <p:cNvGrpSpPr/>
          <p:nvPr/>
        </p:nvGrpSpPr>
        <p:grpSpPr>
          <a:xfrm>
            <a:off x="811917" y="5882373"/>
            <a:ext cx="7881322" cy="708047"/>
            <a:chOff x="1154472" y="4981170"/>
            <a:chExt cx="7881322" cy="708047"/>
          </a:xfrm>
        </p:grpSpPr>
        <p:sp>
          <p:nvSpPr>
            <p:cNvPr id="237" name="Diamond 284"/>
            <p:cNvSpPr/>
            <p:nvPr/>
          </p:nvSpPr>
          <p:spPr>
            <a:xfrm>
              <a:off x="1154472" y="5064868"/>
              <a:ext cx="624349" cy="624349"/>
            </a:xfrm>
            <a:prstGeom prst="diamond">
              <a:avLst/>
            </a:prstGeom>
            <a:solidFill>
              <a:srgbClr val="313F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05</a:t>
              </a:r>
            </a:p>
          </p:txBody>
        </p:sp>
        <p:sp>
          <p:nvSpPr>
            <p:cNvPr id="238" name="TextBox 302"/>
            <p:cNvSpPr txBox="1"/>
            <p:nvPr/>
          </p:nvSpPr>
          <p:spPr>
            <a:xfrm>
              <a:off x="1627436" y="4981170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>
                  <a:solidFill>
                    <a:srgbClr val="313F49">
                      <a:lumMod val="100000"/>
                    </a:srgbClr>
                  </a:solidFill>
                  <a:latin typeface="Arial"/>
                  <a:ea typeface="微软雅黑"/>
                </a:rPr>
                <a:t>ПОДГОТОВКА И ОБУЧЕНИЕ СФМ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13F49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9" name="TextBox 303"/>
            <p:cNvSpPr txBox="1">
              <a:spLocks/>
            </p:cNvSpPr>
            <p:nvPr/>
          </p:nvSpPr>
          <p:spPr>
            <a:xfrm>
              <a:off x="1627436" y="5283898"/>
              <a:ext cx="7408358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Обучение сотрудников в соответствии с утвержденными требованиями Агентства</a:t>
              </a:r>
            </a:p>
          </p:txBody>
        </p:sp>
      </p:grpSp>
      <p:grpSp>
        <p:nvGrpSpPr>
          <p:cNvPr id="226" name="组合 489"/>
          <p:cNvGrpSpPr/>
          <p:nvPr/>
        </p:nvGrpSpPr>
        <p:grpSpPr>
          <a:xfrm>
            <a:off x="817356" y="4724373"/>
            <a:ext cx="4456994" cy="872848"/>
            <a:chOff x="1159911" y="4021909"/>
            <a:chExt cx="4456994" cy="872848"/>
          </a:xfrm>
        </p:grpSpPr>
        <p:sp>
          <p:nvSpPr>
            <p:cNvPr id="241" name="Diamond 286"/>
            <p:cNvSpPr/>
            <p:nvPr/>
          </p:nvSpPr>
          <p:spPr>
            <a:xfrm>
              <a:off x="1159911" y="4186292"/>
              <a:ext cx="624349" cy="624349"/>
            </a:xfrm>
            <a:prstGeom prst="diamond">
              <a:avLst/>
            </a:prstGeom>
            <a:solidFill>
              <a:srgbClr val="3891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04</a:t>
              </a:r>
            </a:p>
          </p:txBody>
        </p:sp>
        <p:sp>
          <p:nvSpPr>
            <p:cNvPr id="242" name="TextBox 300"/>
            <p:cNvSpPr txBox="1"/>
            <p:nvPr/>
          </p:nvSpPr>
          <p:spPr>
            <a:xfrm>
              <a:off x="1645366" y="4021909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3891DE">
                      <a:lumMod val="100000"/>
                    </a:srgbClr>
                  </a:solidFill>
                  <a:latin typeface="Arial"/>
                  <a:ea typeface="微软雅黑"/>
                </a:rPr>
                <a:t>МОНИТОРИНГ И ИЗУЧЕНИЕ ОПЕРАЦИЙ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891DE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3" name="TextBox 301"/>
            <p:cNvSpPr txBox="1">
              <a:spLocks/>
            </p:cNvSpPr>
            <p:nvPr/>
          </p:nvSpPr>
          <p:spPr>
            <a:xfrm>
              <a:off x="1654331" y="4574389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перечень признаков СПО;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типологии, схемы и способы;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распределение обязанностей;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меры по операциям (отказ, прекращение и т.д.);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сроки хранения 5 лет.</a:t>
              </a:r>
            </a:p>
          </p:txBody>
        </p:sp>
      </p:grpSp>
      <p:grpSp>
        <p:nvGrpSpPr>
          <p:cNvPr id="227" name="组合 493"/>
          <p:cNvGrpSpPr/>
          <p:nvPr/>
        </p:nvGrpSpPr>
        <p:grpSpPr>
          <a:xfrm>
            <a:off x="817356" y="3509172"/>
            <a:ext cx="5531928" cy="1101462"/>
            <a:chOff x="1159911" y="3143333"/>
            <a:chExt cx="5531928" cy="1101462"/>
          </a:xfrm>
        </p:grpSpPr>
        <p:sp>
          <p:nvSpPr>
            <p:cNvPr id="245" name="Diamond 288"/>
            <p:cNvSpPr/>
            <p:nvPr/>
          </p:nvSpPr>
          <p:spPr>
            <a:xfrm>
              <a:off x="1159911" y="3307716"/>
              <a:ext cx="624349" cy="624349"/>
            </a:xfrm>
            <a:prstGeom prst="diamond">
              <a:avLst/>
            </a:prstGeom>
            <a:solidFill>
              <a:srgbClr val="EB22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03</a:t>
              </a:r>
            </a:p>
          </p:txBody>
        </p:sp>
        <p:sp>
          <p:nvSpPr>
            <p:cNvPr id="246" name="TextBox 298"/>
            <p:cNvSpPr txBox="1"/>
            <p:nvPr/>
          </p:nvSpPr>
          <p:spPr>
            <a:xfrm>
              <a:off x="1672261" y="3143333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EB223D">
                      <a:lumMod val="100000"/>
                    </a:srgbClr>
                  </a:solidFill>
                  <a:latin typeface="Arial"/>
                  <a:ea typeface="微软雅黑"/>
                </a:rPr>
                <a:t>ИДЕНТИФИКАЦИЯ КЛИЕНТОВ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B223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7" name="TextBox 299"/>
            <p:cNvSpPr txBox="1">
              <a:spLocks/>
            </p:cNvSpPr>
            <p:nvPr/>
          </p:nvSpPr>
          <p:spPr>
            <a:xfrm>
              <a:off x="1672260" y="3523968"/>
              <a:ext cx="5019579" cy="720827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Фиксирование и проверка сведений о клиенте по:</a:t>
              </a:r>
            </a:p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- </a:t>
              </a:r>
              <a:r>
                <a:rPr lang="ru-RU" altLang="zh-CN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бенефициарному</a:t>
              </a: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собственнику 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упрощенные и усиленные меры НПК;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проверка на ПО, СПО и т.д.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все процедуры взаимоотношений и иное.</a:t>
              </a:r>
            </a:p>
          </p:txBody>
        </p:sp>
      </p:grpSp>
      <p:grpSp>
        <p:nvGrpSpPr>
          <p:cNvPr id="228" name="组合 497"/>
          <p:cNvGrpSpPr/>
          <p:nvPr/>
        </p:nvGrpSpPr>
        <p:grpSpPr>
          <a:xfrm>
            <a:off x="817356" y="2349401"/>
            <a:ext cx="5269678" cy="1168069"/>
            <a:chOff x="1159911" y="2097833"/>
            <a:chExt cx="4400155" cy="1168069"/>
          </a:xfrm>
        </p:grpSpPr>
        <p:sp>
          <p:nvSpPr>
            <p:cNvPr id="249" name="Diamond 290"/>
            <p:cNvSpPr/>
            <p:nvPr/>
          </p:nvSpPr>
          <p:spPr>
            <a:xfrm>
              <a:off x="1159911" y="2429140"/>
              <a:ext cx="624349" cy="624349"/>
            </a:xfrm>
            <a:prstGeom prst="diamond">
              <a:avLst/>
            </a:prstGeom>
            <a:solidFill>
              <a:srgbClr val="F599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02</a:t>
              </a:r>
            </a:p>
          </p:txBody>
        </p:sp>
        <p:sp>
          <p:nvSpPr>
            <p:cNvPr id="250" name="TextBox 296"/>
            <p:cNvSpPr txBox="1"/>
            <p:nvPr/>
          </p:nvSpPr>
          <p:spPr>
            <a:xfrm>
              <a:off x="1590007" y="2097833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F5992D">
                      <a:lumMod val="100000"/>
                    </a:srgbClr>
                  </a:solidFill>
                  <a:latin typeface="Arial"/>
                  <a:ea typeface="微软雅黑"/>
                </a:rPr>
                <a:t>УПРАВЛЕНИЕ РИСКОВ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5992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1" name="TextBox 297"/>
            <p:cNvSpPr txBox="1">
              <a:spLocks/>
            </p:cNvSpPr>
            <p:nvPr/>
          </p:nvSpPr>
          <p:spPr>
            <a:xfrm>
              <a:off x="1597493" y="2607761"/>
              <a:ext cx="3962573" cy="658141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Разрабатываются (минимум) 2 уровня риска  (высокий /низкий):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типу клиента, по рискам услуг, по способам предоставления.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мониторинга, анализ рисков;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процедуры, сроки пересмотра;</a:t>
              </a:r>
            </a:p>
            <a:p>
              <a:pPr>
                <a:buFontTx/>
                <a:buChar char="-"/>
              </a:pPr>
              <a:r>
                <a:rPr lang="ru-RU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изучение НОР и иное.</a:t>
              </a:r>
            </a:p>
          </p:txBody>
        </p:sp>
      </p:grpSp>
      <p:grpSp>
        <p:nvGrpSpPr>
          <p:cNvPr id="229" name="组合 501"/>
          <p:cNvGrpSpPr/>
          <p:nvPr/>
        </p:nvGrpSpPr>
        <p:grpSpPr>
          <a:xfrm>
            <a:off x="817358" y="1026926"/>
            <a:ext cx="5844699" cy="1291271"/>
            <a:chOff x="1159913" y="1213406"/>
            <a:chExt cx="5844699" cy="1291271"/>
          </a:xfrm>
        </p:grpSpPr>
        <p:sp>
          <p:nvSpPr>
            <p:cNvPr id="253" name="Diamond 292"/>
            <p:cNvSpPr/>
            <p:nvPr/>
          </p:nvSpPr>
          <p:spPr>
            <a:xfrm>
              <a:off x="1159913" y="1550564"/>
              <a:ext cx="624349" cy="624349"/>
            </a:xfrm>
            <a:prstGeom prst="diamond">
              <a:avLst/>
            </a:prstGeom>
            <a:solidFill>
              <a:srgbClr val="7FB3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01</a:t>
              </a:r>
            </a:p>
          </p:txBody>
        </p:sp>
        <p:sp>
          <p:nvSpPr>
            <p:cNvPr id="254" name="TextBox 294"/>
            <p:cNvSpPr txBox="1"/>
            <p:nvPr/>
          </p:nvSpPr>
          <p:spPr>
            <a:xfrm>
              <a:off x="1627436" y="1213406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>
                  <a:solidFill>
                    <a:srgbClr val="7FB34C">
                      <a:lumMod val="100000"/>
                    </a:srgbClr>
                  </a:solidFill>
                  <a:latin typeface="Arial"/>
                  <a:ea typeface="微软雅黑"/>
                </a:rPr>
                <a:t>ОРГАНИЗАЦИЯ ВНУТРЕННЕГО КОНТРОЛЯ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B34C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5" name="TextBox 295"/>
            <p:cNvSpPr txBox="1">
              <a:spLocks/>
            </p:cNvSpPr>
            <p:nvPr/>
          </p:nvSpPr>
          <p:spPr>
            <a:xfrm>
              <a:off x="1627436" y="1670280"/>
              <a:ext cx="5377176" cy="834397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endParaRPr lang="ru-RU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</a:endParaRP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требования к сотрудникам и их функции;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фиксирование и хранение документов;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взаимодействие с лицами ФТ;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взаимодействие с филиалами;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автоматизация процессов и иное.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endParaRPr lang="ru-RU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516742" y="424327"/>
            <a:ext cx="7424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Программы Правил внутреннего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3490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4035725" y="1657276"/>
            <a:ext cx="3581364" cy="100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5"/>
          <p:cNvSpPr txBox="1">
            <a:spLocks noChangeArrowheads="1"/>
          </p:cNvSpPr>
          <p:nvPr/>
        </p:nvSpPr>
        <p:spPr bwMode="auto">
          <a:xfrm>
            <a:off x="4368253" y="2642172"/>
            <a:ext cx="26010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03864"/>
                </a:solidFill>
                <a:latin typeface="Arial" pitchFamily="34" charset="0"/>
              </a:rPr>
              <a:t>Международный Перечень лиц, причастных к террористической деятельности</a:t>
            </a:r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</a:rPr>
              <a:t>: 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4715918" y="4540127"/>
            <a:ext cx="2332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203864"/>
                </a:solidFill>
                <a:latin typeface="Arial" pitchFamily="34" charset="0"/>
              </a:rPr>
              <a:t>Перечень ФРОМУ: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51154" y="5673929"/>
            <a:ext cx="9094655" cy="1106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Субъекты </a:t>
            </a:r>
            <a:r>
              <a:rPr lang="ru-RU" sz="1400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финансового мониторинга </a:t>
            </a:r>
            <a:r>
              <a:rPr 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в течение </a:t>
            </a:r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24-х часов </a:t>
            </a:r>
            <a:r>
              <a:rPr lang="ru-RU" sz="1400" b="1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с момента размещения </a:t>
            </a:r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на Интернет-ресурсе Агентства (получения уведомления в личный кабинет) </a:t>
            </a:r>
            <a:r>
              <a:rPr lang="ru-RU" sz="1400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списка лиц, причастных к террористической деятельности, </a:t>
            </a:r>
            <a:r>
              <a:rPr lang="ru-RU" sz="1400" dirty="0" smtClean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незамедлительно принимает </a:t>
            </a:r>
            <a:r>
              <a:rPr lang="ru-RU" sz="1400" dirty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меры по замораживанию операций с деньгами и (или) иным </a:t>
            </a:r>
            <a:r>
              <a:rPr lang="ru-RU" sz="1400" dirty="0" smtClean="0">
                <a:solidFill>
                  <a:srgbClr val="203864"/>
                </a:solidFill>
                <a:latin typeface="Arial" pitchFamily="34" charset="0"/>
                <a:cs typeface="Arial" pitchFamily="34" charset="0"/>
              </a:rPr>
              <a:t>имуществом.  </a:t>
            </a:r>
            <a:endParaRPr lang="ru-RU" sz="1400" dirty="0">
              <a:solidFill>
                <a:srgbClr val="20386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035725" y="2637811"/>
            <a:ext cx="3581364" cy="436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4108730" y="3603936"/>
            <a:ext cx="361153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03864"/>
                </a:solidFill>
                <a:latin typeface="Arial" pitchFamily="34" charset="0"/>
              </a:rPr>
              <a:t>Список лиц, причастных к террористической деятельности </a:t>
            </a:r>
            <a:r>
              <a:rPr lang="ru-RU" sz="1100" b="1" i="1" dirty="0" smtClean="0">
                <a:solidFill>
                  <a:srgbClr val="203864"/>
                </a:solidFill>
                <a:latin typeface="Arial" pitchFamily="34" charset="0"/>
              </a:rPr>
              <a:t>(Обращение иностранных государств, списки по Взаимной заморозке п.10 ст.12</a:t>
            </a:r>
            <a:r>
              <a:rPr lang="en-US" sz="1100" b="1" i="1" dirty="0" smtClean="0">
                <a:solidFill>
                  <a:srgbClr val="203864"/>
                </a:solidFill>
                <a:latin typeface="Arial" pitchFamily="34" charset="0"/>
              </a:rPr>
              <a:t> </a:t>
            </a:r>
            <a:r>
              <a:rPr lang="ru-RU" sz="1100" b="1" i="1" dirty="0" smtClean="0">
                <a:solidFill>
                  <a:srgbClr val="203864"/>
                </a:solidFill>
                <a:latin typeface="Arial" pitchFamily="34" charset="0"/>
              </a:rPr>
              <a:t>Закона)</a:t>
            </a:r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</a:rPr>
              <a:t>:</a:t>
            </a:r>
            <a:endParaRPr lang="ru-RU" sz="1400" b="1" dirty="0">
              <a:solidFill>
                <a:srgbClr val="203864"/>
              </a:solidFill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08730" y="1657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4259573" y="1683704"/>
            <a:ext cx="27097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03864"/>
                </a:solidFill>
                <a:latin typeface="Arial" pitchFamily="34" charset="0"/>
              </a:rPr>
              <a:t>Перечень организаций и лиц, связанных с финансированием терроризма и экстремизма: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54450" y="2682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54450" y="3629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7410" y="45468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67729" y="3596279"/>
            <a:ext cx="3549360" cy="765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67729" y="4540127"/>
            <a:ext cx="357974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152733" y="4182269"/>
            <a:ext cx="1396076" cy="109447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lnSpc>
                <a:spcPct val="200000"/>
              </a:lnSpc>
            </a:pPr>
            <a:r>
              <a:rPr lang="ru-RU" b="1" dirty="0" smtClean="0"/>
              <a:t>Клиент</a:t>
            </a:r>
            <a:endParaRPr lang="ru-RU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035725" y="1663004"/>
            <a:ext cx="32004" cy="33761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4051727" y="5039148"/>
            <a:ext cx="362613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17089" y="1657276"/>
            <a:ext cx="30384" cy="338187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976053" y="2811132"/>
            <a:ext cx="1396076" cy="109447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lnSpc>
                <a:spcPct val="200000"/>
              </a:lnSpc>
            </a:pPr>
            <a:r>
              <a:rPr lang="ru-RU" b="1" dirty="0" smtClean="0"/>
              <a:t>СФМ</a:t>
            </a:r>
            <a:endParaRPr lang="ru-RU" b="1" dirty="0"/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3E89CE53-E2CE-4A4C-858D-F4F3B300D53C}"/>
              </a:ext>
            </a:extLst>
          </p:cNvPr>
          <p:cNvCxnSpPr/>
          <p:nvPr/>
        </p:nvCxnSpPr>
        <p:spPr>
          <a:xfrm flipV="1">
            <a:off x="1265345" y="3910086"/>
            <a:ext cx="389719" cy="3664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3E89CE53-E2CE-4A4C-858D-F4F3B300D53C}"/>
              </a:ext>
            </a:extLst>
          </p:cNvPr>
          <p:cNvCxnSpPr/>
          <p:nvPr/>
        </p:nvCxnSpPr>
        <p:spPr>
          <a:xfrm>
            <a:off x="2372129" y="3348310"/>
            <a:ext cx="150528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45"/>
          <p:cNvSpPr txBox="1">
            <a:spLocks noChangeArrowheads="1"/>
          </p:cNvSpPr>
          <p:nvPr/>
        </p:nvSpPr>
        <p:spPr bwMode="auto">
          <a:xfrm>
            <a:off x="1997177" y="2533600"/>
            <a:ext cx="2077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</a:rPr>
              <a:t>Сверка на наличие в </a:t>
            </a:r>
            <a:r>
              <a:rPr lang="ru-RU" sz="1400" b="1" dirty="0" err="1" smtClean="0">
                <a:solidFill>
                  <a:srgbClr val="203864"/>
                </a:solidFill>
                <a:latin typeface="Arial" pitchFamily="34" charset="0"/>
              </a:rPr>
              <a:t>санкционных</a:t>
            </a:r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</a:rPr>
              <a:t> списках</a:t>
            </a:r>
          </a:p>
        </p:txBody>
      </p: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xmlns="" id="{3E89CE53-E2CE-4A4C-858D-F4F3B300D53C}"/>
              </a:ext>
            </a:extLst>
          </p:cNvPr>
          <p:cNvCxnSpPr/>
          <p:nvPr/>
        </p:nvCxnSpPr>
        <p:spPr>
          <a:xfrm flipV="1">
            <a:off x="5826407" y="5074541"/>
            <a:ext cx="0" cy="5993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3E89CE53-E2CE-4A4C-858D-F4F3B300D53C}"/>
              </a:ext>
            </a:extLst>
          </p:cNvPr>
          <p:cNvCxnSpPr/>
          <p:nvPr/>
        </p:nvCxnSpPr>
        <p:spPr>
          <a:xfrm flipV="1">
            <a:off x="7617089" y="2272840"/>
            <a:ext cx="2563161" cy="256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45"/>
          <p:cNvSpPr txBox="1">
            <a:spLocks noChangeArrowheads="1"/>
          </p:cNvSpPr>
          <p:nvPr/>
        </p:nvSpPr>
        <p:spPr bwMode="auto">
          <a:xfrm>
            <a:off x="7617089" y="1364888"/>
            <a:ext cx="28619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</a:rPr>
              <a:t>При наличии в списках, отказ в установлении </a:t>
            </a:r>
            <a:r>
              <a:rPr lang="ru-RU" sz="1400" b="1" dirty="0" err="1" smtClean="0">
                <a:solidFill>
                  <a:srgbClr val="203864"/>
                </a:solidFill>
                <a:latin typeface="Arial" pitchFamily="34" charset="0"/>
              </a:rPr>
              <a:t>дел.отн</a:t>
            </a:r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</a:rPr>
              <a:t>. с незамедлительным уведомлением АФМ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BA3E87AD-7EAD-F74C-86F9-D07FC2BD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2"/>
          <a:stretch/>
        </p:blipFill>
        <p:spPr>
          <a:xfrm>
            <a:off x="10377300" y="1690976"/>
            <a:ext cx="984843" cy="985376"/>
          </a:xfrm>
          <a:prstGeom prst="rect">
            <a:avLst/>
          </a:prstGeom>
        </p:spPr>
      </p:pic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xmlns="" id="{3E89CE53-E2CE-4A4C-858D-F4F3B300D53C}"/>
              </a:ext>
            </a:extLst>
          </p:cNvPr>
          <p:cNvCxnSpPr/>
          <p:nvPr/>
        </p:nvCxnSpPr>
        <p:spPr>
          <a:xfrm flipV="1">
            <a:off x="7662664" y="3985890"/>
            <a:ext cx="2831551" cy="474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45"/>
          <p:cNvSpPr txBox="1">
            <a:spLocks noChangeArrowheads="1"/>
          </p:cNvSpPr>
          <p:nvPr/>
        </p:nvSpPr>
        <p:spPr bwMode="auto">
          <a:xfrm>
            <a:off x="7617088" y="3260052"/>
            <a:ext cx="28619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03864"/>
                </a:solidFill>
                <a:latin typeface="Arial" pitchFamily="34" charset="0"/>
              </a:rPr>
              <a:t>При отсутствии в списках, проведение дальнейших мер по НПК</a:t>
            </a:r>
          </a:p>
        </p:txBody>
      </p:sp>
      <p:sp>
        <p:nvSpPr>
          <p:cNvPr id="30" name="object 3"/>
          <p:cNvSpPr/>
          <p:nvPr/>
        </p:nvSpPr>
        <p:spPr>
          <a:xfrm>
            <a:off x="3835001" y="1"/>
            <a:ext cx="8353591" cy="1118012"/>
          </a:xfrm>
          <a:custGeom>
            <a:avLst/>
            <a:gdLst/>
            <a:ahLst/>
            <a:cxnLst/>
            <a:rect l="l" t="t" r="r" b="b"/>
            <a:pathLst>
              <a:path w="13775690" h="2686685">
                <a:moveTo>
                  <a:pt x="13775674" y="0"/>
                </a:moveTo>
                <a:lnTo>
                  <a:pt x="0" y="0"/>
                </a:lnTo>
                <a:lnTo>
                  <a:pt x="0" y="2370435"/>
                </a:lnTo>
                <a:lnTo>
                  <a:pt x="4158" y="2421552"/>
                </a:lnTo>
                <a:lnTo>
                  <a:pt x="16190" y="2470108"/>
                </a:lnTo>
                <a:lnTo>
                  <a:pt x="35432" y="2515438"/>
                </a:lnTo>
                <a:lnTo>
                  <a:pt x="61221" y="2556879"/>
                </a:lnTo>
                <a:lnTo>
                  <a:pt x="92891" y="2593766"/>
                </a:lnTo>
                <a:lnTo>
                  <a:pt x="129779" y="2625435"/>
                </a:lnTo>
                <a:lnTo>
                  <a:pt x="171221" y="2651223"/>
                </a:lnTo>
                <a:lnTo>
                  <a:pt x="216553" y="2670465"/>
                </a:lnTo>
                <a:lnTo>
                  <a:pt x="265111" y="2682497"/>
                </a:lnTo>
                <a:lnTo>
                  <a:pt x="316231" y="2686656"/>
                </a:lnTo>
                <a:lnTo>
                  <a:pt x="13459454" y="2686656"/>
                </a:lnTo>
                <a:lnTo>
                  <a:pt x="13510568" y="2682497"/>
                </a:lnTo>
                <a:lnTo>
                  <a:pt x="13559122" y="2670464"/>
                </a:lnTo>
                <a:lnTo>
                  <a:pt x="13604452" y="2651221"/>
                </a:lnTo>
                <a:lnTo>
                  <a:pt x="13645893" y="2625432"/>
                </a:lnTo>
                <a:lnTo>
                  <a:pt x="13682781" y="2593762"/>
                </a:lnTo>
                <a:lnTo>
                  <a:pt x="13714451" y="2556874"/>
                </a:lnTo>
                <a:lnTo>
                  <a:pt x="13740240" y="2515433"/>
                </a:lnTo>
                <a:lnTo>
                  <a:pt x="13759483" y="2470104"/>
                </a:lnTo>
                <a:lnTo>
                  <a:pt x="13771516" y="2421549"/>
                </a:lnTo>
                <a:lnTo>
                  <a:pt x="13775674" y="2370435"/>
                </a:lnTo>
                <a:lnTo>
                  <a:pt x="13775674" y="0"/>
                </a:lnTo>
                <a:close/>
              </a:path>
            </a:pathLst>
          </a:custGeom>
          <a:solidFill>
            <a:srgbClr val="2C255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Прямоугольник 31"/>
          <p:cNvSpPr/>
          <p:nvPr/>
        </p:nvSpPr>
        <p:spPr>
          <a:xfrm>
            <a:off x="1798679" y="228393"/>
            <a:ext cx="1832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Агентство по финансовому мониторингу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57365" y="36762"/>
            <a:ext cx="1639243" cy="1357321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1300" y="245505"/>
            <a:ext cx="761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Использование Перечня ФТ/ФРОМУ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араллелограмм 66">
            <a:extLst>
              <a:ext uri="{FF2B5EF4-FFF2-40B4-BE49-F238E27FC236}">
                <a16:creationId xmlns:a16="http://schemas.microsoft.com/office/drawing/2014/main" xmlns="" id="{91DF289D-7A9C-4BB9-B145-D78A5852A2AB}"/>
              </a:ext>
            </a:extLst>
          </p:cNvPr>
          <p:cNvSpPr/>
          <p:nvPr/>
        </p:nvSpPr>
        <p:spPr>
          <a:xfrm>
            <a:off x="8828088" y="0"/>
            <a:ext cx="2698750" cy="923925"/>
          </a:xfrm>
          <a:prstGeom prst="parallelogram">
            <a:avLst>
              <a:gd name="adj" fmla="val 2928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1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70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80593"/>
            <a:ext cx="954193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Нарушения ст.214 </a:t>
            </a:r>
            <a:r>
              <a:rPr lang="ru-RU" sz="25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КоАП</a:t>
            </a:r>
            <a:r>
              <a:rPr lang="ru-RU" sz="2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РК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44685"/>
              </p:ext>
            </p:extLst>
          </p:nvPr>
        </p:nvGraphicFramePr>
        <p:xfrm>
          <a:off x="440267" y="1111124"/>
          <a:ext cx="10541000" cy="5365876"/>
        </p:xfrm>
        <a:graphic>
          <a:graphicData uri="http://schemas.openxmlformats.org/drawingml/2006/table">
            <a:tbl>
              <a:tblPr/>
              <a:tblGrid>
                <a:gridCol w="684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7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9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9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1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Нарушения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Штраф 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KZT)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Уровень нарушения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Отсутствие уведомления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 459,450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Грубое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разработке и принятию правил внутреннего контроля и программ его осуществления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 1,531,500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Грубое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Извещение субъектами финансового мониторинга своих клиентов 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1,347,720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Грубое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Непредоставление, несвоевременное информации (СПО/типологии/схемы)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1,225,200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Грубое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части принятия мер по замораживанию операций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1,225,200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Грубое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Неприостановление операций клиентов 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1,225,200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Грубое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Непредоставление, несвоевременное  информации по запросу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918,900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Значительное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7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Непринятие СФМ мер по надлежащей проверке клиентов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918,900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Значительное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Неисполнение обязанностей по отказу клиенту в установлении деловых отношений 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918,900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Значительное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4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Непредоставление, несвоевременное предост информации (ПО)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918,900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Значительное нарушение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части фиксирования сведений, хранения сведений и документов, защиты документов 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 612,600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Незначительное нарушение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Программы подготовки и обучения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612,600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Незначительное нарушение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2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11,455,620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71" marR="7371" marT="73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Таблица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0485"/>
              </p:ext>
            </p:extLst>
          </p:nvPr>
        </p:nvGraphicFramePr>
        <p:xfrm>
          <a:off x="550530" y="380669"/>
          <a:ext cx="10872645" cy="6156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3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98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0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ПОД/ФТ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Противодействие легализации (отмыванию) доходов, полученных преступным путем, и финансированию терроризма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СФМ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Субъект финансового мониторинга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WEB </a:t>
                      </a:r>
                      <a:r>
                        <a:rPr lang="ru-RU" sz="1200" b="1" u="none" strike="noStrike" dirty="0">
                          <a:effectLst/>
                        </a:rPr>
                        <a:t>СФМ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Выделенный канал связи в сфере финансового мониторинга, </a:t>
                      </a:r>
                      <a:r>
                        <a:rPr lang="ru-RU" sz="1200" u="none" strike="noStrike" smtClean="0">
                          <a:effectLst/>
                        </a:rPr>
                        <a:t>используемый </a:t>
                      </a:r>
                      <a:r>
                        <a:rPr lang="ru-RU" sz="1200" u="none" strike="noStrike">
                          <a:effectLst/>
                        </a:rPr>
                        <a:t>для электронного взаимодействия с Субъектом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Форма ФМ-1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Форма сведений и информации об операции, подлежащей финансовому мониторингу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Уполномоченный орган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Агентство Республики Казахстан по финансовому мониторингу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ПВК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Правила внутреннего контроля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СУР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Система управления рисков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НОР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Национальная система рисков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НПК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Надлежащая проверка клиента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Пороговые операции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СПО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Сообщения о подозрительных операциях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КВО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Код вида операции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КППО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Код признака подозрительной операции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Клиент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Лицо, получающее услуги субъекта финансового мониторинга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0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Мониторинг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Совокупность мер по сбору, обработке, анализу и использованию сведений и информации об операциях с деньгами и (или) иным имуществом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15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Операции, подлежащие финансовому мониторингу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Пороговые и подозрительные операции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0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Бухгалтера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Бухгалтерские организации и профессиональные бухгалтеры, осуществляющие предпринимательскую деятельность в сфере бухгалтерского учета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52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ПДЛ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Публичное должностное лицо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31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effectLst/>
                        </a:rPr>
                        <a:t>Бенефициарный</a:t>
                      </a:r>
                      <a:r>
                        <a:rPr lang="ru-RU" sz="1200" b="1" u="none" strike="noStrike" dirty="0">
                          <a:effectLst/>
                        </a:rPr>
                        <a:t> собственник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* которому прямо или косвенно принадлежат более </a:t>
                      </a:r>
                      <a:r>
                        <a:rPr lang="ru-RU" sz="1200" u="none" strike="noStrike" dirty="0" smtClean="0">
                          <a:effectLst/>
                        </a:rPr>
                        <a:t>25% долей </a:t>
                      </a:r>
                      <a:r>
                        <a:rPr lang="ru-RU" sz="1200" u="none" strike="noStrike" dirty="0">
                          <a:effectLst/>
                        </a:rPr>
                        <a:t>участия в уставном капитале либо </a:t>
                      </a:r>
                      <a:r>
                        <a:rPr lang="ru-RU" sz="1200" u="none" strike="noStrike" dirty="0" smtClean="0">
                          <a:effectLst/>
                        </a:rPr>
                        <a:t>размещенных </a:t>
                      </a:r>
                      <a:r>
                        <a:rPr lang="ru-RU" sz="1200" u="none" strike="noStrike" dirty="0">
                          <a:effectLst/>
                        </a:rPr>
                        <a:t>акций клиента – юридического лица;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* осуществляющее контроль над клиентом иным образом;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* в интересах которого клиентом совершаются операции с деньгами и (или) иным имуществом;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1"/>
            <a:ext cx="12192000" cy="1397000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5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68" y="108715"/>
            <a:ext cx="1173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МЕМОРАНДУМ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между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Агентством Республики Казахстан по финансовому мониторингу и Профессиональными организациями бухгалтеров о сотрудничестве и взаимодействии в сфере противодействия легализации (отмыванию) доходов, полученных преступным путем, и финансированию терроризма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9688628"/>
              </p:ext>
            </p:extLst>
          </p:nvPr>
        </p:nvGraphicFramePr>
        <p:xfrm>
          <a:off x="1240368" y="1904999"/>
          <a:ext cx="9491133" cy="448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0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1585" y="1420335"/>
            <a:ext cx="2000264" cy="714380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585" y="2396333"/>
            <a:ext cx="2000264" cy="785818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МФО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585" y="3366625"/>
            <a:ext cx="2000264" cy="785818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9210" y="4360467"/>
            <a:ext cx="1905013" cy="785818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Нотариусы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9209" y="5313706"/>
            <a:ext cx="1905013" cy="785818"/>
          </a:xfrm>
          <a:prstGeom prst="round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СФМ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417100" y="2661505"/>
            <a:ext cx="381003" cy="357190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423399" y="3599210"/>
            <a:ext cx="381003" cy="357190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4957" y="4574781"/>
            <a:ext cx="381003" cy="357190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414956" y="5528020"/>
            <a:ext cx="381003" cy="357190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2941527" y="1420336"/>
            <a:ext cx="357380" cy="4667314"/>
          </a:xfrm>
          <a:prstGeom prst="rightBrace">
            <a:avLst>
              <a:gd name="adj1" fmla="val 8333"/>
              <a:gd name="adj2" fmla="val 5051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Блок-схема: несколько документов 33"/>
          <p:cNvSpPr/>
          <p:nvPr/>
        </p:nvSpPr>
        <p:spPr>
          <a:xfrm>
            <a:off x="8815081" y="1497114"/>
            <a:ext cx="3100135" cy="100079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Правоохранительные </a:t>
            </a:r>
            <a:r>
              <a:rPr lang="ru-RU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органы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511622" y="3473501"/>
            <a:ext cx="857256" cy="60618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xmlns="" id="{CEF824EB-0F35-4AF2-B7B2-6F26E8422EB7}"/>
              </a:ext>
            </a:extLst>
          </p:cNvPr>
          <p:cNvSpPr/>
          <p:nvPr/>
        </p:nvSpPr>
        <p:spPr>
          <a:xfrm>
            <a:off x="5947123" y="3147456"/>
            <a:ext cx="1716616" cy="124818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Блок-схема: несколько документов 43"/>
          <p:cNvSpPr/>
          <p:nvPr/>
        </p:nvSpPr>
        <p:spPr>
          <a:xfrm>
            <a:off x="8858992" y="4984361"/>
            <a:ext cx="3110806" cy="1084744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Специальные </a:t>
            </a:r>
            <a:r>
              <a:rPr lang="ru-RU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органы</a:t>
            </a:r>
          </a:p>
        </p:txBody>
      </p:sp>
      <p:sp>
        <p:nvSpPr>
          <p:cNvPr id="46" name="Прямоугольник 28"/>
          <p:cNvSpPr>
            <a:spLocks noChangeArrowheads="1"/>
          </p:cNvSpPr>
          <p:nvPr/>
        </p:nvSpPr>
        <p:spPr bwMode="auto">
          <a:xfrm>
            <a:off x="7810500" y="3447354"/>
            <a:ext cx="1335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itchFamily="34" charset="0"/>
              </a:rPr>
              <a:t>Уведомляет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28"/>
          <p:cNvSpPr>
            <a:spLocks noChangeArrowheads="1"/>
          </p:cNvSpPr>
          <p:nvPr/>
        </p:nvSpPr>
        <p:spPr bwMode="auto">
          <a:xfrm>
            <a:off x="4271938" y="3263577"/>
            <a:ext cx="179294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Анализ: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Тактический</a:t>
            </a:r>
          </a:p>
        </p:txBody>
      </p:sp>
      <p:sp>
        <p:nvSpPr>
          <p:cNvPr id="41" name="Прямоугольник 28"/>
          <p:cNvSpPr>
            <a:spLocks noChangeArrowheads="1"/>
          </p:cNvSpPr>
          <p:nvPr/>
        </p:nvSpPr>
        <p:spPr bwMode="auto">
          <a:xfrm>
            <a:off x="942944" y="961221"/>
            <a:ext cx="10900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28"/>
          <p:cNvSpPr>
            <a:spLocks noChangeArrowheads="1"/>
          </p:cNvSpPr>
          <p:nvPr/>
        </p:nvSpPr>
        <p:spPr bwMode="auto">
          <a:xfrm>
            <a:off x="4770873" y="988113"/>
            <a:ext cx="10900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28"/>
          <p:cNvSpPr>
            <a:spLocks noChangeArrowheads="1"/>
          </p:cNvSpPr>
          <p:nvPr/>
        </p:nvSpPr>
        <p:spPr bwMode="auto">
          <a:xfrm>
            <a:off x="9558026" y="979152"/>
            <a:ext cx="10900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ЭТАП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hape 62"/>
          <p:cNvCxnSpPr>
            <a:stCxn id="40" idx="0"/>
            <a:endCxn id="34" idx="1"/>
          </p:cNvCxnSpPr>
          <p:nvPr/>
        </p:nvCxnSpPr>
        <p:spPr>
          <a:xfrm rot="5400000" flipH="1" flipV="1">
            <a:off x="7235285" y="1567660"/>
            <a:ext cx="1149943" cy="2009650"/>
          </a:xfrm>
          <a:prstGeom prst="bentConnector2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64"/>
          <p:cNvCxnSpPr>
            <a:stCxn id="40" idx="2"/>
            <a:endCxn id="44" idx="1"/>
          </p:cNvCxnSpPr>
          <p:nvPr/>
        </p:nvCxnSpPr>
        <p:spPr>
          <a:xfrm rot="16200000" flipH="1">
            <a:off x="7266667" y="3934408"/>
            <a:ext cx="1131088" cy="2053561"/>
          </a:xfrm>
          <a:prstGeom prst="bentConnector2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.shagataev\Desktop\Г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4076" y="2857513"/>
            <a:ext cx="1814512" cy="1814512"/>
          </a:xfrm>
          <a:prstGeom prst="rect">
            <a:avLst/>
          </a:prstGeom>
          <a:noFill/>
        </p:spPr>
      </p:pic>
      <p:sp>
        <p:nvSpPr>
          <p:cNvPr id="66" name="Заголовок 1">
            <a:extLst>
              <a:ext uri="{FF2B5EF4-FFF2-40B4-BE49-F238E27FC236}">
                <a16:creationId xmlns:a16="http://schemas.microsoft.com/office/drawing/2014/main" xmlns="" id="{B8AE3AC5-8DCB-496C-8E63-AC9FF0F463D4}"/>
              </a:ext>
            </a:extLst>
          </p:cNvPr>
          <p:cNvSpPr txBox="1">
            <a:spLocks/>
          </p:cNvSpPr>
          <p:nvPr/>
        </p:nvSpPr>
        <p:spPr>
          <a:xfrm>
            <a:off x="2448133" y="66656"/>
            <a:ext cx="7916091" cy="824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Схема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антиотмывочной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системы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 flipV="1">
            <a:off x="7797158" y="3770501"/>
            <a:ext cx="1839419" cy="18266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340831" y="3625745"/>
            <a:ext cx="10900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ПО/СПО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20197" y="1854646"/>
            <a:ext cx="843148" cy="294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endParaRPr lang="en-US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20197" y="5345087"/>
            <a:ext cx="843148" cy="294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</a:t>
            </a:r>
            <a:endParaRPr lang="en-US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417100" y="1640323"/>
            <a:ext cx="381003" cy="357190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312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"/>
          <p:cNvCxnSpPr/>
          <p:nvPr/>
        </p:nvCxnSpPr>
        <p:spPr>
          <a:xfrm flipV="1">
            <a:off x="6372394" y="1887297"/>
            <a:ext cx="2429591" cy="9769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7"/>
          <p:cNvCxnSpPr/>
          <p:nvPr/>
        </p:nvCxnSpPr>
        <p:spPr>
          <a:xfrm>
            <a:off x="3765552" y="1901155"/>
            <a:ext cx="2097945" cy="848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7"/>
          <p:cNvCxnSpPr/>
          <p:nvPr/>
        </p:nvCxnSpPr>
        <p:spPr>
          <a:xfrm rot="10800000">
            <a:off x="6267321" y="2839643"/>
            <a:ext cx="2140959" cy="1078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7"/>
          <p:cNvCxnSpPr/>
          <p:nvPr/>
        </p:nvCxnSpPr>
        <p:spPr>
          <a:xfrm rot="16200000" flipV="1">
            <a:off x="6162455" y="3018067"/>
            <a:ext cx="1838300" cy="17652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9"/>
          <p:cNvGrpSpPr/>
          <p:nvPr/>
        </p:nvGrpSpPr>
        <p:grpSpPr>
          <a:xfrm>
            <a:off x="382310" y="1947150"/>
            <a:ext cx="11474088" cy="4831522"/>
            <a:chOff x="402828" y="1051628"/>
            <a:chExt cx="8507840" cy="3582491"/>
          </a:xfrm>
        </p:grpSpPr>
        <p:sp>
          <p:nvSpPr>
            <p:cNvPr id="4" name="椭圆 54"/>
            <p:cNvSpPr/>
            <p:nvPr/>
          </p:nvSpPr>
          <p:spPr>
            <a:xfrm>
              <a:off x="3026821" y="1726830"/>
              <a:ext cx="3477652" cy="1802173"/>
            </a:xfrm>
            <a:custGeom>
              <a:avLst/>
              <a:gdLst>
                <a:gd name="connsiteX0" fmla="*/ 0 w 3439659"/>
                <a:gd name="connsiteY0" fmla="*/ 1719830 h 3439659"/>
                <a:gd name="connsiteX1" fmla="*/ 1719830 w 3439659"/>
                <a:gd name="connsiteY1" fmla="*/ 0 h 3439659"/>
                <a:gd name="connsiteX2" fmla="*/ 3439660 w 3439659"/>
                <a:gd name="connsiteY2" fmla="*/ 1719830 h 3439659"/>
                <a:gd name="connsiteX3" fmla="*/ 1719830 w 3439659"/>
                <a:gd name="connsiteY3" fmla="*/ 3439660 h 3439659"/>
                <a:gd name="connsiteX4" fmla="*/ 0 w 3439659"/>
                <a:gd name="connsiteY4" fmla="*/ 1719830 h 3439659"/>
                <a:gd name="connsiteX0" fmla="*/ 0 w 3487467"/>
                <a:gd name="connsiteY0" fmla="*/ 0 h 1719830"/>
                <a:gd name="connsiteX1" fmla="*/ 3439660 w 3487467"/>
                <a:gd name="connsiteY1" fmla="*/ 0 h 1719830"/>
                <a:gd name="connsiteX2" fmla="*/ 1719830 w 3487467"/>
                <a:gd name="connsiteY2" fmla="*/ 1719830 h 1719830"/>
                <a:gd name="connsiteX3" fmla="*/ 0 w 3487467"/>
                <a:gd name="connsiteY3" fmla="*/ 0 h 1719830"/>
                <a:gd name="connsiteX0" fmla="*/ 6132 w 3493599"/>
                <a:gd name="connsiteY0" fmla="*/ 130018 h 1849848"/>
                <a:gd name="connsiteX1" fmla="*/ 3445792 w 3493599"/>
                <a:gd name="connsiteY1" fmla="*/ 130018 h 1849848"/>
                <a:gd name="connsiteX2" fmla="*/ 1725962 w 3493599"/>
                <a:gd name="connsiteY2" fmla="*/ 1849848 h 1849848"/>
                <a:gd name="connsiteX3" fmla="*/ 6132 w 3493599"/>
                <a:gd name="connsiteY3" fmla="*/ 130018 h 1849848"/>
                <a:gd name="connsiteX0" fmla="*/ 6132 w 3493599"/>
                <a:gd name="connsiteY0" fmla="*/ 35412 h 1755242"/>
                <a:gd name="connsiteX1" fmla="*/ 3445792 w 3493599"/>
                <a:gd name="connsiteY1" fmla="*/ 35412 h 1755242"/>
                <a:gd name="connsiteX2" fmla="*/ 1725962 w 3493599"/>
                <a:gd name="connsiteY2" fmla="*/ 1755242 h 1755242"/>
                <a:gd name="connsiteX3" fmla="*/ 6132 w 3493599"/>
                <a:gd name="connsiteY3" fmla="*/ 35412 h 1755242"/>
                <a:gd name="connsiteX0" fmla="*/ 4377 w 3488420"/>
                <a:gd name="connsiteY0" fmla="*/ 11795 h 1772900"/>
                <a:gd name="connsiteX1" fmla="*/ 3450912 w 3488420"/>
                <a:gd name="connsiteY1" fmla="*/ 53046 h 1772900"/>
                <a:gd name="connsiteX2" fmla="*/ 1731082 w 3488420"/>
                <a:gd name="connsiteY2" fmla="*/ 1772876 h 1772900"/>
                <a:gd name="connsiteX3" fmla="*/ 4377 w 3488420"/>
                <a:gd name="connsiteY3" fmla="*/ 11795 h 1772900"/>
                <a:gd name="connsiteX0" fmla="*/ 39013 w 3522446"/>
                <a:gd name="connsiteY0" fmla="*/ 134148 h 1909003"/>
                <a:gd name="connsiteX1" fmla="*/ 3485548 w 3522446"/>
                <a:gd name="connsiteY1" fmla="*/ 175399 h 1909003"/>
                <a:gd name="connsiteX2" fmla="*/ 1738217 w 3522446"/>
                <a:gd name="connsiteY2" fmla="*/ 1908979 h 1909003"/>
                <a:gd name="connsiteX3" fmla="*/ 39013 w 3522446"/>
                <a:gd name="connsiteY3" fmla="*/ 134148 h 1909003"/>
                <a:gd name="connsiteX0" fmla="*/ 55067 w 3553265"/>
                <a:gd name="connsiteY0" fmla="*/ 134148 h 1909002"/>
                <a:gd name="connsiteX1" fmla="*/ 3501602 w 3553265"/>
                <a:gd name="connsiteY1" fmla="*/ 175399 h 1909002"/>
                <a:gd name="connsiteX2" fmla="*/ 1754271 w 3553265"/>
                <a:gd name="connsiteY2" fmla="*/ 1908979 h 1909002"/>
                <a:gd name="connsiteX3" fmla="*/ 55067 w 3553265"/>
                <a:gd name="connsiteY3" fmla="*/ 134148 h 1909002"/>
                <a:gd name="connsiteX0" fmla="*/ 39426 w 3502160"/>
                <a:gd name="connsiteY0" fmla="*/ 134148 h 1909003"/>
                <a:gd name="connsiteX1" fmla="*/ 3465335 w 3502160"/>
                <a:gd name="connsiteY1" fmla="*/ 175399 h 1909003"/>
                <a:gd name="connsiteX2" fmla="*/ 1718004 w 3502160"/>
                <a:gd name="connsiteY2" fmla="*/ 1908979 h 1909003"/>
                <a:gd name="connsiteX3" fmla="*/ 39426 w 3502160"/>
                <a:gd name="connsiteY3" fmla="*/ 134148 h 1909003"/>
                <a:gd name="connsiteX0" fmla="*/ 8999 w 3471733"/>
                <a:gd name="connsiteY0" fmla="*/ 21578 h 1796433"/>
                <a:gd name="connsiteX1" fmla="*/ 3434908 w 3471733"/>
                <a:gd name="connsiteY1" fmla="*/ 62829 h 1796433"/>
                <a:gd name="connsiteX2" fmla="*/ 1687577 w 3471733"/>
                <a:gd name="connsiteY2" fmla="*/ 1796409 h 1796433"/>
                <a:gd name="connsiteX3" fmla="*/ 8999 w 3471733"/>
                <a:gd name="connsiteY3" fmla="*/ 21578 h 1796433"/>
                <a:gd name="connsiteX0" fmla="*/ 39425 w 3502159"/>
                <a:gd name="connsiteY0" fmla="*/ 135675 h 1931154"/>
                <a:gd name="connsiteX1" fmla="*/ 3465334 w 3502159"/>
                <a:gd name="connsiteY1" fmla="*/ 176926 h 1931154"/>
                <a:gd name="connsiteX2" fmla="*/ 1718003 w 3502159"/>
                <a:gd name="connsiteY2" fmla="*/ 1931131 h 1931154"/>
                <a:gd name="connsiteX3" fmla="*/ 39425 w 3502159"/>
                <a:gd name="connsiteY3" fmla="*/ 135675 h 1931154"/>
                <a:gd name="connsiteX0" fmla="*/ 7276 w 3470010"/>
                <a:gd name="connsiteY0" fmla="*/ 26065 h 1821544"/>
                <a:gd name="connsiteX1" fmla="*/ 3433185 w 3470010"/>
                <a:gd name="connsiteY1" fmla="*/ 67316 h 1821544"/>
                <a:gd name="connsiteX2" fmla="*/ 1685854 w 3470010"/>
                <a:gd name="connsiteY2" fmla="*/ 1821521 h 1821544"/>
                <a:gd name="connsiteX3" fmla="*/ 7276 w 3470010"/>
                <a:gd name="connsiteY3" fmla="*/ 26065 h 1821544"/>
                <a:gd name="connsiteX0" fmla="*/ 12669 w 3492943"/>
                <a:gd name="connsiteY0" fmla="*/ 26065 h 1822469"/>
                <a:gd name="connsiteX1" fmla="*/ 3438578 w 3492943"/>
                <a:gd name="connsiteY1" fmla="*/ 67316 h 1822469"/>
                <a:gd name="connsiteX2" fmla="*/ 1691247 w 3492943"/>
                <a:gd name="connsiteY2" fmla="*/ 1821521 h 1822469"/>
                <a:gd name="connsiteX3" fmla="*/ 12669 w 3492943"/>
                <a:gd name="connsiteY3" fmla="*/ 26065 h 1822469"/>
                <a:gd name="connsiteX0" fmla="*/ 48756 w 3529030"/>
                <a:gd name="connsiteY0" fmla="*/ 3139 h 1799516"/>
                <a:gd name="connsiteX1" fmla="*/ 3474665 w 3529030"/>
                <a:gd name="connsiteY1" fmla="*/ 44390 h 1799516"/>
                <a:gd name="connsiteX2" fmla="*/ 1727334 w 3529030"/>
                <a:gd name="connsiteY2" fmla="*/ 1798595 h 1799516"/>
                <a:gd name="connsiteX3" fmla="*/ 48756 w 3529030"/>
                <a:gd name="connsiteY3" fmla="*/ 3139 h 1799516"/>
                <a:gd name="connsiteX0" fmla="*/ 48756 w 3529030"/>
                <a:gd name="connsiteY0" fmla="*/ 5796 h 1802173"/>
                <a:gd name="connsiteX1" fmla="*/ 3474665 w 3529030"/>
                <a:gd name="connsiteY1" fmla="*/ 47047 h 1802173"/>
                <a:gd name="connsiteX2" fmla="*/ 1727334 w 3529030"/>
                <a:gd name="connsiteY2" fmla="*/ 1801252 h 1802173"/>
                <a:gd name="connsiteX3" fmla="*/ 48756 w 3529030"/>
                <a:gd name="connsiteY3" fmla="*/ 5796 h 1802173"/>
                <a:gd name="connsiteX0" fmla="*/ 48756 w 3477652"/>
                <a:gd name="connsiteY0" fmla="*/ 5796 h 1802173"/>
                <a:gd name="connsiteX1" fmla="*/ 3474665 w 3477652"/>
                <a:gd name="connsiteY1" fmla="*/ 47047 h 1802173"/>
                <a:gd name="connsiteX2" fmla="*/ 1727334 w 3477652"/>
                <a:gd name="connsiteY2" fmla="*/ 1801252 h 1802173"/>
                <a:gd name="connsiteX3" fmla="*/ 48756 w 3477652"/>
                <a:gd name="connsiteY3" fmla="*/ 5796 h 180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7652" h="1802173">
                  <a:moveTo>
                    <a:pt x="48756" y="5796"/>
                  </a:moveTo>
                  <a:cubicBezTo>
                    <a:pt x="305602" y="15937"/>
                    <a:pt x="3181151" y="-33335"/>
                    <a:pt x="3474665" y="47047"/>
                  </a:cubicBezTo>
                  <a:cubicBezTo>
                    <a:pt x="3527547" y="271809"/>
                    <a:pt x="2875835" y="1753126"/>
                    <a:pt x="1727334" y="1801252"/>
                  </a:cubicBezTo>
                  <a:cubicBezTo>
                    <a:pt x="578833" y="1849378"/>
                    <a:pt x="-208090" y="-4345"/>
                    <a:pt x="48756" y="5796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5" name="TextBox 1"/>
            <p:cNvSpPr txBox="1"/>
            <p:nvPr/>
          </p:nvSpPr>
          <p:spPr>
            <a:xfrm>
              <a:off x="569887" y="1619435"/>
              <a:ext cx="1957639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2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r">
                <a:spcAft>
                  <a:spcPts val="450"/>
                </a:spcAft>
                <a:buNone/>
              </a:pPr>
              <a:r>
                <a:rPr lang="ru-RU" altLang="zh-CN" sz="2000" dirty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微软雅黑"/>
                </a:rPr>
                <a:t>НБ</a:t>
              </a:r>
              <a:endPara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endParaRPr>
            </a:p>
          </p:txBody>
        </p:sp>
        <p:cxnSp>
          <p:nvCxnSpPr>
            <p:cNvPr id="6" name="直接连接符 4"/>
            <p:cNvCxnSpPr/>
            <p:nvPr/>
          </p:nvCxnSpPr>
          <p:spPr>
            <a:xfrm flipV="1">
              <a:off x="3086625" y="1790347"/>
              <a:ext cx="1610341" cy="9487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5"/>
            <p:cNvCxnSpPr/>
            <p:nvPr/>
          </p:nvCxnSpPr>
          <p:spPr>
            <a:xfrm rot="5400000" flipH="1" flipV="1">
              <a:off x="3412724" y="2076343"/>
              <a:ext cx="1570238" cy="998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6"/>
            <p:cNvCxnSpPr/>
            <p:nvPr/>
          </p:nvCxnSpPr>
          <p:spPr>
            <a:xfrm rot="5400000" flipH="1" flipV="1">
              <a:off x="3690535" y="2617821"/>
              <a:ext cx="1833884" cy="1789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7"/>
            <p:cNvCxnSpPr/>
            <p:nvPr/>
          </p:nvCxnSpPr>
          <p:spPr>
            <a:xfrm rot="16200000" flipV="1">
              <a:off x="4147238" y="2340077"/>
              <a:ext cx="1683240" cy="5837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8"/>
            <p:cNvSpPr/>
            <p:nvPr/>
          </p:nvSpPr>
          <p:spPr>
            <a:xfrm>
              <a:off x="2885421" y="2315033"/>
              <a:ext cx="660132" cy="6601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0</a:t>
              </a:r>
              <a:r>
                <a:rPr lang="ru-RU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3</a:t>
              </a:r>
              <a:endPara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11" name="椭圆 9"/>
            <p:cNvSpPr/>
            <p:nvPr/>
          </p:nvSpPr>
          <p:spPr>
            <a:xfrm>
              <a:off x="3374989" y="3017342"/>
              <a:ext cx="660132" cy="66013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0</a:t>
              </a:r>
              <a:r>
                <a:rPr lang="ru-RU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4</a:t>
              </a:r>
              <a:endPara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12" name="椭圆 10"/>
            <p:cNvSpPr/>
            <p:nvPr/>
          </p:nvSpPr>
          <p:spPr>
            <a:xfrm>
              <a:off x="4147070" y="3284940"/>
              <a:ext cx="660132" cy="6601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0</a:t>
              </a:r>
              <a:r>
                <a:rPr lang="ru-RU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5</a:t>
              </a:r>
              <a:endPara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13" name="椭圆 11"/>
            <p:cNvSpPr/>
            <p:nvPr/>
          </p:nvSpPr>
          <p:spPr>
            <a:xfrm>
              <a:off x="4947597" y="3188107"/>
              <a:ext cx="660132" cy="66013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0</a:t>
              </a:r>
              <a:r>
                <a:rPr lang="ru-RU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6</a:t>
              </a:r>
              <a:endPara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14" name="椭圆 12"/>
            <p:cNvSpPr/>
            <p:nvPr/>
          </p:nvSpPr>
          <p:spPr>
            <a:xfrm>
              <a:off x="5622743" y="2791233"/>
              <a:ext cx="660132" cy="6601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0</a:t>
              </a:r>
              <a:r>
                <a:rPr lang="ru-RU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7</a:t>
              </a:r>
              <a:endPara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15" name="椭圆 13"/>
            <p:cNvSpPr/>
            <p:nvPr/>
          </p:nvSpPr>
          <p:spPr>
            <a:xfrm>
              <a:off x="2594479" y="1518659"/>
              <a:ext cx="660132" cy="66013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0</a:t>
              </a:r>
              <a:r>
                <a:rPr lang="ru-RU" altLang="zh-CN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rPr>
                <a:t>2</a:t>
              </a:r>
              <a:endPara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617883" y="1806818"/>
              <a:ext cx="1908212" cy="41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Платежные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организации,</a:t>
              </a:r>
              <a:endPara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Обменные пункты</a:t>
              </a: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762639" y="2446010"/>
              <a:ext cx="1980349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r">
                <a:spcAft>
                  <a:spcPts val="450"/>
                </a:spcAft>
                <a:buNone/>
              </a:pPr>
              <a:r>
                <a:rPr lang="ru-RU" altLang="zh-CN" sz="2000" dirty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微软雅黑"/>
                </a:rPr>
                <a:t>АРРФР</a:t>
              </a:r>
              <a:endPara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18" name="TextBox 36"/>
            <p:cNvSpPr txBox="1"/>
            <p:nvPr/>
          </p:nvSpPr>
          <p:spPr>
            <a:xfrm>
              <a:off x="402828" y="2652227"/>
              <a:ext cx="2346480" cy="126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Банки, </a:t>
              </a:r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потечные организации,</a:t>
              </a:r>
            </a:p>
            <a:p>
              <a:pPr algn="r"/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Биржи, страховые организации, Участники рынка </a:t>
              </a:r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ценных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бумаг, </a:t>
              </a:r>
            </a:p>
            <a:p>
              <a:pPr algn="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Центральный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депозитарий,</a:t>
              </a:r>
              <a:endPara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Операторы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почты, МФО,</a:t>
              </a:r>
            </a:p>
            <a:p>
              <a:pPr algn="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Пенсионные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фонды,</a:t>
              </a:r>
            </a:p>
            <a:p>
              <a:pPr algn="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Иные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</a:t>
              </a:r>
              <a:endPara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37"/>
            <p:cNvSpPr txBox="1"/>
            <p:nvPr/>
          </p:nvSpPr>
          <p:spPr>
            <a:xfrm>
              <a:off x="2907705" y="3815289"/>
              <a:ext cx="617953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r">
                <a:spcAft>
                  <a:spcPts val="450"/>
                </a:spcAft>
                <a:buNone/>
              </a:pPr>
              <a:r>
                <a:rPr lang="ru-RU" altLang="zh-CN" sz="2000" dirty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微软雅黑"/>
                </a:rPr>
                <a:t>МЮ</a:t>
              </a:r>
              <a:endPara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1644469" y="4002669"/>
              <a:ext cx="1889174" cy="41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Адвокаты,</a:t>
              </a:r>
              <a:endPara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Нотариусы</a:t>
              </a:r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4158232" y="4022577"/>
              <a:ext cx="607415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 algn="r">
                <a:spcAft>
                  <a:spcPts val="450"/>
                </a:spcAft>
                <a:buNone/>
              </a:pPr>
              <a:r>
                <a:rPr lang="ru-RU" altLang="zh-CN" sz="2000" dirty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微软雅黑"/>
                </a:rPr>
                <a:t>МФ</a:t>
              </a:r>
              <a:endPara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3563877" y="4223339"/>
              <a:ext cx="1908212" cy="41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Аудиторские </a:t>
              </a:r>
            </a:p>
            <a:p>
              <a:pPr algn="ctr"/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рганизации</a:t>
              </a:r>
              <a:endPara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41"/>
            <p:cNvSpPr txBox="1"/>
            <p:nvPr/>
          </p:nvSpPr>
          <p:spPr>
            <a:xfrm>
              <a:off x="5542106" y="3811538"/>
              <a:ext cx="204468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spcAft>
                  <a:spcPts val="450"/>
                </a:spcAft>
                <a:buNone/>
              </a:pPr>
              <a:r>
                <a:rPr lang="ru-RU" altLang="zh-CN" sz="2000" dirty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微软雅黑"/>
                </a:rPr>
                <a:t>МКС</a:t>
              </a:r>
              <a:endPara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5577903" y="4030360"/>
              <a:ext cx="1908212" cy="410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Игорный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бизнес,</a:t>
              </a:r>
              <a:endPara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Организаторы </a:t>
              </a:r>
              <a:r>
                <a:rPr lang="ru-RU" altLang="zh-CN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лотерей</a:t>
              </a:r>
              <a:endPara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43"/>
            <p:cNvSpPr txBox="1"/>
            <p:nvPr/>
          </p:nvSpPr>
          <p:spPr>
            <a:xfrm>
              <a:off x="6966452" y="1523988"/>
              <a:ext cx="1944216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spcAft>
                  <a:spcPts val="450"/>
                </a:spcAft>
                <a:buNone/>
              </a:pPr>
              <a:r>
                <a:rPr lang="ru-RU" altLang="zh-CN" sz="2000" dirty="0">
                  <a:solidFill>
                    <a:srgbClr val="00206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微软雅黑"/>
                </a:rPr>
                <a:t>АЗРК</a:t>
              </a:r>
              <a:endPara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endParaRPr>
            </a:p>
          </p:txBody>
        </p:sp>
        <p:sp>
          <p:nvSpPr>
            <p:cNvPr id="26" name="TextBox 44"/>
            <p:cNvSpPr txBox="1"/>
            <p:nvPr/>
          </p:nvSpPr>
          <p:spPr>
            <a:xfrm>
              <a:off x="6984453" y="1770159"/>
              <a:ext cx="1908212" cy="239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Товарные биржи </a:t>
              </a:r>
            </a:p>
          </p:txBody>
        </p:sp>
        <p:grpSp>
          <p:nvGrpSpPr>
            <p:cNvPr id="3" name="组合 31"/>
            <p:cNvGrpSpPr/>
            <p:nvPr/>
          </p:nvGrpSpPr>
          <p:grpSpPr>
            <a:xfrm>
              <a:off x="3976967" y="1051628"/>
              <a:ext cx="1440000" cy="1440000"/>
              <a:chOff x="3832951" y="1054702"/>
              <a:chExt cx="1440000" cy="1440000"/>
            </a:xfrm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grpSpPr>
          <p:sp>
            <p:nvSpPr>
              <p:cNvPr id="28" name="椭圆 30"/>
              <p:cNvSpPr/>
              <p:nvPr/>
            </p:nvSpPr>
            <p:spPr>
              <a:xfrm>
                <a:off x="3832951" y="1054702"/>
                <a:ext cx="1440000" cy="144000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400"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endParaRPr>
              </a:p>
            </p:txBody>
          </p:sp>
          <p:sp>
            <p:nvSpPr>
              <p:cNvPr id="29" name="TextBox 21"/>
              <p:cNvSpPr txBox="1"/>
              <p:nvPr/>
            </p:nvSpPr>
            <p:spPr>
              <a:xfrm>
                <a:off x="3890462" y="1389587"/>
                <a:ext cx="1337190" cy="7078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algn="ctr">
                  <a:defRPr sz="1400">
                    <a:solidFill>
                      <a:schemeClr val="lt1"/>
                    </a:solidFill>
                    <a:latin typeface="Impact" panose="020B080603090205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ru-RU" altLang="zh-CN" sz="25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微软雅黑"/>
                  </a:rPr>
                  <a:t>АФМ</a:t>
                </a:r>
              </a:p>
              <a:p>
                <a:r>
                  <a:rPr lang="ru-RU" altLang="zh-CN" sz="2000" b="1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微软雅黑"/>
                  </a:rPr>
                  <a:t>14 тыс. СФМ</a:t>
                </a:r>
                <a:endParaRPr lang="zh-CN" altLang="en-US" sz="2000" b="1" dirty="0"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微软雅黑"/>
                </a:endParaRPr>
              </a:p>
            </p:txBody>
          </p:sp>
        </p:grpSp>
      </p:grpSp>
      <p:sp>
        <p:nvSpPr>
          <p:cNvPr id="40" name="椭圆 11"/>
          <p:cNvSpPr/>
          <p:nvPr/>
        </p:nvSpPr>
        <p:spPr>
          <a:xfrm>
            <a:off x="7984807" y="3456910"/>
            <a:ext cx="890286" cy="8902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0</a:t>
            </a:r>
            <a:r>
              <a:rPr lang="ru-RU" altLang="zh-CN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8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8564578" y="4883557"/>
            <a:ext cx="2757555" cy="388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rPr>
              <a:t>МФЦА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8436657" y="5242664"/>
            <a:ext cx="2573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МФЦА </a:t>
            </a:r>
          </a:p>
        </p:txBody>
      </p:sp>
      <p:sp>
        <p:nvSpPr>
          <p:cNvPr id="47" name="椭圆 12"/>
          <p:cNvSpPr/>
          <p:nvPr/>
        </p:nvSpPr>
        <p:spPr>
          <a:xfrm>
            <a:off x="8275584" y="2423658"/>
            <a:ext cx="890286" cy="8902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0</a:t>
            </a:r>
            <a:r>
              <a:rPr lang="ru-RU" altLang="zh-CN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9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8" name="TextBox 41"/>
          <p:cNvSpPr txBox="1"/>
          <p:nvPr/>
        </p:nvSpPr>
        <p:spPr>
          <a:xfrm>
            <a:off x="9129983" y="3635618"/>
            <a:ext cx="2757555" cy="388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rPr>
              <a:t>МЗ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9" name="TextBox 42"/>
          <p:cNvSpPr txBox="1"/>
          <p:nvPr/>
        </p:nvSpPr>
        <p:spPr>
          <a:xfrm>
            <a:off x="9129983" y="3982401"/>
            <a:ext cx="25735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социального медицинского страхования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282142" y="1690066"/>
            <a:ext cx="2887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Бухгалтера</a:t>
            </a:r>
            <a:r>
              <a:rPr lang="ru-RU" altLang="zh-CN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лизингодатели, юристы, </a:t>
            </a:r>
            <a:r>
              <a:rPr lang="ru-RU" altLang="zh-CN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риелторы </a:t>
            </a:r>
            <a:r>
              <a:rPr lang="ru-RU" altLang="zh-CN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ювелиры</a:t>
            </a:r>
          </a:p>
        </p:txBody>
      </p:sp>
      <p:sp>
        <p:nvSpPr>
          <p:cNvPr id="50" name="椭圆 12"/>
          <p:cNvSpPr/>
          <p:nvPr/>
        </p:nvSpPr>
        <p:spPr>
          <a:xfrm>
            <a:off x="3258956" y="1436415"/>
            <a:ext cx="890286" cy="8902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0</a:t>
            </a:r>
            <a:r>
              <a:rPr lang="ru-RU" altLang="zh-CN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1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52" name="TextBox 43"/>
          <p:cNvSpPr txBox="1"/>
          <p:nvPr/>
        </p:nvSpPr>
        <p:spPr>
          <a:xfrm>
            <a:off x="9470262" y="1447877"/>
            <a:ext cx="2622065" cy="388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rPr>
              <a:t>МЦРИАП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53" name="TextBox 44"/>
          <p:cNvSpPr txBox="1"/>
          <p:nvPr/>
        </p:nvSpPr>
        <p:spPr>
          <a:xfrm>
            <a:off x="9515911" y="1776153"/>
            <a:ext cx="25735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ПУВА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502298" y="1419468"/>
            <a:ext cx="2640167" cy="388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spcAft>
                <a:spcPts val="450"/>
              </a:spcAft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微软雅黑"/>
              </a:rPr>
              <a:t>АФМ</a:t>
            </a: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55" name="椭圆 13"/>
          <p:cNvSpPr/>
          <p:nvPr/>
        </p:nvSpPr>
        <p:spPr>
          <a:xfrm>
            <a:off x="8465522" y="1318848"/>
            <a:ext cx="890286" cy="8902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微软雅黑"/>
              </a:rPr>
              <a:t>10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F1F1577F-8AAD-452A-BD26-B3DC59F115B8}"/>
              </a:ext>
            </a:extLst>
          </p:cNvPr>
          <p:cNvSpPr/>
          <p:nvPr/>
        </p:nvSpPr>
        <p:spPr>
          <a:xfrm>
            <a:off x="3630857" y="204899"/>
            <a:ext cx="8703189" cy="58477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Государственный контроль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1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108715"/>
            <a:ext cx="8143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Участники </a:t>
            </a:r>
            <a:r>
              <a:rPr lang="ru-RU" sz="2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антиотмывочной</a:t>
            </a: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системы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1F1577F-8AAD-452A-BD26-B3DC59F115B8}"/>
              </a:ext>
            </a:extLst>
          </p:cNvPr>
          <p:cNvSpPr/>
          <p:nvPr/>
        </p:nvSpPr>
        <p:spPr>
          <a:xfrm>
            <a:off x="3924871" y="231025"/>
            <a:ext cx="8145209" cy="58477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Подконтрольные Агентству СФМ</a:t>
            </a:r>
            <a:endParaRPr lang="kk-K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object 29"/>
          <p:cNvSpPr/>
          <p:nvPr/>
        </p:nvSpPr>
        <p:spPr>
          <a:xfrm>
            <a:off x="441038" y="1177408"/>
            <a:ext cx="3657600" cy="983321"/>
          </a:xfrm>
          <a:custGeom>
            <a:avLst/>
            <a:gdLst/>
            <a:ahLst/>
            <a:cxnLst/>
            <a:rect l="l" t="t" r="r" b="b"/>
            <a:pathLst>
              <a:path w="1957070" h="565785">
                <a:moveTo>
                  <a:pt x="1767840" y="0"/>
                </a:moveTo>
                <a:lnTo>
                  <a:pt x="0" y="0"/>
                </a:lnTo>
                <a:lnTo>
                  <a:pt x="0" y="565404"/>
                </a:lnTo>
                <a:lnTo>
                  <a:pt x="1767840" y="565404"/>
                </a:lnTo>
                <a:lnTo>
                  <a:pt x="1956816" y="283464"/>
                </a:lnTo>
                <a:lnTo>
                  <a:pt x="176784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b="1" spc="-5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2" name="object 30"/>
          <p:cNvSpPr txBox="1"/>
          <p:nvPr/>
        </p:nvSpPr>
        <p:spPr>
          <a:xfrm>
            <a:off x="619124" y="1236824"/>
            <a:ext cx="3108484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chemeClr val="bg1"/>
                </a:solidFill>
                <a:latin typeface="Tahoma"/>
                <a:cs typeface="Tahoma"/>
              </a:rPr>
              <a:t>Бухгалтерские организации и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chemeClr val="bg1"/>
                </a:solidFill>
                <a:latin typeface="Tahoma"/>
                <a:cs typeface="Tahoma"/>
              </a:rPr>
              <a:t>проф. бухгалтера</a:t>
            </a:r>
            <a:endParaRPr sz="20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3" name="object 11"/>
          <p:cNvSpPr/>
          <p:nvPr/>
        </p:nvSpPr>
        <p:spPr>
          <a:xfrm>
            <a:off x="4417207" y="1177407"/>
            <a:ext cx="7388399" cy="983321"/>
          </a:xfrm>
          <a:custGeom>
            <a:avLst/>
            <a:gdLst/>
            <a:ahLst/>
            <a:cxnLst/>
            <a:rect l="l" t="t" r="r" b="b"/>
            <a:pathLst>
              <a:path w="2179320" h="2156459">
                <a:moveTo>
                  <a:pt x="0" y="0"/>
                </a:moveTo>
                <a:lnTo>
                  <a:pt x="1819402" y="0"/>
                </a:lnTo>
                <a:lnTo>
                  <a:pt x="2179066" y="359409"/>
                </a:lnTo>
                <a:lnTo>
                  <a:pt x="2179066" y="2156460"/>
                </a:lnTo>
                <a:lnTo>
                  <a:pt x="359625" y="2156460"/>
                </a:lnTo>
                <a:lnTo>
                  <a:pt x="0" y="179703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chemeClr val="accent5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30"/>
          <p:cNvSpPr txBox="1"/>
          <p:nvPr/>
        </p:nvSpPr>
        <p:spPr>
          <a:xfrm>
            <a:off x="4586504" y="1443290"/>
            <a:ext cx="6946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1F3862"/>
                </a:solidFill>
                <a:latin typeface="Tahoma"/>
                <a:cs typeface="Tahoma"/>
              </a:rPr>
              <a:t>ИП и ЮЛ, осуществляющие </a:t>
            </a:r>
            <a:r>
              <a:rPr lang="ru-RU" sz="1400" b="1" spc="-5" dirty="0">
                <a:solidFill>
                  <a:srgbClr val="1F3862"/>
                </a:solidFill>
                <a:latin typeface="Tahoma"/>
                <a:cs typeface="Tahoma"/>
              </a:rPr>
              <a:t>предпринимательскую деятельность в сфере бухгалтерского учета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108715"/>
            <a:ext cx="8143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Субъекты подконтрольные Агентству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081052"/>
              </p:ext>
            </p:extLst>
          </p:nvPr>
        </p:nvGraphicFramePr>
        <p:xfrm>
          <a:off x="441038" y="2827867"/>
          <a:ext cx="9718962" cy="331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2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32856"/>
            <a:ext cx="1081087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Основные нормы закона о ПОД/ФТ</a:t>
            </a:r>
          </a:p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 Республики Казахстан подписан Президентом Республики Казахстан  28 августа 2009 года № 191-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9979F2A-EFD4-9344-ABE0-35F6A4858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682770"/>
              </p:ext>
            </p:extLst>
          </p:nvPr>
        </p:nvGraphicFramePr>
        <p:xfrm>
          <a:off x="849086" y="719666"/>
          <a:ext cx="10580914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4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3FAAA683-D0EF-4DF9-A0F1-13272611C53A}"/>
              </a:ext>
            </a:extLst>
          </p:cNvPr>
          <p:cNvSpPr/>
          <p:nvPr/>
        </p:nvSpPr>
        <p:spPr>
          <a:xfrm>
            <a:off x="8226286" y="4323480"/>
            <a:ext cx="3647203" cy="2534288"/>
          </a:xfrm>
          <a:custGeom>
            <a:avLst/>
            <a:gdLst/>
            <a:ahLst/>
            <a:cxnLst/>
            <a:rect l="l" t="t" r="r" b="b"/>
            <a:pathLst>
              <a:path w="6014084" h="4178934">
                <a:moveTo>
                  <a:pt x="3030080" y="0"/>
                </a:moveTo>
                <a:lnTo>
                  <a:pt x="2980572" y="0"/>
                </a:lnTo>
                <a:lnTo>
                  <a:pt x="2931126" y="2856"/>
                </a:lnTo>
                <a:lnTo>
                  <a:pt x="2881871" y="8570"/>
                </a:lnTo>
                <a:lnTo>
                  <a:pt x="2832933" y="17141"/>
                </a:lnTo>
                <a:lnTo>
                  <a:pt x="2784438" y="28569"/>
                </a:lnTo>
                <a:lnTo>
                  <a:pt x="2736514" y="42854"/>
                </a:lnTo>
                <a:lnTo>
                  <a:pt x="2689286" y="59996"/>
                </a:lnTo>
                <a:lnTo>
                  <a:pt x="2642881" y="79995"/>
                </a:lnTo>
                <a:lnTo>
                  <a:pt x="2605501" y="100201"/>
                </a:lnTo>
                <a:lnTo>
                  <a:pt x="2569185" y="121486"/>
                </a:lnTo>
                <a:lnTo>
                  <a:pt x="2533643" y="143998"/>
                </a:lnTo>
                <a:lnTo>
                  <a:pt x="2498585" y="167885"/>
                </a:lnTo>
                <a:lnTo>
                  <a:pt x="2463719" y="193294"/>
                </a:lnTo>
                <a:lnTo>
                  <a:pt x="2428756" y="220373"/>
                </a:lnTo>
                <a:lnTo>
                  <a:pt x="2393405" y="249268"/>
                </a:lnTo>
                <a:lnTo>
                  <a:pt x="2357376" y="280129"/>
                </a:lnTo>
                <a:lnTo>
                  <a:pt x="2320377" y="313102"/>
                </a:lnTo>
                <a:lnTo>
                  <a:pt x="2282119" y="348335"/>
                </a:lnTo>
                <a:lnTo>
                  <a:pt x="2242311" y="385976"/>
                </a:lnTo>
                <a:lnTo>
                  <a:pt x="2200662" y="426171"/>
                </a:lnTo>
                <a:lnTo>
                  <a:pt x="2156883" y="469069"/>
                </a:lnTo>
                <a:lnTo>
                  <a:pt x="615456" y="2009856"/>
                </a:lnTo>
                <a:lnTo>
                  <a:pt x="523430" y="2102034"/>
                </a:lnTo>
                <a:lnTo>
                  <a:pt x="437993" y="2188585"/>
                </a:lnTo>
                <a:lnTo>
                  <a:pt x="399081" y="2228709"/>
                </a:lnTo>
                <a:lnTo>
                  <a:pt x="362535" y="2267062"/>
                </a:lnTo>
                <a:lnTo>
                  <a:pt x="328228" y="2303892"/>
                </a:lnTo>
                <a:lnTo>
                  <a:pt x="296030" y="2339446"/>
                </a:lnTo>
                <a:lnTo>
                  <a:pt x="265814" y="2373973"/>
                </a:lnTo>
                <a:lnTo>
                  <a:pt x="237450" y="2407718"/>
                </a:lnTo>
                <a:lnTo>
                  <a:pt x="210811" y="2440931"/>
                </a:lnTo>
                <a:lnTo>
                  <a:pt x="185767" y="2473859"/>
                </a:lnTo>
                <a:lnTo>
                  <a:pt x="162192" y="2506748"/>
                </a:lnTo>
                <a:lnTo>
                  <a:pt x="139955" y="2539848"/>
                </a:lnTo>
                <a:lnTo>
                  <a:pt x="118929" y="2573404"/>
                </a:lnTo>
                <a:lnTo>
                  <a:pt x="98986" y="2607666"/>
                </a:lnTo>
                <a:lnTo>
                  <a:pt x="79996" y="2642879"/>
                </a:lnTo>
                <a:lnTo>
                  <a:pt x="59997" y="2689284"/>
                </a:lnTo>
                <a:lnTo>
                  <a:pt x="42855" y="2736513"/>
                </a:lnTo>
                <a:lnTo>
                  <a:pt x="28570" y="2784438"/>
                </a:lnTo>
                <a:lnTo>
                  <a:pt x="17142" y="2832933"/>
                </a:lnTo>
                <a:lnTo>
                  <a:pt x="8571" y="2881872"/>
                </a:lnTo>
                <a:lnTo>
                  <a:pt x="2857" y="2931127"/>
                </a:lnTo>
                <a:lnTo>
                  <a:pt x="0" y="2980573"/>
                </a:lnTo>
                <a:lnTo>
                  <a:pt x="0" y="3030081"/>
                </a:lnTo>
                <a:lnTo>
                  <a:pt x="2857" y="3079527"/>
                </a:lnTo>
                <a:lnTo>
                  <a:pt x="8571" y="3128782"/>
                </a:lnTo>
                <a:lnTo>
                  <a:pt x="17142" y="3177721"/>
                </a:lnTo>
                <a:lnTo>
                  <a:pt x="28570" y="3226216"/>
                </a:lnTo>
                <a:lnTo>
                  <a:pt x="42855" y="3274141"/>
                </a:lnTo>
                <a:lnTo>
                  <a:pt x="59997" y="3321370"/>
                </a:lnTo>
                <a:lnTo>
                  <a:pt x="79996" y="3367775"/>
                </a:lnTo>
                <a:lnTo>
                  <a:pt x="100202" y="3405154"/>
                </a:lnTo>
                <a:lnTo>
                  <a:pt x="121487" y="3441470"/>
                </a:lnTo>
                <a:lnTo>
                  <a:pt x="143999" y="3477011"/>
                </a:lnTo>
                <a:lnTo>
                  <a:pt x="167886" y="3512069"/>
                </a:lnTo>
                <a:lnTo>
                  <a:pt x="193295" y="3546935"/>
                </a:lnTo>
                <a:lnTo>
                  <a:pt x="220374" y="3581898"/>
                </a:lnTo>
                <a:lnTo>
                  <a:pt x="249269" y="3617249"/>
                </a:lnTo>
                <a:lnTo>
                  <a:pt x="280130" y="3653278"/>
                </a:lnTo>
                <a:lnTo>
                  <a:pt x="313103" y="3690277"/>
                </a:lnTo>
                <a:lnTo>
                  <a:pt x="348336" y="3728535"/>
                </a:lnTo>
                <a:lnTo>
                  <a:pt x="385976" y="3768343"/>
                </a:lnTo>
                <a:lnTo>
                  <a:pt x="426172" y="3809992"/>
                </a:lnTo>
                <a:lnTo>
                  <a:pt x="469070" y="3853771"/>
                </a:lnTo>
                <a:lnTo>
                  <a:pt x="793579" y="4178921"/>
                </a:lnTo>
                <a:lnTo>
                  <a:pt x="5223719" y="4178921"/>
                </a:lnTo>
                <a:lnTo>
                  <a:pt x="5534572" y="3867531"/>
                </a:lnTo>
                <a:lnTo>
                  <a:pt x="5575979" y="3825389"/>
                </a:lnTo>
                <a:lnTo>
                  <a:pt x="5614892" y="3785265"/>
                </a:lnTo>
                <a:lnTo>
                  <a:pt x="5651438" y="3746912"/>
                </a:lnTo>
                <a:lnTo>
                  <a:pt x="5685746" y="3710082"/>
                </a:lnTo>
                <a:lnTo>
                  <a:pt x="5717944" y="3674528"/>
                </a:lnTo>
                <a:lnTo>
                  <a:pt x="5748161" y="3640001"/>
                </a:lnTo>
                <a:lnTo>
                  <a:pt x="5776525" y="3606256"/>
                </a:lnTo>
                <a:lnTo>
                  <a:pt x="5803165" y="3573043"/>
                </a:lnTo>
                <a:lnTo>
                  <a:pt x="5828208" y="3540115"/>
                </a:lnTo>
                <a:lnTo>
                  <a:pt x="5851783" y="3507226"/>
                </a:lnTo>
                <a:lnTo>
                  <a:pt x="5874019" y="3474127"/>
                </a:lnTo>
                <a:lnTo>
                  <a:pt x="5895044" y="3440570"/>
                </a:lnTo>
                <a:lnTo>
                  <a:pt x="5914987" y="3406309"/>
                </a:lnTo>
                <a:lnTo>
                  <a:pt x="5933975" y="3371095"/>
                </a:lnTo>
                <a:lnTo>
                  <a:pt x="5953974" y="3324690"/>
                </a:lnTo>
                <a:lnTo>
                  <a:pt x="5971116" y="3277461"/>
                </a:lnTo>
                <a:lnTo>
                  <a:pt x="5985401" y="3229536"/>
                </a:lnTo>
                <a:lnTo>
                  <a:pt x="5996829" y="3181041"/>
                </a:lnTo>
                <a:lnTo>
                  <a:pt x="6005400" y="3132102"/>
                </a:lnTo>
                <a:lnTo>
                  <a:pt x="6011114" y="3082847"/>
                </a:lnTo>
                <a:lnTo>
                  <a:pt x="6013971" y="3033401"/>
                </a:lnTo>
                <a:lnTo>
                  <a:pt x="6013971" y="2983892"/>
                </a:lnTo>
                <a:lnTo>
                  <a:pt x="6011114" y="2934447"/>
                </a:lnTo>
                <a:lnTo>
                  <a:pt x="6005400" y="2885192"/>
                </a:lnTo>
                <a:lnTo>
                  <a:pt x="5996829" y="2836253"/>
                </a:lnTo>
                <a:lnTo>
                  <a:pt x="5985401" y="2787758"/>
                </a:lnTo>
                <a:lnTo>
                  <a:pt x="5971116" y="2739832"/>
                </a:lnTo>
                <a:lnTo>
                  <a:pt x="5953974" y="2692604"/>
                </a:lnTo>
                <a:lnTo>
                  <a:pt x="5933975" y="2646199"/>
                </a:lnTo>
                <a:lnTo>
                  <a:pt x="5913771" y="2608819"/>
                </a:lnTo>
                <a:lnTo>
                  <a:pt x="5892487" y="2572504"/>
                </a:lnTo>
                <a:lnTo>
                  <a:pt x="5869975" y="2536963"/>
                </a:lnTo>
                <a:lnTo>
                  <a:pt x="5846089" y="2501904"/>
                </a:lnTo>
                <a:lnTo>
                  <a:pt x="5820680" y="2467039"/>
                </a:lnTo>
                <a:lnTo>
                  <a:pt x="5793602" y="2432076"/>
                </a:lnTo>
                <a:lnTo>
                  <a:pt x="5764706" y="2396725"/>
                </a:lnTo>
                <a:lnTo>
                  <a:pt x="5733845" y="2360695"/>
                </a:lnTo>
                <a:lnTo>
                  <a:pt x="5700871" y="2323697"/>
                </a:lnTo>
                <a:lnTo>
                  <a:pt x="5665638" y="2285439"/>
                </a:lnTo>
                <a:lnTo>
                  <a:pt x="5627997" y="2245631"/>
                </a:lnTo>
                <a:lnTo>
                  <a:pt x="5587800" y="2203982"/>
                </a:lnTo>
                <a:lnTo>
                  <a:pt x="5544902" y="2160203"/>
                </a:lnTo>
                <a:lnTo>
                  <a:pt x="3864211" y="479403"/>
                </a:lnTo>
                <a:lnTo>
                  <a:pt x="3822068" y="437995"/>
                </a:lnTo>
                <a:lnTo>
                  <a:pt x="3781944" y="399083"/>
                </a:lnTo>
                <a:lnTo>
                  <a:pt x="3743590" y="362537"/>
                </a:lnTo>
                <a:lnTo>
                  <a:pt x="3706760" y="328229"/>
                </a:lnTo>
                <a:lnTo>
                  <a:pt x="3671206" y="296031"/>
                </a:lnTo>
                <a:lnTo>
                  <a:pt x="3636679" y="265814"/>
                </a:lnTo>
                <a:lnTo>
                  <a:pt x="3602934" y="237450"/>
                </a:lnTo>
                <a:lnTo>
                  <a:pt x="3569721" y="210810"/>
                </a:lnTo>
                <a:lnTo>
                  <a:pt x="3536793" y="185766"/>
                </a:lnTo>
                <a:lnTo>
                  <a:pt x="3503903" y="162191"/>
                </a:lnTo>
                <a:lnTo>
                  <a:pt x="3470804" y="139954"/>
                </a:lnTo>
                <a:lnTo>
                  <a:pt x="3437247" y="118928"/>
                </a:lnTo>
                <a:lnTo>
                  <a:pt x="3402985" y="98985"/>
                </a:lnTo>
                <a:lnTo>
                  <a:pt x="3367770" y="79995"/>
                </a:lnTo>
                <a:lnTo>
                  <a:pt x="3321366" y="59996"/>
                </a:lnTo>
                <a:lnTo>
                  <a:pt x="3274138" y="42854"/>
                </a:lnTo>
                <a:lnTo>
                  <a:pt x="3226213" y="28569"/>
                </a:lnTo>
                <a:lnTo>
                  <a:pt x="3177718" y="17141"/>
                </a:lnTo>
                <a:lnTo>
                  <a:pt x="3128780" y="8570"/>
                </a:lnTo>
                <a:lnTo>
                  <a:pt x="3079525" y="2856"/>
                </a:lnTo>
                <a:lnTo>
                  <a:pt x="3030080" y="0"/>
                </a:lnTo>
                <a:close/>
              </a:path>
            </a:pathLst>
          </a:custGeom>
          <a:solidFill>
            <a:srgbClr val="9496A1">
              <a:alpha val="15029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xmlns="" id="{25C6EC00-FA01-47A1-B9F5-8DA7961C78D7}"/>
              </a:ext>
            </a:extLst>
          </p:cNvPr>
          <p:cNvSpPr/>
          <p:nvPr/>
        </p:nvSpPr>
        <p:spPr>
          <a:xfrm>
            <a:off x="0" y="6763699"/>
            <a:ext cx="12192000" cy="93577"/>
          </a:xfrm>
          <a:custGeom>
            <a:avLst/>
            <a:gdLst/>
            <a:ahLst/>
            <a:cxnLst/>
            <a:rect l="l" t="t" r="r" b="b"/>
            <a:pathLst>
              <a:path w="20104100" h="154304">
                <a:moveTo>
                  <a:pt x="0" y="154202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54202"/>
                </a:lnTo>
                <a:lnTo>
                  <a:pt x="0" y="154202"/>
                </a:lnTo>
                <a:close/>
              </a:path>
            </a:pathLst>
          </a:custGeom>
          <a:solidFill>
            <a:srgbClr val="004E9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413D48A7-78AA-451D-92BB-09B5C6E085A0}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1555209" y="6245487"/>
            <a:ext cx="115921" cy="835663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15404">
              <a:spcBef>
                <a:spcPts val="36"/>
              </a:spcBef>
            </a:pPr>
            <a:fld id="{81D60167-4931-47E6-BA6A-407CBD079E47}" type="slidenum">
              <a:rPr spc="9" dirty="0"/>
              <a:pPr marL="15404">
                <a:spcBef>
                  <a:spcPts val="36"/>
                </a:spcBef>
              </a:pPr>
              <a:t>8</a:t>
            </a:fld>
            <a:endParaRPr spc="9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1F1577F-8AAD-452A-BD26-B3DC59F115B8}"/>
              </a:ext>
            </a:extLst>
          </p:cNvPr>
          <p:cNvSpPr/>
          <p:nvPr/>
        </p:nvSpPr>
        <p:spPr>
          <a:xfrm>
            <a:off x="3660201" y="42957"/>
            <a:ext cx="8703189" cy="107721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Обучающие материалы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Размещенные в Личном кабинете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541" t="19800" r="62396" b="22394"/>
          <a:stretch/>
        </p:blipFill>
        <p:spPr>
          <a:xfrm>
            <a:off x="742887" y="1716691"/>
            <a:ext cx="2771042" cy="472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6563" t="25543" r="18855" b="13130"/>
          <a:stretch/>
        </p:blipFill>
        <p:spPr>
          <a:xfrm>
            <a:off x="3835001" y="1880483"/>
            <a:ext cx="7874000" cy="4203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4" y="108715"/>
            <a:ext cx="8143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Использование нового Личного кабинета</a:t>
            </a:r>
            <a:endParaRPr lang="ru-RU" sz="25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124" y="96313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5"/>
              </a:rPr>
              <a:t>https</a:t>
            </a:r>
            <a:r>
              <a:rPr lang="en-US" b="1" dirty="0">
                <a:hlinkClick r:id="rId5"/>
              </a:rPr>
              <a:t>://websfm-pilot.afmrk.gov.kz</a:t>
            </a:r>
            <a:r>
              <a:rPr lang="en-US" b="1" dirty="0" smtClean="0">
                <a:hlinkClick r:id="rId5"/>
              </a:rPr>
              <a:t>/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4366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2315113" y="1737308"/>
            <a:ext cx="3778448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</a:endParaRPr>
          </a:p>
        </p:txBody>
      </p:sp>
      <p:sp>
        <p:nvSpPr>
          <p:cNvPr id="5" name="矩形 5"/>
          <p:cNvSpPr/>
          <p:nvPr/>
        </p:nvSpPr>
        <p:spPr>
          <a:xfrm>
            <a:off x="8051959" y="1737308"/>
            <a:ext cx="3910397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</a:endParaRPr>
          </a:p>
        </p:txBody>
      </p:sp>
      <p:sp>
        <p:nvSpPr>
          <p:cNvPr id="6" name="矩形 6"/>
          <p:cNvSpPr/>
          <p:nvPr/>
        </p:nvSpPr>
        <p:spPr>
          <a:xfrm>
            <a:off x="561970" y="4045481"/>
            <a:ext cx="3731544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</a:endParaRPr>
          </a:p>
        </p:txBody>
      </p:sp>
      <p:sp>
        <p:nvSpPr>
          <p:cNvPr id="7" name="矩形 7"/>
          <p:cNvSpPr/>
          <p:nvPr/>
        </p:nvSpPr>
        <p:spPr>
          <a:xfrm>
            <a:off x="6311645" y="4045481"/>
            <a:ext cx="3805413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567692" y="1510815"/>
            <a:ext cx="2240212" cy="1985483"/>
            <a:chOff x="452114" y="1509685"/>
            <a:chExt cx="2297059" cy="2035865"/>
          </a:xfrm>
        </p:grpSpPr>
        <p:grpSp>
          <p:nvGrpSpPr>
            <p:cNvPr id="3" name="组合 9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文本框 72"/>
            <p:cNvSpPr txBox="1"/>
            <p:nvPr/>
          </p:nvSpPr>
          <p:spPr>
            <a:xfrm>
              <a:off x="679181" y="2292364"/>
              <a:ext cx="1913739" cy="52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ПОРОГОВЫЕ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3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组合 19"/>
          <p:cNvGrpSpPr/>
          <p:nvPr/>
        </p:nvGrpSpPr>
        <p:grpSpPr>
          <a:xfrm>
            <a:off x="3820439" y="3844534"/>
            <a:ext cx="2275181" cy="1985483"/>
            <a:chOff x="3787401" y="3902623"/>
            <a:chExt cx="2332915" cy="2035865"/>
          </a:xfrm>
        </p:grpSpPr>
        <p:grpSp>
          <p:nvGrpSpPr>
            <p:cNvPr id="10" name="组合 20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/>
              </a:p>
            </p:txBody>
          </p:sp>
          <p:sp>
            <p:nvSpPr>
              <p:cNvPr id="25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/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/>
              </a:p>
            </p:txBody>
          </p:sp>
        </p:grpSp>
        <p:sp>
          <p:nvSpPr>
            <p:cNvPr id="23" name="文本框 72"/>
            <p:cNvSpPr txBox="1"/>
            <p:nvPr/>
          </p:nvSpPr>
          <p:spPr>
            <a:xfrm>
              <a:off x="3787401" y="4661393"/>
              <a:ext cx="2286210" cy="470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ПВК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29"/>
          <p:cNvGrpSpPr/>
          <p:nvPr/>
        </p:nvGrpSpPr>
        <p:grpSpPr>
          <a:xfrm>
            <a:off x="9746517" y="3840502"/>
            <a:ext cx="2240212" cy="1985485"/>
            <a:chOff x="9542760" y="3872799"/>
            <a:chExt cx="2297059" cy="2035865"/>
          </a:xfrm>
        </p:grpSpPr>
        <p:grpSp>
          <p:nvGrpSpPr>
            <p:cNvPr id="20" name="组合 30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Freeform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rgbClr val="FFB850"/>
                </a:solidFill>
              </a:endParaRPr>
            </a:p>
          </p:txBody>
        </p:sp>
        <p:sp>
          <p:nvSpPr>
            <p:cNvPr id="33" name="文本框 72"/>
            <p:cNvSpPr txBox="1"/>
            <p:nvPr/>
          </p:nvSpPr>
          <p:spPr>
            <a:xfrm>
              <a:off x="9631368" y="4266208"/>
              <a:ext cx="2119240" cy="94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 </a:t>
              </a:r>
            </a:p>
            <a:p>
              <a:pPr algn="ctr">
                <a:lnSpc>
                  <a:spcPct val="150000"/>
                </a:lnSpc>
              </a:pPr>
              <a:r>
                <a:rPr lang="ru-RU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ТИПОЛОГИЯМ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36"/>
          <p:cNvGrpSpPr/>
          <p:nvPr/>
        </p:nvGrpSpPr>
        <p:grpSpPr>
          <a:xfrm>
            <a:off x="6311645" y="1510815"/>
            <a:ext cx="2240212" cy="1985483"/>
            <a:chOff x="6341823" y="1509685"/>
            <a:chExt cx="2297059" cy="2035865"/>
          </a:xfrm>
        </p:grpSpPr>
        <p:grpSp>
          <p:nvGrpSpPr>
            <p:cNvPr id="22" name="组合 37"/>
            <p:cNvGrpSpPr/>
            <p:nvPr/>
          </p:nvGrpSpPr>
          <p:grpSpPr>
            <a:xfrm>
              <a:off x="6341823" y="1509685"/>
              <a:ext cx="2297059" cy="2035865"/>
              <a:chOff x="1529861" y="1829264"/>
              <a:chExt cx="2452453" cy="2173589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Freeform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dirty="0"/>
            </a:p>
          </p:txBody>
        </p:sp>
        <p:sp>
          <p:nvSpPr>
            <p:cNvPr id="40" name="文本框 72"/>
            <p:cNvSpPr txBox="1"/>
            <p:nvPr/>
          </p:nvSpPr>
          <p:spPr>
            <a:xfrm>
              <a:off x="6714407" y="2296487"/>
              <a:ext cx="1539423" cy="470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ПОДОЗР.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2813342" y="1905999"/>
            <a:ext cx="3171860" cy="1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ПОРОГОВАЯ ОПЕРАЦИЯ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до 100 млн. тенге,</a:t>
            </a:r>
          </a:p>
          <a:p>
            <a:pPr>
              <a:defRPr/>
            </a:pPr>
            <a:r>
              <a:rPr lang="ru-RU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вида операции</a:t>
            </a:r>
            <a:endParaRPr lang="ru-RU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51353" y="4201880"/>
            <a:ext cx="3269294" cy="1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defRPr/>
            </a:pPr>
            <a:r>
              <a:rPr lang="ru-RU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ВНУТРЕННЕЕ ИЗУЧЕНИЕ</a:t>
            </a:r>
          </a:p>
          <a:p>
            <a:pPr>
              <a:defRPr/>
            </a:pPr>
            <a:r>
              <a:rPr lang="ru-RU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основания полагать, что операции клиента связаны с ОД/ФТ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6375837" y="4189354"/>
            <a:ext cx="3331834" cy="14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defRPr/>
            </a:pPr>
            <a:r>
              <a:rPr lang="ru-RU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СХЕМЫ И СПОСОБЫ</a:t>
            </a:r>
          </a:p>
          <a:p>
            <a:pPr>
              <a:defRPr/>
            </a:pPr>
            <a:r>
              <a:rPr lang="ru-RU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 клиента, имеющие характеристики, соответствующие типологиям, схемам ОД/ФТ</a:t>
            </a:r>
          </a:p>
        </p:txBody>
      </p:sp>
      <p:sp>
        <p:nvSpPr>
          <p:cNvPr id="50" name="矩形 50"/>
          <p:cNvSpPr>
            <a:spLocks noChangeArrowheads="1"/>
          </p:cNvSpPr>
          <p:nvPr/>
        </p:nvSpPr>
        <p:spPr bwMode="auto">
          <a:xfrm>
            <a:off x="8624678" y="1892766"/>
            <a:ext cx="3325152" cy="1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ПОДОЗРИТЕЛЬНАЯ ОПЕРАЦИЯ</a:t>
            </a:r>
          </a:p>
          <a:p>
            <a:pPr>
              <a:defRPr/>
            </a:pPr>
            <a:r>
              <a:rPr lang="ru-RU" altLang="zh-CN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утвержденных признаков подозрительной операции</a:t>
            </a:r>
          </a:p>
        </p:txBody>
      </p:sp>
      <p:grpSp>
        <p:nvGrpSpPr>
          <p:cNvPr id="29" name="组合 51"/>
          <p:cNvGrpSpPr/>
          <p:nvPr/>
        </p:nvGrpSpPr>
        <p:grpSpPr>
          <a:xfrm>
            <a:off x="695366" y="3039436"/>
            <a:ext cx="975367" cy="730763"/>
            <a:chOff x="583027" y="3077091"/>
            <a:chExt cx="1000117" cy="74930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文本框 59"/>
            <p:cNvSpPr txBox="1"/>
            <p:nvPr/>
          </p:nvSpPr>
          <p:spPr>
            <a:xfrm>
              <a:off x="583027" y="3167213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0" name="组合 56"/>
          <p:cNvGrpSpPr/>
          <p:nvPr/>
        </p:nvGrpSpPr>
        <p:grpSpPr>
          <a:xfrm>
            <a:off x="4004661" y="3511304"/>
            <a:ext cx="975367" cy="730762"/>
            <a:chOff x="3976300" y="3560935"/>
            <a:chExt cx="1000117" cy="749305"/>
          </a:xfrm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4026390" y="3560935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文本框 62"/>
            <p:cNvSpPr txBox="1"/>
            <p:nvPr/>
          </p:nvSpPr>
          <p:spPr>
            <a:xfrm>
              <a:off x="3976300" y="3670918"/>
              <a:ext cx="1000117" cy="59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32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" name="组合 61"/>
          <p:cNvGrpSpPr/>
          <p:nvPr/>
        </p:nvGrpSpPr>
        <p:grpSpPr>
          <a:xfrm>
            <a:off x="7583006" y="1227654"/>
            <a:ext cx="975367" cy="730763"/>
            <a:chOff x="7645446" y="1219336"/>
            <a:chExt cx="1000117" cy="749305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7737915" y="1219336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5"/>
            <p:cNvSpPr txBox="1"/>
            <p:nvPr/>
          </p:nvSpPr>
          <p:spPr>
            <a:xfrm>
              <a:off x="7645446" y="131124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</a:rPr>
                <a:t>0</a:t>
              </a:r>
              <a:r>
                <a:rPr lang="ru-RU" altLang="zh-CN" sz="3200" dirty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3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6" name="组合 66"/>
          <p:cNvGrpSpPr/>
          <p:nvPr/>
        </p:nvGrpSpPr>
        <p:grpSpPr>
          <a:xfrm>
            <a:off x="9838935" y="5420013"/>
            <a:ext cx="975367" cy="730762"/>
            <a:chOff x="9624681" y="5518080"/>
            <a:chExt cx="1000117" cy="749305"/>
          </a:xfrm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9705677" y="5518080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624681" y="5615147"/>
              <a:ext cx="1000117" cy="59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06E48F4E-EB23-497E-A21D-E3DCE3D0A468}"/>
              </a:ext>
            </a:extLst>
          </p:cNvPr>
          <p:cNvSpPr/>
          <p:nvPr/>
        </p:nvSpPr>
        <p:spPr>
          <a:xfrm>
            <a:off x="0" y="-12699"/>
            <a:ext cx="12192000" cy="81438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6" name="Прямоугольник 9">
            <a:extLst>
              <a:ext uri="{FF2B5EF4-FFF2-40B4-BE49-F238E27FC236}">
                <a16:creationId xmlns:a16="http://schemas.microsoft.com/office/drawing/2014/main" xmlns="" id="{F56712C4-794A-47C7-A35B-DF868F76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97" y="129306"/>
            <a:ext cx="1098404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Операции </a:t>
            </a:r>
            <a:r>
              <a:rPr lang="ru-RU" sz="2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подлежащие финансовому мониторингу</a:t>
            </a:r>
          </a:p>
        </p:txBody>
      </p:sp>
    </p:spTree>
    <p:extLst>
      <p:ext uri="{BB962C8B-B14F-4D97-AF65-F5344CB8AC3E}">
        <p14:creationId xmlns:p14="http://schemas.microsoft.com/office/powerpoint/2010/main" val="39745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46564</TotalTime>
  <Words>2599</Words>
  <Application>Microsoft Office PowerPoint</Application>
  <PresentationFormat>Произвольный</PresentationFormat>
  <Paragraphs>488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Камила Базылбекова</cp:lastModifiedBy>
  <cp:revision>1002</cp:revision>
  <cp:lastPrinted>2022-06-09T03:14:26Z</cp:lastPrinted>
  <dcterms:created xsi:type="dcterms:W3CDTF">2020-04-01T15:20:30Z</dcterms:created>
  <dcterms:modified xsi:type="dcterms:W3CDTF">2022-11-17T10:38:38Z</dcterms:modified>
</cp:coreProperties>
</file>